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2" r:id="rId4"/>
    <p:sldMasterId id="214748367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B1B54D9-4AE1-416F-B9F3-BD7722287EE2}">
  <a:tblStyle styleId="{AB1B54D9-4AE1-416F-B9F3-BD7722287EE2}"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10817" y="279953"/>
            <a:ext cx="6042992" cy="4532244"/>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 name="Google Shape;4;n"/>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1" i="0" sz="1200" u="none" cap="none" strike="noStrike">
                <a:solidFill>
                  <a:schemeClr val="dk1"/>
                </a:solidFill>
                <a:latin typeface="Trebuchet MS"/>
                <a:ea typeface="Trebuchet MS"/>
                <a:cs typeface="Trebuchet MS"/>
                <a:sym typeface="Trebuchet MS"/>
              </a:defRPr>
            </a:lvl1pPr>
            <a:lvl2pPr indent="-228600" lvl="1" marL="914400" marR="0" rtl="0" algn="l">
              <a:spcBef>
                <a:spcPts val="0"/>
              </a:spcBef>
              <a:spcAft>
                <a:spcPts val="0"/>
              </a:spcAft>
              <a:buSzPts val="1400"/>
              <a:buNone/>
              <a:defRPr b="0" i="0" sz="1200" u="none" cap="none" strike="noStrike">
                <a:solidFill>
                  <a:schemeClr val="dk1"/>
                </a:solidFill>
                <a:latin typeface="Trebuchet MS"/>
                <a:ea typeface="Trebuchet MS"/>
                <a:cs typeface="Trebuchet MS"/>
                <a:sym typeface="Trebuchet MS"/>
              </a:defRPr>
            </a:lvl2pPr>
            <a:lvl3pPr indent="-228600" lvl="2" marL="1371600" marR="0" rtl="0" algn="l">
              <a:spcBef>
                <a:spcPts val="0"/>
              </a:spcBef>
              <a:spcAft>
                <a:spcPts val="0"/>
              </a:spcAft>
              <a:buSzPts val="1400"/>
              <a:buNone/>
              <a:defRPr b="0" i="0" sz="1200" u="none" cap="none" strike="noStrike">
                <a:solidFill>
                  <a:schemeClr val="dk1"/>
                </a:solidFill>
                <a:latin typeface="Trebuchet MS"/>
                <a:ea typeface="Trebuchet MS"/>
                <a:cs typeface="Trebuchet MS"/>
                <a:sym typeface="Trebuchet MS"/>
              </a:defRPr>
            </a:lvl3pPr>
            <a:lvl4pPr indent="-228600" lvl="3" marL="1828800" marR="0" rtl="0" algn="l">
              <a:spcBef>
                <a:spcPts val="0"/>
              </a:spcBef>
              <a:spcAft>
                <a:spcPts val="0"/>
              </a:spcAft>
              <a:buSzPts val="1400"/>
              <a:buNone/>
              <a:defRPr b="0" i="0" sz="1200" u="none" cap="none" strike="noStrike">
                <a:solidFill>
                  <a:schemeClr val="dk1"/>
                </a:solidFill>
                <a:latin typeface="Trebuchet MS"/>
                <a:ea typeface="Trebuchet MS"/>
                <a:cs typeface="Trebuchet MS"/>
                <a:sym typeface="Trebuchet MS"/>
              </a:defRPr>
            </a:lvl4pPr>
            <a:lvl5pPr indent="-228600" lvl="4" marL="2286000" marR="0" rtl="0" algn="l">
              <a:spcBef>
                <a:spcPts val="0"/>
              </a:spcBef>
              <a:spcAft>
                <a:spcPts val="0"/>
              </a:spcAft>
              <a:buSzPts val="1400"/>
              <a:buNone/>
              <a:defRPr b="0" i="0" sz="1200" u="none" cap="none" strike="noStrike">
                <a:solidFill>
                  <a:schemeClr val="dk1"/>
                </a:solidFill>
                <a:latin typeface="Trebuchet MS"/>
                <a:ea typeface="Trebuchet MS"/>
                <a:cs typeface="Trebuchet MS"/>
                <a:sym typeface="Trebuchet MS"/>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5" name="Google Shape;5;n"/>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Trebuchet MS"/>
                <a:ea typeface="Trebuchet MS"/>
                <a:cs typeface="Trebuchet MS"/>
                <a:sym typeface="Trebuchet MS"/>
              </a:rPr>
              <a:t>‹#›</a:t>
            </a:fld>
            <a:endParaRPr b="0" i="0" sz="1200" u="none" cap="none" strike="noStrike">
              <a:solidFill>
                <a:schemeClr val="dk1"/>
              </a:solidFill>
              <a:latin typeface="Trebuchet MS"/>
              <a:ea typeface="Trebuchet MS"/>
              <a:cs typeface="Trebuchet MS"/>
              <a:sym typeface="Trebuchet MS"/>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4: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a:t>Safety Net Programs and Hospital Reports Update</a:t>
            </a:r>
            <a:endParaRPr/>
          </a:p>
          <a:p>
            <a:pPr indent="0" lvl="0" marL="0" rtl="0" algn="l">
              <a:spcBef>
                <a:spcPts val="0"/>
              </a:spcBef>
              <a:spcAft>
                <a:spcPts val="0"/>
              </a:spcAft>
              <a:buSzPts val="1100"/>
              <a:buNone/>
            </a:pPr>
            <a:r>
              <a:t/>
            </a:r>
            <a:endParaRPr/>
          </a:p>
          <a:p>
            <a:pPr indent="0" lvl="0" marL="0" rtl="0" algn="l">
              <a:spcBef>
                <a:spcPts val="0"/>
              </a:spcBef>
              <a:spcAft>
                <a:spcPts val="0"/>
              </a:spcAft>
              <a:buSzPts val="1100"/>
              <a:buNone/>
            </a:pPr>
            <a:r>
              <a:rPr lang="en-US"/>
              <a:t>MSB next month with some information about our </a:t>
            </a:r>
            <a:endParaRPr/>
          </a:p>
          <a:p>
            <a:pPr indent="0" lvl="0" marL="0" rtl="0" algn="l">
              <a:spcBef>
                <a:spcPts val="0"/>
              </a:spcBef>
              <a:spcAft>
                <a:spcPts val="0"/>
              </a:spcAft>
              <a:buSzPts val="1100"/>
              <a:buNone/>
            </a:pPr>
            <a:r>
              <a:rPr lang="en-US"/>
              <a:t>CICP sunset proposal as well as our other hospital reports.  </a:t>
            </a:r>
            <a:endParaRPr/>
          </a:p>
          <a:p>
            <a:pPr indent="0" lvl="0" marL="0" rtl="0" algn="l">
              <a:spcBef>
                <a:spcPts val="0"/>
              </a:spcBef>
              <a:spcAft>
                <a:spcPts val="0"/>
              </a:spcAft>
              <a:buSzPts val="1100"/>
              <a:buNone/>
            </a:pPr>
            <a:r>
              <a:t/>
            </a:r>
            <a:endParaRPr/>
          </a:p>
          <a:p>
            <a:pPr indent="0" lvl="0" marL="0" rtl="0" algn="l">
              <a:spcBef>
                <a:spcPts val="0"/>
              </a:spcBef>
              <a:spcAft>
                <a:spcPts val="0"/>
              </a:spcAft>
              <a:buClr>
                <a:schemeClr val="dk1"/>
              </a:buClr>
              <a:buSzPts val="1100"/>
              <a:buFont typeface="Arial"/>
              <a:buNone/>
            </a:pPr>
            <a:r>
              <a:rPr lang="en-US"/>
              <a:t>Besides the 3 delayed ones on 2/5, the CICP annual report will be published on 2/1 which will go into more details on the state of our safety net. I could give a brief overview of all these reports, focus on CICP and implementation of hospital discounted care, and take their questions.  What do you think?</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To the simple answer: yes, tobacco tax revenue through the Primary Care Fund is currently and will continue to support FQHCs and other community safety net clinics.  In 2021 the legislature directed us to seek federal matching funds on this source of funding, which we have received.  Currently, the payments to 36 clinics annually are between $45-$50 million in total including the tobacco tax and federal funds.</a:t>
            </a:r>
            <a:endParaRPr/>
          </a:p>
          <a:p>
            <a:pPr indent="0" lvl="0" marL="0" rtl="0" algn="l">
              <a:spcBef>
                <a:spcPts val="0"/>
              </a:spcBef>
              <a:spcAft>
                <a:spcPts val="0"/>
              </a:spcAft>
              <a:buNone/>
            </a:pPr>
            <a:r>
              <a:t/>
            </a:r>
            <a:endParaRPr/>
          </a:p>
        </p:txBody>
      </p:sp>
      <p:sp>
        <p:nvSpPr>
          <p:cNvPr id="117" name="Google Shape;117;p4: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b79f800c7d_0_23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2" name="Google Shape;192;g2b79f800c7d_0_238: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a:t>“Colorado’s safety net programs have changed over time to better meet the needs of Coloradans,” said HCPF Executive Director, Kim Bimestefer. </a:t>
            </a:r>
            <a:endParaRPr/>
          </a:p>
          <a:p>
            <a:pPr indent="0" lvl="0" marL="0" rtl="0" algn="l">
              <a:spcBef>
                <a:spcPts val="0"/>
              </a:spcBef>
              <a:spcAft>
                <a:spcPts val="0"/>
              </a:spcAft>
              <a:buSzPts val="1100"/>
              <a:buNone/>
            </a:pPr>
            <a:r>
              <a:rPr lang="en-US"/>
              <a:t>“Given other safety net programs now in place, HCPF appreciates the collaboration of the General Assembly to enact these recommendations </a:t>
            </a:r>
            <a:endParaRPr/>
          </a:p>
          <a:p>
            <a:pPr indent="0" lvl="0" marL="0" rtl="0" algn="l">
              <a:spcBef>
                <a:spcPts val="0"/>
              </a:spcBef>
              <a:spcAft>
                <a:spcPts val="0"/>
              </a:spcAft>
              <a:buSzPts val="1100"/>
              <a:buNone/>
            </a:pPr>
            <a:r>
              <a:rPr lang="en-US"/>
              <a:t>to preserve access to care for low-income Coloradans and reduce administrative burdens for providers and patients.”</a:t>
            </a:r>
            <a:endParaRPr/>
          </a:p>
          <a:p>
            <a:pPr indent="0" lvl="0" marL="0" rtl="0" algn="l">
              <a:spcBef>
                <a:spcPts val="0"/>
              </a:spcBef>
              <a:spcAft>
                <a:spcPts val="0"/>
              </a:spcAft>
              <a:buSzPts val="1100"/>
              <a:buNone/>
            </a:pPr>
            <a:r>
              <a:t/>
            </a:r>
            <a:endParaRPr/>
          </a:p>
          <a:p>
            <a:pPr indent="0" lvl="0" marL="0" rtl="0" algn="l">
              <a:spcBef>
                <a:spcPts val="0"/>
              </a:spcBef>
              <a:spcAft>
                <a:spcPts val="0"/>
              </a:spcAft>
              <a:buSzPts val="1100"/>
              <a:buNone/>
            </a:pPr>
            <a:r>
              <a:rPr lang="en-US"/>
              <a:t>Funding for CICP participating clinics was eliminated in fiscal year 2021-22. </a:t>
            </a:r>
            <a:endParaRPr/>
          </a:p>
          <a:p>
            <a:pPr indent="0" lvl="0" marL="0" rtl="0" algn="l">
              <a:spcBef>
                <a:spcPts val="0"/>
              </a:spcBef>
              <a:spcAft>
                <a:spcPts val="0"/>
              </a:spcAft>
              <a:buSzPts val="1100"/>
              <a:buNone/>
            </a:pPr>
            <a:r>
              <a:rPr lang="en-US"/>
              <a:t>HCPF recommends sunsetting the 40-year-old CICP while enhancing the Primary Care Fund and addressing unintended administrative challenges under hospitals’ financial assistance requirements. </a:t>
            </a:r>
            <a:endParaRPr/>
          </a:p>
          <a:p>
            <a:pPr indent="0" lvl="0" marL="0" rtl="0" algn="l">
              <a:spcBef>
                <a:spcPts val="0"/>
              </a:spcBef>
              <a:spcAft>
                <a:spcPts val="0"/>
              </a:spcAft>
              <a:buClr>
                <a:schemeClr val="dk1"/>
              </a:buClr>
              <a:buSzPts val="1100"/>
              <a:buFont typeface="Arial"/>
              <a:buNone/>
            </a:pPr>
            <a:r>
              <a:rPr lang="en-US"/>
              <a:t>HCPF’s recommendations would infuse additional funding into the Primary Care Fund to support access at Community Health Centers and other safety net clinics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193" name="Google Shape;193;g2b79f800c7d_0_238: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2b79f800c7d_0_28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g2b79f800c7d_0_285: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a:t>“Colorado’s safety net programs have changed over time to better meet the needs of Coloradans,” said HCPF Executive Director, Kim Bimestefer. </a:t>
            </a:r>
            <a:endParaRPr/>
          </a:p>
          <a:p>
            <a:pPr indent="0" lvl="0" marL="0" rtl="0" algn="l">
              <a:spcBef>
                <a:spcPts val="0"/>
              </a:spcBef>
              <a:spcAft>
                <a:spcPts val="0"/>
              </a:spcAft>
              <a:buSzPts val="1100"/>
              <a:buNone/>
            </a:pPr>
            <a:r>
              <a:rPr lang="en-US"/>
              <a:t>“Given other safety net programs now in place, HCPF appreciates the collaboration of the General Assembly to enact these recommendations </a:t>
            </a:r>
            <a:endParaRPr/>
          </a:p>
          <a:p>
            <a:pPr indent="0" lvl="0" marL="0" rtl="0" algn="l">
              <a:spcBef>
                <a:spcPts val="0"/>
              </a:spcBef>
              <a:spcAft>
                <a:spcPts val="0"/>
              </a:spcAft>
              <a:buSzPts val="1100"/>
              <a:buNone/>
            </a:pPr>
            <a:r>
              <a:rPr lang="en-US"/>
              <a:t>to preserve access to care for low-income Coloradans and reduce administrative burdens for providers and patients.”</a:t>
            </a:r>
            <a:endParaRPr/>
          </a:p>
          <a:p>
            <a:pPr indent="0" lvl="0" marL="0" rtl="0" algn="l">
              <a:spcBef>
                <a:spcPts val="0"/>
              </a:spcBef>
              <a:spcAft>
                <a:spcPts val="0"/>
              </a:spcAft>
              <a:buSzPts val="1100"/>
              <a:buNone/>
            </a:pPr>
            <a:r>
              <a:t/>
            </a:r>
            <a:endParaRPr/>
          </a:p>
          <a:p>
            <a:pPr indent="0" lvl="0" marL="0" rtl="0" algn="l">
              <a:spcBef>
                <a:spcPts val="0"/>
              </a:spcBef>
              <a:spcAft>
                <a:spcPts val="0"/>
              </a:spcAft>
              <a:buSzPts val="1100"/>
              <a:buNone/>
            </a:pPr>
            <a:r>
              <a:rPr lang="en-US"/>
              <a:t>Funding for CICP participating clinics was eliminated in fiscal year 2021-22. </a:t>
            </a:r>
            <a:endParaRPr/>
          </a:p>
          <a:p>
            <a:pPr indent="0" lvl="0" marL="0" rtl="0" algn="l">
              <a:spcBef>
                <a:spcPts val="0"/>
              </a:spcBef>
              <a:spcAft>
                <a:spcPts val="0"/>
              </a:spcAft>
              <a:buSzPts val="1100"/>
              <a:buNone/>
            </a:pPr>
            <a:r>
              <a:rPr lang="en-US"/>
              <a:t>HCPF recommends sunsetting the 40-year-old CICP while enhancing the Primary Care Fund and addressing unintended administrative challenges under hospitals’ financial assistance requirements. </a:t>
            </a:r>
            <a:endParaRPr/>
          </a:p>
          <a:p>
            <a:pPr indent="0" lvl="0" marL="0" rtl="0" algn="l">
              <a:spcBef>
                <a:spcPts val="0"/>
              </a:spcBef>
              <a:spcAft>
                <a:spcPts val="0"/>
              </a:spcAft>
              <a:buSzPts val="1100"/>
              <a:buNone/>
            </a:pPr>
            <a:r>
              <a:rPr lang="en-US"/>
              <a:t>HCPF’s recommendations would infuse additional funding into the Primary Care Fund to support access at Community Health Centers and other safety net clinics </a:t>
            </a:r>
            <a:endParaRPr/>
          </a:p>
          <a:p>
            <a:pPr indent="0" lvl="0" marL="0" rtl="0" algn="l">
              <a:spcBef>
                <a:spcPts val="0"/>
              </a:spcBef>
              <a:spcAft>
                <a:spcPts val="0"/>
              </a:spcAft>
              <a:buSzPts val="1100"/>
              <a:buNone/>
            </a:pPr>
            <a:r>
              <a:t/>
            </a:r>
            <a:endParaRPr/>
          </a:p>
          <a:p>
            <a:pPr indent="0" lvl="0" marL="0" rtl="0" algn="l">
              <a:spcBef>
                <a:spcPts val="0"/>
              </a:spcBef>
              <a:spcAft>
                <a:spcPts val="0"/>
              </a:spcAft>
              <a:buNone/>
            </a:pPr>
            <a:r>
              <a:t/>
            </a:r>
            <a:endParaRPr/>
          </a:p>
        </p:txBody>
      </p:sp>
      <p:sp>
        <p:nvSpPr>
          <p:cNvPr id="202" name="Google Shape;202;g2b79f800c7d_0_285: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b79f800c7d_0_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0" name="Google Shape;210;g2b79f800c7d_0_4: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help the state, employers and communities collaborate with hospitals to save people money on health care, </a:t>
            </a:r>
            <a:endParaRPr/>
          </a:p>
          <a:p>
            <a:pPr indent="0" lvl="0" marL="0" rtl="0" algn="l">
              <a:spcBef>
                <a:spcPts val="0"/>
              </a:spcBef>
              <a:spcAft>
                <a:spcPts val="0"/>
              </a:spcAft>
              <a:buNone/>
            </a:pPr>
            <a:r>
              <a:rPr lang="en-US"/>
              <a:t>prioritize ‘in-lieu-of-tax dollar' community investments, </a:t>
            </a:r>
            <a:endParaRPr/>
          </a:p>
          <a:p>
            <a:pPr indent="0" lvl="0" marL="0" rtl="0" algn="l">
              <a:spcBef>
                <a:spcPts val="0"/>
              </a:spcBef>
              <a:spcAft>
                <a:spcPts val="0"/>
              </a:spcAft>
              <a:buNone/>
            </a:pPr>
            <a:r>
              <a:rPr lang="en-US"/>
              <a:t>address outlier hospital financials, and the immediate and lingering impacts of the COVID19 pandemic. </a:t>
            </a:r>
            <a:endParaRPr/>
          </a:p>
          <a:p>
            <a:pPr indent="0" lvl="0" marL="0" rtl="0" algn="l">
              <a:spcBef>
                <a:spcPts val="0"/>
              </a:spcBef>
              <a:spcAft>
                <a:spcPts val="0"/>
              </a:spcAft>
              <a:buNone/>
            </a:pPr>
            <a:r>
              <a:rPr lang="en-US"/>
              <a:t>It also helps tackle industry challenges like the health care workforce shortage or mitigating unfunded care</a:t>
            </a:r>
            <a:endParaRPr/>
          </a:p>
        </p:txBody>
      </p:sp>
      <p:sp>
        <p:nvSpPr>
          <p:cNvPr id="211" name="Google Shape;211;g2b79f800c7d_0_4: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b79f800c7d_0_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g2b79f800c7d_0_30: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g2b79f800c7d_0_30: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b79f800c7d_0_10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g2b79f800c7d_0_108: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g2b79f800c7d_0_108: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b79f800c7d_0_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g2b79f800c7d_0_11: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g2b79f800c7d_0_11: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b79f800c7d_0_5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6" name="Google Shape;246;g2b79f800c7d_0_52: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457200" marR="717550" rtl="0" algn="l">
              <a:lnSpc>
                <a:spcPct val="115000"/>
              </a:lnSpc>
              <a:spcBef>
                <a:spcPts val="1200"/>
              </a:spcBef>
              <a:spcAft>
                <a:spcPts val="0"/>
              </a:spcAft>
              <a:buSzPts val="1100"/>
              <a:buNone/>
            </a:pPr>
            <a:r>
              <a:rPr b="0" lang="en-US"/>
              <a:t>small peer group with 25 or fewer beds,</a:t>
            </a:r>
            <a:endParaRPr b="0"/>
          </a:p>
          <a:p>
            <a:pPr indent="0" lvl="0" marL="457200" marR="717550" rtl="0" algn="l">
              <a:lnSpc>
                <a:spcPct val="115000"/>
              </a:lnSpc>
              <a:spcBef>
                <a:spcPts val="1200"/>
              </a:spcBef>
              <a:spcAft>
                <a:spcPts val="0"/>
              </a:spcAft>
              <a:buSzPts val="1100"/>
              <a:buNone/>
            </a:pPr>
            <a:r>
              <a:rPr b="0" lang="en-US"/>
              <a:t> the medium peer group with 26 to 90 beds and </a:t>
            </a:r>
            <a:endParaRPr b="0"/>
          </a:p>
          <a:p>
            <a:pPr indent="0" lvl="0" marL="457200" marR="717550" rtl="0" algn="l">
              <a:lnSpc>
                <a:spcPct val="115000"/>
              </a:lnSpc>
              <a:spcBef>
                <a:spcPts val="1200"/>
              </a:spcBef>
              <a:spcAft>
                <a:spcPts val="0"/>
              </a:spcAft>
              <a:buClr>
                <a:schemeClr val="dk1"/>
              </a:buClr>
              <a:buSzPts val="1100"/>
              <a:buFont typeface="Arial"/>
              <a:buNone/>
            </a:pPr>
            <a:r>
              <a:rPr b="0" lang="en-US"/>
              <a:t>the large peer group with 91 or more beds.</a:t>
            </a:r>
            <a:endParaRPr/>
          </a:p>
        </p:txBody>
      </p:sp>
      <p:sp>
        <p:nvSpPr>
          <p:cNvPr id="247" name="Google Shape;247;g2b79f800c7d_0_52: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2b79f800c7d_0_6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5" name="Google Shape;255;g2b79f800c7d_0_62: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g2b79f800c7d_0_62: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b79f800c7d_0_3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g2b79f800c7d_0_39: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a:t>HB23-1226: Hospital Transparency improves hospital financial transparency data, </a:t>
            </a:r>
            <a:endParaRPr/>
          </a:p>
          <a:p>
            <a:pPr indent="0" lvl="0" marL="0" rtl="0" algn="l">
              <a:spcBef>
                <a:spcPts val="0"/>
              </a:spcBef>
              <a:spcAft>
                <a:spcPts val="0"/>
              </a:spcAft>
              <a:buSzPts val="1100"/>
              <a:buNone/>
            </a:pPr>
            <a:r>
              <a:rPr lang="en-US"/>
              <a:t>adds compliance penalties to the bill, improves M&amp;A activity insights so that we can report on impact and curb mega-systems behaviors, </a:t>
            </a:r>
            <a:endParaRPr/>
          </a:p>
          <a:p>
            <a:pPr indent="0" lvl="0" marL="0" rtl="0" algn="l">
              <a:spcBef>
                <a:spcPts val="0"/>
              </a:spcBef>
              <a:spcAft>
                <a:spcPts val="0"/>
              </a:spcAft>
              <a:buClr>
                <a:schemeClr val="dk1"/>
              </a:buClr>
              <a:buSzPts val="1100"/>
              <a:buFont typeface="Arial"/>
              <a:buNone/>
            </a:pPr>
            <a:r>
              <a:rPr lang="en-US"/>
              <a:t>provides optics into monies leaving the state and going to system headquarters outside of Colorado, and increases data submissions from annually to quarterly.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65" name="Google Shape;265;g2b79f800c7d_0_39: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b79f800c7d_0_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b79f800c7d_0_23: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g2b79f800c7d_0_23: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5: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5: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b79f800c7d_0_7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g2b79f800c7d_0_74: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Free or reduced-cost health care services, i.e., charity care: $262.0 million, 23.9% of total community benefit.</a:t>
            </a:r>
            <a:endParaRPr/>
          </a:p>
          <a:p>
            <a:pPr indent="0" lvl="0" marL="0" rtl="0" algn="l">
              <a:spcBef>
                <a:spcPts val="0"/>
              </a:spcBef>
              <a:spcAft>
                <a:spcPts val="0"/>
              </a:spcAft>
              <a:buClr>
                <a:schemeClr val="dk1"/>
              </a:buClr>
              <a:buSzPts val="1100"/>
              <a:buFont typeface="Arial"/>
              <a:buNone/>
            </a:pPr>
            <a:r>
              <a:rPr lang="en-US"/>
              <a:t>Programs addressing health behaviors or risks: $54.0 million, 4.9% of total.</a:t>
            </a:r>
            <a:endParaRPr/>
          </a:p>
          <a:p>
            <a:pPr indent="0" lvl="0" marL="0" rtl="0" algn="l">
              <a:spcBef>
                <a:spcPts val="0"/>
              </a:spcBef>
              <a:spcAft>
                <a:spcPts val="0"/>
              </a:spcAft>
              <a:buClr>
                <a:schemeClr val="dk1"/>
              </a:buClr>
              <a:buSzPts val="1100"/>
              <a:buFont typeface="Arial"/>
              <a:buNone/>
            </a:pPr>
            <a:r>
              <a:rPr lang="en-US"/>
              <a:t>Programs that addressed social determinants of health: $601.7 million, 55.1% of the total.</a:t>
            </a:r>
            <a:endParaRPr/>
          </a:p>
          <a:p>
            <a:pPr indent="0" lvl="0" marL="0" rtl="0" algn="l">
              <a:spcBef>
                <a:spcPts val="0"/>
              </a:spcBef>
              <a:spcAft>
                <a:spcPts val="0"/>
              </a:spcAft>
              <a:buClr>
                <a:schemeClr val="dk1"/>
              </a:buClr>
              <a:buSzPts val="1100"/>
              <a:buFont typeface="Arial"/>
              <a:buNone/>
            </a:pPr>
            <a:r>
              <a:rPr lang="en-US"/>
              <a:t>Other investments that addressed community identified needs: $174.2 million, 15.9% of the total.</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283" name="Google Shape;283;g2b79f800c7d_0_74: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b79f800c7d_0_8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1" name="Google Shape;291;g2b79f800c7d_0_86: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t/>
            </a:r>
            <a:endParaRPr/>
          </a:p>
          <a:p>
            <a:pPr indent="0" lvl="0" marL="0" rtl="0" algn="l">
              <a:spcBef>
                <a:spcPts val="0"/>
              </a:spcBef>
              <a:spcAft>
                <a:spcPts val="0"/>
              </a:spcAft>
              <a:buClr>
                <a:schemeClr val="dk1"/>
              </a:buClr>
              <a:buSzPts val="1100"/>
              <a:buFont typeface="Arial"/>
              <a:buNone/>
            </a:pPr>
            <a:r>
              <a:rPr lang="en-US"/>
              <a:t>Behavioral health includes needs such as mental health, substance abuse disorder, eating disorders, among others.   </a:t>
            </a:r>
            <a:endParaRPr/>
          </a:p>
          <a:p>
            <a:pPr indent="0" lvl="0" marL="0" rtl="0" algn="l">
              <a:spcBef>
                <a:spcPts val="0"/>
              </a:spcBef>
              <a:spcAft>
                <a:spcPts val="0"/>
              </a:spcAft>
              <a:buClr>
                <a:schemeClr val="dk1"/>
              </a:buClr>
              <a:buSzPts val="1100"/>
              <a:buFont typeface="Arial"/>
              <a:buNone/>
            </a:pPr>
            <a:r>
              <a:rPr lang="en-US"/>
              <a:t>access to care related needs. These needs oftentimes are as simple as being able to access health care services within a reasonable distance from one’s home. </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US"/>
              <a:t>Effective August 2023, HB23-1243 changes hospital community benefit requirements by expanding on the current legislation reporting requirements and the information that will be requested from hospitals to the Department of Health Care Policy &amp; Financing (HCPF). The new reporting requirements will increase the accessibility of hospitals’ public community benefit meetings and information reported from the hospitals to the community. The expansion of reporting requirements under HB23-1243 will allow for a more comprehensive analysis of hospitals’ community benefit investments.</a:t>
            </a:r>
            <a:endParaRPr/>
          </a:p>
          <a:p>
            <a:pPr indent="-298450" lvl="0" marL="1371600" marR="514350" rtl="0" algn="l">
              <a:lnSpc>
                <a:spcPct val="130000"/>
              </a:lnSpc>
              <a:spcBef>
                <a:spcPts val="1200"/>
              </a:spcBef>
              <a:spcAft>
                <a:spcPts val="0"/>
              </a:spcAft>
              <a:buClr>
                <a:schemeClr val="dk1"/>
              </a:buClr>
              <a:buSzPts val="1100"/>
              <a:buFont typeface="Trebuchet MS"/>
              <a:buChar char="●"/>
            </a:pPr>
            <a:r>
              <a:rPr b="0" lang="en-US"/>
              <a:t>Expanded reporting on community benefit activities, including</a:t>
            </a:r>
            <a:endParaRPr b="0"/>
          </a:p>
          <a:p>
            <a:pPr indent="-304800" lvl="1" marL="1828800" marR="514350" rtl="0" algn="l">
              <a:lnSpc>
                <a:spcPct val="130000"/>
              </a:lnSpc>
              <a:spcBef>
                <a:spcPts val="0"/>
              </a:spcBef>
              <a:spcAft>
                <a:spcPts val="0"/>
              </a:spcAft>
              <a:buClr>
                <a:schemeClr val="dk1"/>
              </a:buClr>
              <a:buSzPts val="1200"/>
              <a:buFont typeface="Trebuchet MS"/>
              <a:buChar char="○"/>
            </a:pPr>
            <a:r>
              <a:rPr lang="en-US"/>
              <a:t>Free or discounted health-care services.</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Behavioral health.</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Community-based health care.</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Social determinants of health spending, specifically;</a:t>
            </a:r>
            <a:endParaRPr/>
          </a:p>
          <a:p>
            <a:pPr indent="-304800" lvl="2" marL="2286000" marR="514350" rtl="0" algn="l">
              <a:lnSpc>
                <a:spcPct val="130000"/>
              </a:lnSpc>
              <a:spcBef>
                <a:spcPts val="0"/>
              </a:spcBef>
              <a:spcAft>
                <a:spcPts val="0"/>
              </a:spcAft>
              <a:buClr>
                <a:schemeClr val="dk1"/>
              </a:buClr>
              <a:buSzPts val="1200"/>
              <a:buFont typeface="Trebuchet MS"/>
              <a:buChar char="■"/>
            </a:pPr>
            <a:r>
              <a:rPr lang="en-US"/>
              <a:t>Spending to address individuals needs such as housing, food, transportation, interpersonal violence, education, and job opportunities.</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Provider recruitment, education, research and training.</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Amount funded for each activity, identifying cash versus in-kind contributions.</a:t>
            </a:r>
            <a:endParaRPr/>
          </a:p>
          <a:p>
            <a:pPr indent="-304800" lvl="1" marL="1828800" marR="514350" rtl="0" algn="l">
              <a:lnSpc>
                <a:spcPct val="130000"/>
              </a:lnSpc>
              <a:spcBef>
                <a:spcPts val="0"/>
              </a:spcBef>
              <a:spcAft>
                <a:spcPts val="0"/>
              </a:spcAft>
              <a:buClr>
                <a:schemeClr val="dk1"/>
              </a:buClr>
              <a:buSzPts val="1200"/>
              <a:buFont typeface="Trebuchet MS"/>
              <a:buChar char="○"/>
            </a:pPr>
            <a:r>
              <a:rPr lang="en-US"/>
              <a:t>Description of how activities and funding align with community priorities.</a:t>
            </a:r>
            <a:endParaRPr/>
          </a:p>
          <a:p>
            <a:pPr indent="0" lvl="0" marL="0" rtl="0" algn="l">
              <a:spcBef>
                <a:spcPts val="1200"/>
              </a:spcBef>
              <a:spcAft>
                <a:spcPts val="0"/>
              </a:spcAft>
              <a:buNone/>
            </a:pPr>
            <a:r>
              <a:t/>
            </a:r>
            <a:endParaRPr/>
          </a:p>
        </p:txBody>
      </p:sp>
      <p:sp>
        <p:nvSpPr>
          <p:cNvPr id="292" name="Google Shape;292;g2b79f800c7d_0_86: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b79f800c7d_0_9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0" name="Google Shape;300;g2b79f800c7d_0_98: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g2b79f800c7d_0_98: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2b79f800c7d_0_1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9" name="Google Shape;309;g2b79f800c7d_0_129: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0" name="Google Shape;310;g2b79f800c7d_0_129: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b79f800c7d_0_16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8" name="Google Shape;318;g2b79f800c7d_0_166: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Crucial insights into what drives the cost of hospital care, which is the largest component of Coloradans’, employers’ and the state’s health care spending </a:t>
            </a:r>
            <a:endParaRPr/>
          </a:p>
        </p:txBody>
      </p:sp>
      <p:sp>
        <p:nvSpPr>
          <p:cNvPr id="319" name="Google Shape;319;g2b79f800c7d_0_166: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b79f800c7d_0_17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7" name="Google Shape;327;g2b79f800c7d_0_177: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100"/>
              <a:buNone/>
            </a:pPr>
            <a:r>
              <a:rPr lang="en-US"/>
              <a:t>This visual demonstrates how easy it is to identify which hospitals are a high price for insurance carriers, resulting in higher claims payments in the state. </a:t>
            </a:r>
            <a:endParaRPr/>
          </a:p>
          <a:p>
            <a:pPr indent="0" lvl="0" marL="0" rtl="0" algn="l">
              <a:spcBef>
                <a:spcPts val="0"/>
              </a:spcBef>
              <a:spcAft>
                <a:spcPts val="0"/>
              </a:spcAft>
              <a:buSzPts val="1100"/>
              <a:buNone/>
            </a:pPr>
            <a:r>
              <a:rPr lang="en-US"/>
              <a:t>Users can hover over marks to identify the hospital and also see the dollar amount of payments. </a:t>
            </a:r>
            <a:endParaRPr/>
          </a:p>
          <a:p>
            <a:pPr indent="0" lvl="0" marL="0" rtl="0" algn="l">
              <a:spcBef>
                <a:spcPts val="0"/>
              </a:spcBef>
              <a:spcAft>
                <a:spcPts val="0"/>
              </a:spcAft>
              <a:buClr>
                <a:schemeClr val="dk1"/>
              </a:buClr>
              <a:buSzPts val="1100"/>
              <a:buFont typeface="Arial"/>
              <a:buNone/>
            </a:pPr>
            <a:r>
              <a:rPr lang="en-US"/>
              <a:t>Users can select from over 25 major diagnosis categories, such as cardiac or musculoskeletal care.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328" name="Google Shape;328;g2b79f800c7d_0_177: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6" name="Google Shape;336;p6: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p6: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3" name="Google Shape;343;p7: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7: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1" name="Google Shape;351;p8:notes"/>
          <p:cNvSpPr txBox="1"/>
          <p:nvPr>
            <p:ph idx="1" type="body"/>
          </p:nvPr>
        </p:nvSpPr>
        <p:spPr>
          <a:xfrm>
            <a:off x="410817" y="4904133"/>
            <a:ext cx="6042992" cy="290139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8:notes"/>
          <p:cNvSpPr txBox="1"/>
          <p:nvPr>
            <p:ph idx="12" type="sldNum"/>
          </p:nvPr>
        </p:nvSpPr>
        <p:spPr>
          <a:xfrm>
            <a:off x="3482009" y="8053180"/>
            <a:ext cx="2971800" cy="45878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79f800c7d_0_1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g2b79f800c7d_0_119: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36,450 per year for an individual or $75,000 per year for a family of four</a:t>
            </a:r>
            <a:endParaRPr/>
          </a:p>
        </p:txBody>
      </p:sp>
      <p:sp>
        <p:nvSpPr>
          <p:cNvPr id="132" name="Google Shape;132;g2b79f800c7d_0_119: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b79f800c7d_0_26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g2b79f800c7d_0_260: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36,450 per year for an individual or $75,000 per year for a family of four</a:t>
            </a:r>
            <a:endParaRPr/>
          </a:p>
        </p:txBody>
      </p:sp>
      <p:sp>
        <p:nvSpPr>
          <p:cNvPr id="141" name="Google Shape;141;g2b79f800c7d_0_260: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b79f800c7d_0_20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2b79f800c7d_0_203: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HB22-1403 delayed implementation from June 2022 to September 2022​</a:t>
            </a:r>
            <a:endParaRPr/>
          </a:p>
        </p:txBody>
      </p:sp>
      <p:sp>
        <p:nvSpPr>
          <p:cNvPr id="150" name="Google Shape;150;g2b79f800c7d_0_203: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b79f800c7d_0_24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b79f800c7d_0_249: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1600"/>
              <a:buChar char="•"/>
            </a:pPr>
            <a:r>
              <a:rPr b="0" lang="en-US" sz="1600">
                <a:latin typeface="Arial"/>
                <a:ea typeface="Arial"/>
                <a:cs typeface="Arial"/>
                <a:sym typeface="Arial"/>
              </a:rPr>
              <a:t>Hospitals report data that HCPF determines as necessary to evaluate compliance across race, ethnicity, age, and </a:t>
            </a:r>
            <a:endParaRPr b="0" sz="1600">
              <a:latin typeface="Arial"/>
              <a:ea typeface="Arial"/>
              <a:cs typeface="Arial"/>
              <a:sym typeface="Arial"/>
            </a:endParaRPr>
          </a:p>
          <a:p>
            <a:pPr indent="0" lvl="0" marL="457200" rtl="0" algn="l">
              <a:lnSpc>
                <a:spcPct val="90000"/>
              </a:lnSpc>
              <a:spcBef>
                <a:spcPts val="0"/>
              </a:spcBef>
              <a:spcAft>
                <a:spcPts val="0"/>
              </a:spcAft>
              <a:buNone/>
            </a:pPr>
            <a:r>
              <a:rPr b="0" lang="en-US" sz="1600">
                <a:latin typeface="Arial"/>
                <a:ea typeface="Arial"/>
                <a:cs typeface="Arial"/>
                <a:sym typeface="Arial"/>
              </a:rPr>
              <a:t>primary language spoken patient groups with the screening, discounted care, payment plan, and collections practices.​</a:t>
            </a:r>
            <a:endParaRPr b="0" sz="1000">
              <a:latin typeface="Arial"/>
              <a:ea typeface="Arial"/>
              <a:cs typeface="Arial"/>
              <a:sym typeface="Arial"/>
            </a:endParaRPr>
          </a:p>
          <a:p>
            <a:pPr indent="-203200" lvl="0" marL="228600" rtl="0" algn="l">
              <a:lnSpc>
                <a:spcPct val="90000"/>
              </a:lnSpc>
              <a:spcBef>
                <a:spcPts val="1000"/>
              </a:spcBef>
              <a:spcAft>
                <a:spcPts val="0"/>
              </a:spcAft>
              <a:buClr>
                <a:schemeClr val="dk1"/>
              </a:buClr>
              <a:buSzPts val="1600"/>
              <a:buChar char="•"/>
            </a:pPr>
            <a:r>
              <a:rPr b="0" lang="en-US" sz="1600">
                <a:latin typeface="Arial"/>
                <a:ea typeface="Arial"/>
                <a:cs typeface="Arial"/>
                <a:sym typeface="Arial"/>
              </a:rPr>
              <a:t>Data is due annually to HCPF by September 1. </a:t>
            </a:r>
            <a:endParaRPr b="0" sz="1600">
              <a:latin typeface="Arial"/>
              <a:ea typeface="Arial"/>
              <a:cs typeface="Arial"/>
              <a:sym typeface="Arial"/>
            </a:endParaRPr>
          </a:p>
          <a:p>
            <a:pPr indent="-323850" lvl="1" marL="914400" rtl="0" algn="l">
              <a:lnSpc>
                <a:spcPct val="90000"/>
              </a:lnSpc>
              <a:spcBef>
                <a:spcPts val="1000"/>
              </a:spcBef>
              <a:spcAft>
                <a:spcPts val="0"/>
              </a:spcAft>
              <a:buClr>
                <a:schemeClr val="dk1"/>
              </a:buClr>
              <a:buSzPts val="1500"/>
              <a:buChar char="o"/>
            </a:pPr>
            <a:r>
              <a:rPr lang="en-US" sz="1500">
                <a:latin typeface="Arial"/>
                <a:ea typeface="Arial"/>
                <a:cs typeface="Arial"/>
                <a:sym typeface="Arial"/>
              </a:rPr>
              <a:t>The first data set was due September 1, 2023 and covers September 1, 2022 through June 30, 2023. </a:t>
            </a:r>
            <a:endParaRPr sz="1500">
              <a:latin typeface="Arial"/>
              <a:ea typeface="Arial"/>
              <a:cs typeface="Arial"/>
              <a:sym typeface="Arial"/>
            </a:endParaRPr>
          </a:p>
          <a:p>
            <a:pPr indent="-323850" lvl="2" marL="1371600" rtl="0" algn="l">
              <a:lnSpc>
                <a:spcPct val="90000"/>
              </a:lnSpc>
              <a:spcBef>
                <a:spcPts val="1000"/>
              </a:spcBef>
              <a:spcAft>
                <a:spcPts val="0"/>
              </a:spcAft>
              <a:buClr>
                <a:schemeClr val="dk1"/>
              </a:buClr>
              <a:buSzPts val="1500"/>
              <a:buChar char="■"/>
            </a:pPr>
            <a:r>
              <a:rPr lang="en-US" sz="1500">
                <a:latin typeface="Arial"/>
                <a:ea typeface="Arial"/>
                <a:cs typeface="Arial"/>
                <a:sym typeface="Arial"/>
              </a:rPr>
              <a:t>All subsequent data submissions will cover the previous state fiscal year, July through June. ​</a:t>
            </a:r>
            <a:endParaRPr sz="1500">
              <a:latin typeface="Arial"/>
              <a:ea typeface="Arial"/>
              <a:cs typeface="Arial"/>
              <a:sym typeface="Arial"/>
            </a:endParaRPr>
          </a:p>
          <a:p>
            <a:pPr indent="-342900" lvl="1" marL="914400" rtl="0" algn="l">
              <a:lnSpc>
                <a:spcPct val="90000"/>
              </a:lnSpc>
              <a:spcBef>
                <a:spcPts val="1000"/>
              </a:spcBef>
              <a:spcAft>
                <a:spcPts val="0"/>
              </a:spcAft>
              <a:buClr>
                <a:schemeClr val="dk1"/>
              </a:buClr>
              <a:buSzPts val="1800"/>
              <a:buChar char="o"/>
            </a:pPr>
            <a:r>
              <a:rPr lang="en-US" sz="1500">
                <a:latin typeface="Arial"/>
                <a:ea typeface="Arial"/>
                <a:cs typeface="Arial"/>
                <a:sym typeface="Arial"/>
              </a:rPr>
              <a:t>Of the 84 hospitals required to follow Hospital Discounted Care:</a:t>
            </a:r>
            <a:r>
              <a:rPr lang="en-US" sz="1400">
                <a:latin typeface="Arial"/>
                <a:ea typeface="Arial"/>
                <a:cs typeface="Arial"/>
                <a:sym typeface="Arial"/>
              </a:rPr>
              <a:t> </a:t>
            </a:r>
            <a:endParaRPr sz="1400">
              <a:latin typeface="Arial"/>
              <a:ea typeface="Arial"/>
              <a:cs typeface="Arial"/>
              <a:sym typeface="Arial"/>
            </a:endParaRPr>
          </a:p>
          <a:p>
            <a:pPr indent="-317500" lvl="2" marL="1371600" rtl="0" algn="l">
              <a:lnSpc>
                <a:spcPct val="90000"/>
              </a:lnSpc>
              <a:spcBef>
                <a:spcPts val="1000"/>
              </a:spcBef>
              <a:spcAft>
                <a:spcPts val="0"/>
              </a:spcAft>
              <a:buClr>
                <a:schemeClr val="dk1"/>
              </a:buClr>
              <a:buSzPts val="1400"/>
              <a:buChar char="■"/>
            </a:pPr>
            <a:r>
              <a:rPr lang="en-US" sz="1400">
                <a:latin typeface="Arial"/>
                <a:ea typeface="Arial"/>
                <a:cs typeface="Arial"/>
                <a:sym typeface="Arial"/>
              </a:rPr>
              <a:t>73 submitted data by mid-December, and are included in this presentation;</a:t>
            </a:r>
            <a:endParaRPr sz="1400">
              <a:latin typeface="Arial"/>
              <a:ea typeface="Arial"/>
              <a:cs typeface="Arial"/>
              <a:sym typeface="Arial"/>
            </a:endParaRPr>
          </a:p>
          <a:p>
            <a:pPr indent="-317500" lvl="2" marL="1371600" rtl="0" algn="l">
              <a:lnSpc>
                <a:spcPct val="90000"/>
              </a:lnSpc>
              <a:spcBef>
                <a:spcPts val="1000"/>
              </a:spcBef>
              <a:spcAft>
                <a:spcPts val="0"/>
              </a:spcAft>
              <a:buClr>
                <a:schemeClr val="dk1"/>
              </a:buClr>
              <a:buSzPts val="1400"/>
              <a:buChar char="■"/>
            </a:pPr>
            <a:r>
              <a:rPr lang="en-US" sz="1400">
                <a:latin typeface="Arial"/>
                <a:ea typeface="Arial"/>
                <a:cs typeface="Arial"/>
                <a:sym typeface="Arial"/>
              </a:rPr>
              <a:t>6 submitted data by early January, and are not included in this presentation;</a:t>
            </a:r>
            <a:endParaRPr sz="1400">
              <a:latin typeface="Arial"/>
              <a:ea typeface="Arial"/>
              <a:cs typeface="Arial"/>
              <a:sym typeface="Arial"/>
            </a:endParaRPr>
          </a:p>
          <a:p>
            <a:pPr indent="-317500" lvl="2" marL="1371600" rtl="0" algn="l">
              <a:lnSpc>
                <a:spcPct val="90000"/>
              </a:lnSpc>
              <a:spcBef>
                <a:spcPts val="1000"/>
              </a:spcBef>
              <a:spcAft>
                <a:spcPts val="0"/>
              </a:spcAft>
              <a:buClr>
                <a:schemeClr val="dk1"/>
              </a:buClr>
              <a:buSzPts val="1400"/>
              <a:buChar char="■"/>
            </a:pPr>
            <a:r>
              <a:rPr lang="en-US" sz="1400">
                <a:latin typeface="Arial"/>
                <a:ea typeface="Arial"/>
                <a:cs typeface="Arial"/>
                <a:sym typeface="Arial"/>
              </a:rPr>
              <a:t>3 have not submitted complete data; and </a:t>
            </a:r>
            <a:endParaRPr sz="1400">
              <a:latin typeface="Arial"/>
              <a:ea typeface="Arial"/>
              <a:cs typeface="Arial"/>
              <a:sym typeface="Arial"/>
            </a:endParaRPr>
          </a:p>
          <a:p>
            <a:pPr indent="-317500" lvl="2" marL="1371600" rtl="0" algn="l">
              <a:lnSpc>
                <a:spcPct val="90000"/>
              </a:lnSpc>
              <a:spcBef>
                <a:spcPts val="1000"/>
              </a:spcBef>
              <a:spcAft>
                <a:spcPts val="0"/>
              </a:spcAft>
              <a:buClr>
                <a:schemeClr val="dk1"/>
              </a:buClr>
              <a:buSzPts val="1400"/>
              <a:buChar char="■"/>
            </a:pPr>
            <a:r>
              <a:rPr lang="en-US" sz="1400">
                <a:latin typeface="Arial"/>
                <a:ea typeface="Arial"/>
                <a:cs typeface="Arial"/>
                <a:sym typeface="Arial"/>
              </a:rPr>
              <a:t>2 do not have data available.​ </a:t>
            </a:r>
            <a:endParaRPr sz="1400">
              <a:latin typeface="Arial"/>
              <a:ea typeface="Arial"/>
              <a:cs typeface="Arial"/>
              <a:sym typeface="Arial"/>
            </a:endParaRPr>
          </a:p>
          <a:p>
            <a:pPr indent="0" lvl="0" marL="0" rtl="0" algn="l">
              <a:lnSpc>
                <a:spcPct val="90000"/>
              </a:lnSpc>
              <a:spcBef>
                <a:spcPts val="1000"/>
              </a:spcBef>
              <a:spcAft>
                <a:spcPts val="0"/>
              </a:spcAft>
              <a:buNone/>
            </a:pPr>
            <a:r>
              <a:t/>
            </a:r>
            <a:endParaRPr sz="1400">
              <a:latin typeface="Arial"/>
              <a:ea typeface="Arial"/>
              <a:cs typeface="Arial"/>
              <a:sym typeface="Arial"/>
            </a:endParaRPr>
          </a:p>
          <a:p>
            <a:pPr indent="0" lvl="0" marL="0" rtl="0" algn="l">
              <a:lnSpc>
                <a:spcPct val="90000"/>
              </a:lnSpc>
              <a:spcBef>
                <a:spcPts val="1000"/>
              </a:spcBef>
              <a:spcAft>
                <a:spcPts val="0"/>
              </a:spcAft>
              <a:buNone/>
            </a:pPr>
            <a:r>
              <a:rPr lang="en-US" sz="1400">
                <a:latin typeface="Arial"/>
                <a:ea typeface="Arial"/>
                <a:cs typeface="Arial"/>
                <a:sym typeface="Arial"/>
              </a:rPr>
              <a:t>Patients in the Unknown category include patients whose birthdates were not provided and those whose birthdays appeared to be mis-keyed, making them older than 110 or not born yet.</a:t>
            </a:r>
            <a:endParaRPr sz="1400">
              <a:latin typeface="Arial"/>
              <a:ea typeface="Arial"/>
              <a:cs typeface="Arial"/>
              <a:sym typeface="Arial"/>
            </a:endParaRPr>
          </a:p>
          <a:p>
            <a:pPr indent="0" lvl="0" marL="0" rtl="0" algn="l">
              <a:spcBef>
                <a:spcPts val="0"/>
              </a:spcBef>
              <a:spcAft>
                <a:spcPts val="0"/>
              </a:spcAft>
              <a:buNone/>
            </a:pPr>
            <a:r>
              <a:t/>
            </a:r>
            <a:endParaRPr/>
          </a:p>
        </p:txBody>
      </p:sp>
      <p:sp>
        <p:nvSpPr>
          <p:cNvPr id="159" name="Google Shape;159;g2b79f800c7d_0_249: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b79f800c7d_0_15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6" name="Google Shape;166;g2b79f800c7d_0_155: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203200" lvl="0" marL="228600" rtl="0" algn="l">
              <a:lnSpc>
                <a:spcPct val="90000"/>
              </a:lnSpc>
              <a:spcBef>
                <a:spcPts val="0"/>
              </a:spcBef>
              <a:spcAft>
                <a:spcPts val="0"/>
              </a:spcAft>
              <a:buClr>
                <a:schemeClr val="dk1"/>
              </a:buClr>
              <a:buSzPts val="1600"/>
              <a:buChar char="•"/>
            </a:pPr>
            <a:r>
              <a:rPr b="0" lang="en-US" sz="1600">
                <a:latin typeface="Arial"/>
                <a:ea typeface="Arial"/>
                <a:cs typeface="Arial"/>
                <a:sym typeface="Arial"/>
              </a:rPr>
              <a:t>Patients in the Other group included patients who reported their Ethnicity as Asian, Black, Central American, Cuban, Filipino, Mexican, Multiple, Nepalese, Peruvian, Puerto Rican, and White.​</a:t>
            </a:r>
            <a:endParaRPr sz="1000">
              <a:latin typeface="Arial"/>
              <a:ea typeface="Arial"/>
              <a:cs typeface="Arial"/>
              <a:sym typeface="Arial"/>
            </a:endParaRPr>
          </a:p>
          <a:p>
            <a:pPr indent="0" lvl="0" marL="0" rtl="0" algn="l">
              <a:spcBef>
                <a:spcPts val="0"/>
              </a:spcBef>
              <a:spcAft>
                <a:spcPts val="0"/>
              </a:spcAft>
              <a:buNone/>
            </a:pPr>
            <a:r>
              <a:t/>
            </a:r>
            <a:endParaRPr/>
          </a:p>
        </p:txBody>
      </p:sp>
      <p:sp>
        <p:nvSpPr>
          <p:cNvPr id="167" name="Google Shape;167;g2b79f800c7d_0_155: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b79f800c7d_0_2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g2b79f800c7d_0_226: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lang="en-US"/>
              <a:t>Currently $29,160 per year for an individual or $60,000 per year for a family of four.</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
        <p:nvSpPr>
          <p:cNvPr id="176" name="Google Shape;176;g2b79f800c7d_0_226: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b79f800c7d_0_26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g2b79f800c7d_0_268:notes"/>
          <p:cNvSpPr txBox="1"/>
          <p:nvPr>
            <p:ph idx="1" type="body"/>
          </p:nvPr>
        </p:nvSpPr>
        <p:spPr>
          <a:xfrm>
            <a:off x="410817" y="4904133"/>
            <a:ext cx="6042900" cy="29013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SzPts val="1100"/>
              <a:buNone/>
            </a:pPr>
            <a:r>
              <a:rPr lang="en-US"/>
              <a:t>Primary Care Fund clinics received more than $98 million in total funds for FYs 2021-22 and 2022-23 combined.</a:t>
            </a:r>
            <a:endParaRPr/>
          </a:p>
          <a:p>
            <a:pPr indent="0" lvl="0" marL="0" rtl="0" algn="l">
              <a:spcBef>
                <a:spcPts val="0"/>
              </a:spcBef>
              <a:spcAft>
                <a:spcPts val="0"/>
              </a:spcAft>
              <a:buSzPts val="1100"/>
              <a:buNone/>
            </a:pPr>
            <a:r>
              <a:rPr lang="en-US"/>
              <a:t>In FY 2022-23, funding of $47,329,654 was allocated to 36 Primary Care Fund clinics. </a:t>
            </a:r>
            <a:endParaRPr/>
          </a:p>
          <a:p>
            <a:pPr indent="0" lvl="0" marL="0" rtl="0" algn="l">
              <a:spcBef>
                <a:spcPts val="0"/>
              </a:spcBef>
              <a:spcAft>
                <a:spcPts val="0"/>
              </a:spcAft>
              <a:buSzPts val="1100"/>
              <a:buNone/>
            </a:pPr>
            <a:r>
              <a:rPr lang="en-US"/>
              <a:t>With their application for FY 2022-23, Primary Care Fund clinics reported serving 115,040 unique medically indigent patients in CY 2021.  </a:t>
            </a:r>
            <a:endParaRPr/>
          </a:p>
          <a:p>
            <a:pPr indent="0" lvl="0" marL="0" rtl="0" algn="l">
              <a:spcBef>
                <a:spcPts val="0"/>
              </a:spcBef>
              <a:spcAft>
                <a:spcPts val="0"/>
              </a:spcAft>
              <a:buSzPts val="1100"/>
              <a:buNone/>
            </a:pPr>
            <a:r>
              <a:rPr lang="en-US"/>
              <a:t>Primary Care Fund payments for FY 2023-24 will include a one-time additional General Fund appropriation of </a:t>
            </a:r>
            <a:endParaRPr/>
          </a:p>
          <a:p>
            <a:pPr indent="0" lvl="0" marL="0" rtl="0" algn="l">
              <a:spcBef>
                <a:spcPts val="0"/>
              </a:spcBef>
              <a:spcAft>
                <a:spcPts val="0"/>
              </a:spcAft>
              <a:buSzPts val="1100"/>
              <a:buNone/>
            </a:pPr>
            <a:r>
              <a:rPr lang="en-US"/>
              <a:t>$7 million for a total of $14 million with federal matching funds to assist Community Health Centers during the COVID-19 public health emergency unwind.</a:t>
            </a:r>
            <a:endParaRPr/>
          </a:p>
          <a:p>
            <a:pPr indent="0" lvl="0" marL="0" rtl="0" algn="l">
              <a:spcBef>
                <a:spcPts val="0"/>
              </a:spcBef>
              <a:spcAft>
                <a:spcPts val="0"/>
              </a:spcAft>
              <a:buSzPts val="1100"/>
              <a:buNone/>
            </a:pPr>
            <a:r>
              <a:t/>
            </a:r>
            <a:endParaRPr/>
          </a:p>
          <a:p>
            <a:pPr indent="0" lvl="0" marL="0" rtl="0" algn="l">
              <a:spcBef>
                <a:spcPts val="0"/>
              </a:spcBef>
              <a:spcAft>
                <a:spcPts val="0"/>
              </a:spcAft>
              <a:buSzPts val="1100"/>
              <a:buNone/>
            </a:pPr>
            <a:r>
              <a:t/>
            </a:r>
            <a:endParaRPr/>
          </a:p>
          <a:p>
            <a:pPr indent="0" lvl="0" marL="0" rtl="0" algn="l">
              <a:spcBef>
                <a:spcPts val="0"/>
              </a:spcBef>
              <a:spcAft>
                <a:spcPts val="0"/>
              </a:spcAft>
              <a:buNone/>
            </a:pPr>
            <a:r>
              <a:t/>
            </a:r>
            <a:endParaRPr/>
          </a:p>
        </p:txBody>
      </p:sp>
      <p:sp>
        <p:nvSpPr>
          <p:cNvPr id="185" name="Google Shape;185;g2b79f800c7d_0_268:notes"/>
          <p:cNvSpPr txBox="1"/>
          <p:nvPr>
            <p:ph idx="12" type="sldNum"/>
          </p:nvPr>
        </p:nvSpPr>
        <p:spPr>
          <a:xfrm>
            <a:off x="3482009" y="8053180"/>
            <a:ext cx="2971800" cy="4587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 name="Shape 12"/>
        <p:cNvGrpSpPr/>
        <p:nvPr/>
      </p:nvGrpSpPr>
      <p:grpSpPr>
        <a:xfrm>
          <a:off x="0" y="0"/>
          <a:ext cx="0" cy="0"/>
          <a:chOff x="0" y="0"/>
          <a:chExt cx="0" cy="0"/>
        </a:xfrm>
      </p:grpSpPr>
      <p:sp>
        <p:nvSpPr>
          <p:cNvPr id="13" name="Google Shape;13;p2"/>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t Slide">
  <p:cSld name="Chat Slide">
    <p:spTree>
      <p:nvGrpSpPr>
        <p:cNvPr id="49" name="Shape 49"/>
        <p:cNvGrpSpPr/>
        <p:nvPr/>
      </p:nvGrpSpPr>
      <p:grpSpPr>
        <a:xfrm>
          <a:off x="0" y="0"/>
          <a:ext cx="0" cy="0"/>
          <a:chOff x="0" y="0"/>
          <a:chExt cx="0" cy="0"/>
        </a:xfrm>
      </p:grpSpPr>
      <p:sp>
        <p:nvSpPr>
          <p:cNvPr id="50" name="Google Shape;50;p11"/>
          <p:cNvSpPr txBox="1"/>
          <p:nvPr>
            <p:ph type="title"/>
          </p:nvPr>
        </p:nvSpPr>
        <p:spPr>
          <a:xfrm>
            <a:off x="4592091" y="2253854"/>
            <a:ext cx="4319605" cy="235029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2"/>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1"/>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Chat" id="52" name="Google Shape;52;p11"/>
          <p:cNvPicPr preferRelativeResize="0"/>
          <p:nvPr/>
        </p:nvPicPr>
        <p:blipFill rotWithShape="1">
          <a:blip r:embed="rId2">
            <a:alphaModFix/>
          </a:blip>
          <a:srcRect b="0" l="0" r="0" t="0"/>
          <a:stretch/>
        </p:blipFill>
        <p:spPr>
          <a:xfrm>
            <a:off x="-159245" y="848361"/>
            <a:ext cx="4942432" cy="4942432"/>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act Info Slide">
  <p:cSld name="Contact Info Slide">
    <p:spTree>
      <p:nvGrpSpPr>
        <p:cNvPr id="53" name="Shape 53"/>
        <p:cNvGrpSpPr/>
        <p:nvPr/>
      </p:nvGrpSpPr>
      <p:grpSpPr>
        <a:xfrm>
          <a:off x="0" y="0"/>
          <a:ext cx="0" cy="0"/>
          <a:chOff x="0" y="0"/>
          <a:chExt cx="0" cy="0"/>
        </a:xfrm>
      </p:grpSpPr>
      <p:sp>
        <p:nvSpPr>
          <p:cNvPr id="54" name="Google Shape;54;p12"/>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5" name="Google Shape;55;p12"/>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1952714" y="2208663"/>
            <a:ext cx="5238572" cy="308973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Slide">
  <p:cSld name="Thank You Slide">
    <p:spTree>
      <p:nvGrpSpPr>
        <p:cNvPr id="57" name="Shape 57"/>
        <p:cNvGrpSpPr/>
        <p:nvPr/>
      </p:nvGrpSpPr>
      <p:grpSpPr>
        <a:xfrm>
          <a:off x="0" y="0"/>
          <a:ext cx="0" cy="0"/>
          <a:chOff x="0" y="0"/>
          <a:chExt cx="0" cy="0"/>
        </a:xfrm>
      </p:grpSpPr>
      <p:sp>
        <p:nvSpPr>
          <p:cNvPr id="58" name="Google Shape;58;p13"/>
          <p:cNvSpPr txBox="1"/>
          <p:nvPr>
            <p:ph type="title"/>
          </p:nvPr>
        </p:nvSpPr>
        <p:spPr>
          <a:xfrm>
            <a:off x="446484" y="2137277"/>
            <a:ext cx="8251031" cy="1626319"/>
          </a:xfrm>
          <a:prstGeom prst="rect">
            <a:avLst/>
          </a:prstGeom>
          <a:noFill/>
          <a:ln>
            <a:noFill/>
          </a:ln>
        </p:spPr>
        <p:txBody>
          <a:bodyPr anchorCtr="0" anchor="ctr" bIns="0" lIns="0" spcFirstLastPara="1" rIns="0" wrap="square" tIns="0">
            <a:noAutofit/>
          </a:bodyPr>
          <a:lstStyle>
            <a:lvl1pPr lvl="0" algn="ctr">
              <a:lnSpc>
                <a:spcPct val="90000"/>
              </a:lnSpc>
              <a:spcBef>
                <a:spcPts val="0"/>
              </a:spcBef>
              <a:spcAft>
                <a:spcPts val="0"/>
              </a:spcAft>
              <a:buClr>
                <a:schemeClr val="dk2"/>
              </a:buClr>
              <a:buSzPts val="5063"/>
              <a:buFont typeface="Trebuchet MS"/>
              <a:buNone/>
              <a:defRPr sz="5063"/>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3"/>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66" name="Shape 66"/>
        <p:cNvGrpSpPr/>
        <p:nvPr/>
      </p:nvGrpSpPr>
      <p:grpSpPr>
        <a:xfrm>
          <a:off x="0" y="0"/>
          <a:ext cx="0" cy="0"/>
          <a:chOff x="0" y="0"/>
          <a:chExt cx="0" cy="0"/>
        </a:xfrm>
      </p:grpSpPr>
      <p:sp>
        <p:nvSpPr>
          <p:cNvPr id="67" name="Google Shape;67;p15"/>
          <p:cNvSpPr txBox="1"/>
          <p:nvPr>
            <p:ph type="ctrTitle"/>
          </p:nvPr>
        </p:nvSpPr>
        <p:spPr>
          <a:xfrm>
            <a:off x="780393" y="1411694"/>
            <a:ext cx="7583214" cy="99021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4800"/>
              <a:buFont typeface="Trebuchet MS"/>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15"/>
          <p:cNvSpPr txBox="1"/>
          <p:nvPr>
            <p:ph idx="1" type="subTitle"/>
          </p:nvPr>
        </p:nvSpPr>
        <p:spPr>
          <a:xfrm>
            <a:off x="1143000" y="2489967"/>
            <a:ext cx="6858000" cy="738734"/>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750"/>
              </a:spcBef>
              <a:spcAft>
                <a:spcPts val="0"/>
              </a:spcAft>
              <a:buClr>
                <a:schemeClr val="lt1"/>
              </a:buClr>
              <a:buSzPts val="3713"/>
              <a:buFont typeface="Arial"/>
              <a:buNone/>
              <a:defRPr b="1" i="0" sz="3713" u="none" cap="none" strike="noStrike">
                <a:solidFill>
                  <a:schemeClr val="lt1"/>
                </a:solidFill>
                <a:latin typeface="Trebuchet MS"/>
                <a:ea typeface="Trebuchet MS"/>
                <a:cs typeface="Trebuchet MS"/>
                <a:sym typeface="Trebuchet MS"/>
              </a:defRPr>
            </a:lvl1pPr>
            <a:lvl2pPr lvl="1"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Calibri"/>
                <a:ea typeface="Calibri"/>
                <a:cs typeface="Calibri"/>
                <a:sym typeface="Calibri"/>
              </a:defRPr>
            </a:lvl2pPr>
            <a:lvl3pPr lvl="2" marR="0" rtl="0" algn="ctr">
              <a:lnSpc>
                <a:spcPct val="90000"/>
              </a:lnSpc>
              <a:spcBef>
                <a:spcPts val="375"/>
              </a:spcBef>
              <a:spcAft>
                <a:spcPts val="0"/>
              </a:spcAft>
              <a:buClr>
                <a:schemeClr val="lt1"/>
              </a:buClr>
              <a:buSzPts val="1350"/>
              <a:buFont typeface="Arial"/>
              <a:buNone/>
              <a:defRPr b="0" i="0" sz="1350" u="none" cap="none" strike="noStrike">
                <a:solidFill>
                  <a:schemeClr val="lt1"/>
                </a:solidFill>
                <a:latin typeface="Calibri"/>
                <a:ea typeface="Calibri"/>
                <a:cs typeface="Calibri"/>
                <a:sym typeface="Calibri"/>
              </a:defRPr>
            </a:lvl3pPr>
            <a:lvl4pPr lvl="3"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4pPr>
            <a:lvl5pPr lvl="4"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5pPr>
            <a:lvl6pPr lvl="5"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6pPr>
            <a:lvl7pPr lvl="6"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7pPr>
            <a:lvl8pPr lvl="7"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8pPr>
            <a:lvl9pPr lvl="8" marR="0" rtl="0" algn="ctr">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9pPr>
          </a:lstStyle>
          <a:p/>
        </p:txBody>
      </p:sp>
      <p:sp>
        <p:nvSpPr>
          <p:cNvPr id="69" name="Google Shape;69;p15"/>
          <p:cNvSpPr txBox="1"/>
          <p:nvPr>
            <p:ph idx="10" type="dt"/>
          </p:nvPr>
        </p:nvSpPr>
        <p:spPr>
          <a:xfrm>
            <a:off x="3543300" y="4917557"/>
            <a:ext cx="20574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71" name="Google Shape;71;p15"/>
          <p:cNvSpPr txBox="1"/>
          <p:nvPr>
            <p:ph idx="2" type="body"/>
          </p:nvPr>
        </p:nvSpPr>
        <p:spPr>
          <a:xfrm>
            <a:off x="1435396" y="3586564"/>
            <a:ext cx="6273209" cy="914400"/>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750"/>
              </a:spcBef>
              <a:spcAft>
                <a:spcPts val="0"/>
              </a:spcAft>
              <a:buClr>
                <a:schemeClr val="lt1"/>
              </a:buClr>
              <a:buSzPts val="2475"/>
              <a:buFont typeface="Arial"/>
              <a:buNone/>
              <a:defRPr b="0" i="0" sz="2475" u="none" cap="none" strike="noStrike">
                <a:solidFill>
                  <a:schemeClr val="lt1"/>
                </a:solidFill>
                <a:latin typeface="Trebuchet MS"/>
                <a:ea typeface="Trebuchet MS"/>
                <a:cs typeface="Trebuchet MS"/>
                <a:sym typeface="Trebuchet MS"/>
              </a:defRPr>
            </a:lvl1pPr>
            <a:lvl2pPr indent="-228600" lvl="1" marL="9144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2pPr>
            <a:lvl3pPr indent="-228600" lvl="2" marL="13716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3pPr>
            <a:lvl4pPr indent="-228600" lvl="3" marL="18288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4pPr>
            <a:lvl5pPr indent="-228600" lvl="4" marL="2286000" marR="0" rtl="0" algn="ctr">
              <a:lnSpc>
                <a:spcPct val="90000"/>
              </a:lnSpc>
              <a:spcBef>
                <a:spcPts val="375"/>
              </a:spcBef>
              <a:spcAft>
                <a:spcPts val="0"/>
              </a:spcAft>
              <a:buClr>
                <a:schemeClr val="lt1"/>
              </a:buClr>
              <a:buSzPts val="1500"/>
              <a:buFont typeface="Arial"/>
              <a:buNone/>
              <a:defRPr b="0" i="0" sz="1500" u="none" cap="none" strike="noStrike">
                <a:solidFill>
                  <a:schemeClr val="lt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type="secHead">
  <p:cSld name="SECTION_HEADER">
    <p:spTree>
      <p:nvGrpSpPr>
        <p:cNvPr id="72" name="Shape 72"/>
        <p:cNvGrpSpPr/>
        <p:nvPr/>
      </p:nvGrpSpPr>
      <p:grpSpPr>
        <a:xfrm>
          <a:off x="0" y="0"/>
          <a:ext cx="0" cy="0"/>
          <a:chOff x="0" y="0"/>
          <a:chExt cx="0" cy="0"/>
        </a:xfrm>
      </p:grpSpPr>
      <p:sp>
        <p:nvSpPr>
          <p:cNvPr id="73" name="Google Shape;73;p16"/>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a:off x="628650" y="1852302"/>
            <a:ext cx="7886700" cy="4205598"/>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lt1"/>
              </a:buClr>
              <a:buSzPts val="2700"/>
              <a:buFont typeface="Arial"/>
              <a:buChar char="•"/>
              <a:defRPr b="0" i="0" sz="2700" u="none" cap="none" strike="noStrike">
                <a:solidFill>
                  <a:schemeClr val="lt1"/>
                </a:solidFill>
                <a:latin typeface="Trebuchet MS"/>
                <a:ea typeface="Trebuchet MS"/>
                <a:cs typeface="Trebuchet MS"/>
                <a:sym typeface="Trebuchet MS"/>
              </a:defRPr>
            </a:lvl1pPr>
            <a:lvl2pPr indent="-338613" lvl="1" marL="914400" marR="0" rtl="0" algn="l">
              <a:lnSpc>
                <a:spcPct val="90000"/>
              </a:lnSpc>
              <a:spcBef>
                <a:spcPts val="375"/>
              </a:spcBef>
              <a:spcAft>
                <a:spcPts val="0"/>
              </a:spcAft>
              <a:buClr>
                <a:schemeClr val="lt1"/>
              </a:buClr>
              <a:buSzPts val="1733"/>
              <a:buFont typeface="Noto Sans Symbols"/>
              <a:buChar char="⮚"/>
              <a:defRPr b="0" i="0" sz="2475" u="none" cap="none" strike="noStrike">
                <a:solidFill>
                  <a:schemeClr val="lt1"/>
                </a:solidFill>
                <a:latin typeface="Trebuchet MS"/>
                <a:ea typeface="Trebuchet MS"/>
                <a:cs typeface="Trebuchet MS"/>
                <a:sym typeface="Trebuchet MS"/>
              </a:defRPr>
            </a:lvl2pPr>
            <a:lvl3pPr indent="-357187" lvl="2" marL="1371600" marR="0" rtl="0" algn="l">
              <a:lnSpc>
                <a:spcPct val="90000"/>
              </a:lnSpc>
              <a:spcBef>
                <a:spcPts val="375"/>
              </a:spcBef>
              <a:spcAft>
                <a:spcPts val="0"/>
              </a:spcAft>
              <a:buClr>
                <a:schemeClr val="lt1"/>
              </a:buClr>
              <a:buSzPts val="2025"/>
              <a:buFont typeface="Noto Sans Symbols"/>
              <a:buChar char="▪"/>
              <a:defRPr b="0" i="0" sz="2025" u="none" cap="none" strike="noStrike">
                <a:solidFill>
                  <a:schemeClr val="lt1"/>
                </a:solidFill>
                <a:latin typeface="Trebuchet MS"/>
                <a:ea typeface="Trebuchet MS"/>
                <a:cs typeface="Trebuchet MS"/>
                <a:sym typeface="Trebuchet MS"/>
              </a:defRPr>
            </a:lvl3pPr>
            <a:lvl4pPr indent="-342900" lvl="3" marL="18288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4pPr>
            <a:lvl5pPr indent="-228600" lvl="4" marL="22860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5pPr>
            <a:lvl6pPr indent="-228600" lvl="5" marL="27432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6pPr>
            <a:lvl7pPr indent="-228600" lvl="6" marL="32004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7pPr>
            <a:lvl8pPr indent="-228600" lvl="7" marL="36576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8pPr>
            <a:lvl9pPr indent="-228600" lvl="8" marL="4114800" marR="0" rtl="0" algn="l">
              <a:lnSpc>
                <a:spcPct val="90000"/>
              </a:lnSpc>
              <a:spcBef>
                <a:spcPts val="375"/>
              </a:spcBef>
              <a:spcAft>
                <a:spcPts val="0"/>
              </a:spcAft>
              <a:buClr>
                <a:schemeClr val="lt1"/>
              </a:buClr>
              <a:buSzPts val="1200"/>
              <a:buFont typeface="Arial"/>
              <a:buNone/>
              <a:defRPr b="0" i="0" sz="1200" u="none" cap="none" strike="noStrike">
                <a:solidFill>
                  <a:schemeClr val="lt1"/>
                </a:solidFill>
                <a:latin typeface="Calibri"/>
                <a:ea typeface="Calibri"/>
                <a:cs typeface="Calibri"/>
                <a:sym typeface="Calibri"/>
              </a:defRPr>
            </a:lvl9pPr>
          </a:lstStyle>
          <a:p/>
        </p:txBody>
      </p:sp>
      <p:sp>
        <p:nvSpPr>
          <p:cNvPr id="75" name="Google Shape;75;p16"/>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s Slide 1">
  <p:cSld name="Questions Slide 1">
    <p:spTree>
      <p:nvGrpSpPr>
        <p:cNvPr id="76" name="Shape 76"/>
        <p:cNvGrpSpPr/>
        <p:nvPr/>
      </p:nvGrpSpPr>
      <p:grpSpPr>
        <a:xfrm>
          <a:off x="0" y="0"/>
          <a:ext cx="0" cy="0"/>
          <a:chOff x="0" y="0"/>
          <a:chExt cx="0" cy="0"/>
        </a:xfrm>
      </p:grpSpPr>
      <p:sp>
        <p:nvSpPr>
          <p:cNvPr id="77" name="Google Shape;77;p17"/>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17"/>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Questions" id="79" name="Google Shape;79;p17"/>
          <p:cNvPicPr preferRelativeResize="0"/>
          <p:nvPr/>
        </p:nvPicPr>
        <p:blipFill rotWithShape="1">
          <a:blip r:embed="rId2">
            <a:alphaModFix/>
          </a:blip>
          <a:srcRect b="0" l="0" r="0" t="0"/>
          <a:stretch/>
        </p:blipFill>
        <p:spPr>
          <a:xfrm>
            <a:off x="-498616" y="1148206"/>
            <a:ext cx="5572125" cy="5572125"/>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act Info Slide">
  <p:cSld name="Contact Info Slide">
    <p:spTree>
      <p:nvGrpSpPr>
        <p:cNvPr id="80" name="Shape 80"/>
        <p:cNvGrpSpPr/>
        <p:nvPr/>
      </p:nvGrpSpPr>
      <p:grpSpPr>
        <a:xfrm>
          <a:off x="0" y="0"/>
          <a:ext cx="0" cy="0"/>
          <a:chOff x="0" y="0"/>
          <a:chExt cx="0" cy="0"/>
        </a:xfrm>
      </p:grpSpPr>
      <p:sp>
        <p:nvSpPr>
          <p:cNvPr id="81" name="Google Shape;81;p18"/>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2" name="Google Shape;82;p18"/>
          <p:cNvSpPr txBox="1"/>
          <p:nvPr>
            <p:ph type="title"/>
          </p:nvPr>
        </p:nvSpPr>
        <p:spPr>
          <a:xfrm>
            <a:off x="628650" y="437985"/>
            <a:ext cx="7886700" cy="95989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lt1"/>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8"/>
          <p:cNvSpPr txBox="1"/>
          <p:nvPr>
            <p:ph idx="1" type="body"/>
          </p:nvPr>
        </p:nvSpPr>
        <p:spPr>
          <a:xfrm>
            <a:off x="1952714" y="2208659"/>
            <a:ext cx="5238572" cy="3055546"/>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100"/>
              <a:buFont typeface="Arial"/>
              <a:buNone/>
              <a:defRPr b="0" i="0" sz="2100" u="none" cap="none" strike="noStrike">
                <a:solidFill>
                  <a:schemeClr val="lt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lt1"/>
              </a:buClr>
              <a:buSzPts val="1500"/>
              <a:buFont typeface="Arial"/>
              <a:buChar char="•"/>
              <a:defRPr b="0" i="0" sz="1500" u="none" cap="none" strike="noStrike">
                <a:solidFill>
                  <a:schemeClr val="lt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 You Slide">
  <p:cSld name="Thank You Slide">
    <p:spTree>
      <p:nvGrpSpPr>
        <p:cNvPr id="84" name="Shape 84"/>
        <p:cNvGrpSpPr/>
        <p:nvPr/>
      </p:nvGrpSpPr>
      <p:grpSpPr>
        <a:xfrm>
          <a:off x="0" y="0"/>
          <a:ext cx="0" cy="0"/>
          <a:chOff x="0" y="0"/>
          <a:chExt cx="0" cy="0"/>
        </a:xfrm>
      </p:grpSpPr>
      <p:sp>
        <p:nvSpPr>
          <p:cNvPr id="85" name="Google Shape;85;p19"/>
          <p:cNvSpPr txBox="1"/>
          <p:nvPr>
            <p:ph type="title"/>
          </p:nvPr>
        </p:nvSpPr>
        <p:spPr>
          <a:xfrm>
            <a:off x="446484" y="2120186"/>
            <a:ext cx="8251031" cy="1626319"/>
          </a:xfrm>
          <a:prstGeom prst="rect">
            <a:avLst/>
          </a:prstGeom>
          <a:noFill/>
          <a:ln>
            <a:noFill/>
          </a:ln>
        </p:spPr>
        <p:txBody>
          <a:bodyPr anchorCtr="0" anchor="ctr" bIns="0" lIns="0" spcFirstLastPara="1" rIns="0" wrap="square" tIns="0">
            <a:noAutofit/>
          </a:bodyPr>
          <a:lstStyle>
            <a:lvl1pPr lvl="0" algn="ctr">
              <a:lnSpc>
                <a:spcPct val="90000"/>
              </a:lnSpc>
              <a:spcBef>
                <a:spcPts val="0"/>
              </a:spcBef>
              <a:spcAft>
                <a:spcPts val="0"/>
              </a:spcAft>
              <a:buClr>
                <a:schemeClr val="lt1"/>
              </a:buClr>
              <a:buSzPts val="5063"/>
              <a:buFont typeface="Trebuchet MS"/>
              <a:buNone/>
              <a:defRPr sz="5063"/>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9"/>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ission Text">
  <p:cSld name="Mission Text">
    <p:spTree>
      <p:nvGrpSpPr>
        <p:cNvPr id="87" name="Shape 87"/>
        <p:cNvGrpSpPr/>
        <p:nvPr/>
      </p:nvGrpSpPr>
      <p:grpSpPr>
        <a:xfrm>
          <a:off x="0" y="0"/>
          <a:ext cx="0" cy="0"/>
          <a:chOff x="0" y="0"/>
          <a:chExt cx="0" cy="0"/>
        </a:xfrm>
      </p:grpSpPr>
      <p:sp>
        <p:nvSpPr>
          <p:cNvPr id="88" name="Google Shape;88;p20"/>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9" name="Google Shape;89;p20"/>
          <p:cNvSpPr txBox="1"/>
          <p:nvPr/>
        </p:nvSpPr>
        <p:spPr>
          <a:xfrm>
            <a:off x="628650" y="1992035"/>
            <a:ext cx="7945334" cy="181588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2700">
                <a:solidFill>
                  <a:schemeClr val="lt1"/>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a:p>
        </p:txBody>
      </p:sp>
      <p:sp>
        <p:nvSpPr>
          <p:cNvPr id="90" name="Google Shape;90;p20"/>
          <p:cNvSpPr/>
          <p:nvPr/>
        </p:nvSpPr>
        <p:spPr>
          <a:xfrm>
            <a:off x="648746" y="478177"/>
            <a:ext cx="7886699" cy="7848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4500" u="none" cap="none" strike="noStrike">
                <a:solidFill>
                  <a:srgbClr val="FFFFFF"/>
                </a:solidFill>
                <a:latin typeface="Trebuchet MS"/>
                <a:ea typeface="Trebuchet MS"/>
                <a:cs typeface="Trebuchet MS"/>
                <a:sym typeface="Trebuchet MS"/>
              </a:rPr>
              <a:t>Our Mission</a:t>
            </a:r>
            <a:endParaRPr sz="4500">
              <a:solidFill>
                <a:schemeClr val="lt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ission Photo">
  <p:cSld name="Mission Photo">
    <p:spTree>
      <p:nvGrpSpPr>
        <p:cNvPr id="91" name="Shape 91"/>
        <p:cNvGrpSpPr/>
        <p:nvPr/>
      </p:nvGrpSpPr>
      <p:grpSpPr>
        <a:xfrm>
          <a:off x="0" y="0"/>
          <a:ext cx="0" cy="0"/>
          <a:chOff x="0" y="0"/>
          <a:chExt cx="0" cy="0"/>
        </a:xfrm>
      </p:grpSpPr>
      <p:sp>
        <p:nvSpPr>
          <p:cNvPr id="92" name="Google Shape;92;p21"/>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3" name="Google Shape;93;p21"/>
          <p:cNvSpPr txBox="1"/>
          <p:nvPr/>
        </p:nvSpPr>
        <p:spPr>
          <a:xfrm>
            <a:off x="13628419" y="8737353"/>
            <a:ext cx="2172022" cy="39409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801">
                <a:solidFill>
                  <a:srgbClr val="000000"/>
                </a:solidFill>
                <a:latin typeface="Trebuchet MS"/>
                <a:ea typeface="Trebuchet MS"/>
                <a:cs typeface="Trebuchet MS"/>
                <a:sym typeface="Trebuchet MS"/>
              </a:rPr>
              <a:t>‹#›</a:t>
            </a:fld>
            <a:endParaRPr b="1" sz="1801">
              <a:solidFill>
                <a:srgbClr val="000000"/>
              </a:solidFill>
              <a:latin typeface="Trebuchet MS"/>
              <a:ea typeface="Trebuchet MS"/>
              <a:cs typeface="Trebuchet MS"/>
              <a:sym typeface="Trebuchet MS"/>
            </a:endParaRPr>
          </a:p>
        </p:txBody>
      </p:sp>
      <p:pic>
        <p:nvPicPr>
          <p:cNvPr id="94" name="Google Shape;94;p21"/>
          <p:cNvPicPr preferRelativeResize="0"/>
          <p:nvPr/>
        </p:nvPicPr>
        <p:blipFill rotWithShape="1">
          <a:blip r:embed="rId2">
            <a:alphaModFix/>
          </a:blip>
          <a:srcRect b="0" l="19753" r="3939" t="14811"/>
          <a:stretch/>
        </p:blipFill>
        <p:spPr>
          <a:xfrm>
            <a:off x="0" y="-1"/>
            <a:ext cx="9144000" cy="6268915"/>
          </a:xfrm>
          <a:prstGeom prst="rect">
            <a:avLst/>
          </a:prstGeom>
          <a:noFill/>
          <a:ln>
            <a:noFill/>
          </a:ln>
        </p:spPr>
      </p:pic>
      <p:sp>
        <p:nvSpPr>
          <p:cNvPr id="95" name="Google Shape;95;p21"/>
          <p:cNvSpPr/>
          <p:nvPr/>
        </p:nvSpPr>
        <p:spPr>
          <a:xfrm>
            <a:off x="0" y="3705958"/>
            <a:ext cx="9144000" cy="2158540"/>
          </a:xfrm>
          <a:prstGeom prst="rect">
            <a:avLst/>
          </a:prstGeom>
          <a:solidFill>
            <a:srgbClr val="001970">
              <a:alpha val="80000"/>
            </a:srgbClr>
          </a:solidFill>
          <a:ln>
            <a:noFill/>
          </a:ln>
        </p:spPr>
        <p:txBody>
          <a:bodyPr anchorCtr="0" anchor="ctr" bIns="182875" lIns="130025" spcFirstLastPara="1" rIns="130025" wrap="square" tIns="65000">
            <a:noAutofit/>
          </a:bodyPr>
          <a:lstStyle/>
          <a:p>
            <a:pPr indent="0" lvl="0" marL="161925" marR="0" rtl="0" algn="l">
              <a:lnSpc>
                <a:spcPct val="100000"/>
              </a:lnSpc>
              <a:spcBef>
                <a:spcPts val="0"/>
              </a:spcBef>
              <a:spcAft>
                <a:spcPts val="0"/>
              </a:spcAft>
              <a:buClr>
                <a:srgbClr val="FFFFFF"/>
              </a:buClr>
              <a:buSzPts val="4000"/>
              <a:buFont typeface="Trebuchet MS"/>
              <a:buNone/>
            </a:pPr>
            <a:r>
              <a:rPr b="1" i="0" lang="en-US" sz="4000" u="none" cap="none" strike="noStrike">
                <a:solidFill>
                  <a:srgbClr val="FFFFFF"/>
                </a:solidFill>
                <a:latin typeface="Trebuchet MS"/>
                <a:ea typeface="Trebuchet MS"/>
                <a:cs typeface="Trebuchet MS"/>
                <a:sym typeface="Trebuchet MS"/>
              </a:rPr>
              <a:t>Our Mission: </a:t>
            </a:r>
            <a:endParaRPr b="0" i="0" sz="4000" u="none" cap="none" strike="noStrike">
              <a:solidFill>
                <a:srgbClr val="5C6670"/>
              </a:solidFill>
              <a:latin typeface="Trebuchet MS"/>
              <a:ea typeface="Trebuchet MS"/>
              <a:cs typeface="Trebuchet MS"/>
              <a:sym typeface="Trebuchet MS"/>
            </a:endParaRPr>
          </a:p>
          <a:p>
            <a:pPr indent="0" lvl="0" marL="161925" marR="0" rtl="0" algn="l">
              <a:lnSpc>
                <a:spcPct val="100000"/>
              </a:lnSpc>
              <a:spcBef>
                <a:spcPts val="0"/>
              </a:spcBef>
              <a:spcAft>
                <a:spcPts val="0"/>
              </a:spcAft>
              <a:buClr>
                <a:srgbClr val="FFFFFF"/>
              </a:buClr>
              <a:buSzPts val="2800"/>
              <a:buFont typeface="Trebuchet MS"/>
              <a:buNone/>
            </a:pPr>
            <a:r>
              <a:rPr b="0" lang="en-US" sz="2800" u="none" cap="none" strike="noStrike">
                <a:solidFill>
                  <a:srgbClr val="FFFFFF"/>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b="0" sz="2800" u="none" cap="none" strike="noStrike">
              <a:solidFill>
                <a:srgbClr val="FFFFFF"/>
              </a:solidFill>
              <a:latin typeface="Trebuchet MS"/>
              <a:ea typeface="Trebuchet MS"/>
              <a:cs typeface="Trebuchet MS"/>
              <a:sym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4" name="Shape 14"/>
        <p:cNvGrpSpPr/>
        <p:nvPr/>
      </p:nvGrpSpPr>
      <p:grpSpPr>
        <a:xfrm>
          <a:off x="0" y="0"/>
          <a:ext cx="0" cy="0"/>
          <a:chOff x="0" y="0"/>
          <a:chExt cx="0" cy="0"/>
        </a:xfrm>
      </p:grpSpPr>
      <p:sp>
        <p:nvSpPr>
          <p:cNvPr id="15" name="Google Shape;15;p3"/>
          <p:cNvSpPr txBox="1"/>
          <p:nvPr>
            <p:ph type="ctrTitle"/>
          </p:nvPr>
        </p:nvSpPr>
        <p:spPr>
          <a:xfrm>
            <a:off x="780393" y="1403148"/>
            <a:ext cx="7583214" cy="99021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4800"/>
              <a:buFont typeface="Trebuchet MS"/>
              <a:buNone/>
              <a:defRPr sz="4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3"/>
          <p:cNvSpPr txBox="1"/>
          <p:nvPr>
            <p:ph idx="1" type="subTitle"/>
          </p:nvPr>
        </p:nvSpPr>
        <p:spPr>
          <a:xfrm>
            <a:off x="1143000" y="2448549"/>
            <a:ext cx="6858000" cy="738734"/>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750"/>
              </a:spcBef>
              <a:spcAft>
                <a:spcPts val="0"/>
              </a:spcAft>
              <a:buClr>
                <a:schemeClr val="dk1"/>
              </a:buClr>
              <a:buSzPts val="3713"/>
              <a:buFont typeface="Arial"/>
              <a:buNone/>
              <a:defRPr b="1" i="0" sz="3713" u="none" cap="none" strike="noStrike">
                <a:solidFill>
                  <a:schemeClr val="dk1"/>
                </a:solidFill>
                <a:latin typeface="Trebuchet MS"/>
                <a:ea typeface="Trebuchet MS"/>
                <a:cs typeface="Trebuchet MS"/>
                <a:sym typeface="Trebuchet MS"/>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17" name="Google Shape;17;p3"/>
          <p:cNvSpPr txBox="1"/>
          <p:nvPr>
            <p:ph idx="10" type="dt"/>
          </p:nvPr>
        </p:nvSpPr>
        <p:spPr>
          <a:xfrm>
            <a:off x="3543300" y="4917557"/>
            <a:ext cx="20574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9" name="Google Shape;19;p3"/>
          <p:cNvSpPr txBox="1"/>
          <p:nvPr>
            <p:ph idx="2" type="body"/>
          </p:nvPr>
        </p:nvSpPr>
        <p:spPr>
          <a:xfrm>
            <a:off x="1435396" y="3578018"/>
            <a:ext cx="6273209" cy="914400"/>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750"/>
              </a:spcBef>
              <a:spcAft>
                <a:spcPts val="0"/>
              </a:spcAft>
              <a:buClr>
                <a:schemeClr val="dk1"/>
              </a:buClr>
              <a:buSzPts val="2475"/>
              <a:buFont typeface="Arial"/>
              <a:buNone/>
              <a:defRPr b="0" i="0" sz="2475" u="none" cap="none" strike="noStrike">
                <a:solidFill>
                  <a:schemeClr val="dk1"/>
                </a:solidFill>
                <a:latin typeface="Trebuchet MS"/>
                <a:ea typeface="Trebuchet MS"/>
                <a:cs typeface="Trebuchet MS"/>
                <a:sym typeface="Trebuchet MS"/>
              </a:defRPr>
            </a:lvl1pPr>
            <a:lvl2pPr indent="-228600" lvl="1" marL="914400"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2pPr>
            <a:lvl3pPr indent="-228600" lvl="2" marL="1371600"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3pPr>
            <a:lvl4pPr indent="-228600" lvl="3" marL="1828800"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4pPr>
            <a:lvl5pPr indent="-228600" lvl="4" marL="2286000"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Trebuchet MS"/>
                <a:ea typeface="Trebuchet MS"/>
                <a:cs typeface="Trebuchet MS"/>
                <a:sym typeface="Trebuchet MS"/>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at We Do">
  <p:cSld name="What We Do">
    <p:spTree>
      <p:nvGrpSpPr>
        <p:cNvPr id="96" name="Shape 96"/>
        <p:cNvGrpSpPr/>
        <p:nvPr/>
      </p:nvGrpSpPr>
      <p:grpSpPr>
        <a:xfrm>
          <a:off x="0" y="0"/>
          <a:ext cx="0" cy="0"/>
          <a:chOff x="0" y="0"/>
          <a:chExt cx="0" cy="0"/>
        </a:xfrm>
      </p:grpSpPr>
      <p:sp>
        <p:nvSpPr>
          <p:cNvPr id="97" name="Google Shape;97;p22"/>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8" name="Google Shape;98;p22"/>
          <p:cNvSpPr txBox="1"/>
          <p:nvPr/>
        </p:nvSpPr>
        <p:spPr>
          <a:xfrm>
            <a:off x="628650" y="1815063"/>
            <a:ext cx="7945334" cy="216982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lt1"/>
              </a:buClr>
              <a:buSzPts val="2700"/>
              <a:buFont typeface="Trebuchet MS"/>
              <a:buNone/>
            </a:pPr>
            <a:r>
              <a:rPr b="0" i="0" lang="en-US" sz="2700" u="none" strike="noStrike">
                <a:solidFill>
                  <a:schemeClr val="lt1"/>
                </a:solidFill>
                <a:latin typeface="Trebuchet MS"/>
                <a:ea typeface="Trebuchet MS"/>
                <a:cs typeface="Trebuchet MS"/>
                <a:sym typeface="Trebuchet MS"/>
              </a:rPr>
              <a:t>The Department of Health Care Policy &amp; Financing administers Health First Colorado (Colorado’s Medicaid program), Child Health Plan </a:t>
            </a:r>
            <a:r>
              <a:rPr b="0" i="1" lang="en-US" sz="2700" u="none" strike="noStrike">
                <a:solidFill>
                  <a:schemeClr val="lt1"/>
                </a:solidFill>
                <a:latin typeface="Trebuchet MS"/>
                <a:ea typeface="Trebuchet MS"/>
                <a:cs typeface="Trebuchet MS"/>
                <a:sym typeface="Trebuchet MS"/>
              </a:rPr>
              <a:t>Plus </a:t>
            </a:r>
            <a:r>
              <a:rPr b="0" i="0" lang="en-US" sz="2700" u="none" strike="noStrike">
                <a:solidFill>
                  <a:schemeClr val="lt1"/>
                </a:solidFill>
                <a:latin typeface="Trebuchet MS"/>
                <a:ea typeface="Trebuchet MS"/>
                <a:cs typeface="Trebuchet MS"/>
                <a:sym typeface="Trebuchet MS"/>
              </a:rPr>
              <a:t>(CHP+) and other health care programs for Coloradans who qualify. </a:t>
            </a:r>
            <a:endParaRPr b="1" sz="2700">
              <a:solidFill>
                <a:schemeClr val="lt1"/>
              </a:solidFill>
              <a:latin typeface="Trebuchet MS"/>
              <a:ea typeface="Trebuchet MS"/>
              <a:cs typeface="Trebuchet MS"/>
              <a:sym typeface="Trebuchet MS"/>
            </a:endParaRPr>
          </a:p>
        </p:txBody>
      </p:sp>
      <p:sp>
        <p:nvSpPr>
          <p:cNvPr id="99" name="Google Shape;99;p22"/>
          <p:cNvSpPr/>
          <p:nvPr/>
        </p:nvSpPr>
        <p:spPr>
          <a:xfrm>
            <a:off x="628650" y="525515"/>
            <a:ext cx="7945334" cy="7848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4500" u="none" cap="none" strike="noStrike">
                <a:solidFill>
                  <a:srgbClr val="FFFFFF"/>
                </a:solidFill>
                <a:latin typeface="Trebuchet MS"/>
                <a:ea typeface="Trebuchet MS"/>
                <a:cs typeface="Trebuchet MS"/>
                <a:sym typeface="Trebuchet MS"/>
              </a:rPr>
              <a:t>What We Do</a:t>
            </a:r>
            <a:endParaRPr sz="4500">
              <a:solidFill>
                <a:schemeClr val="lt1"/>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100" name="Shape 100"/>
        <p:cNvGrpSpPr/>
        <p:nvPr/>
      </p:nvGrpSpPr>
      <p:grpSpPr>
        <a:xfrm>
          <a:off x="0" y="0"/>
          <a:ext cx="0" cy="0"/>
          <a:chOff x="0" y="0"/>
          <a:chExt cx="0" cy="0"/>
        </a:xfrm>
      </p:grpSpPr>
      <p:sp>
        <p:nvSpPr>
          <p:cNvPr id="101" name="Google Shape;101;p23"/>
          <p:cNvSpPr txBox="1"/>
          <p:nvPr>
            <p:ph type="title"/>
          </p:nvPr>
        </p:nvSpPr>
        <p:spPr>
          <a:xfrm>
            <a:off x="605659" y="1806138"/>
            <a:ext cx="3602420" cy="297081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lt1"/>
              </a:buClr>
              <a:buSzPts val="5400"/>
              <a:buFont typeface="Trebuchet M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23"/>
          <p:cNvSpPr txBox="1"/>
          <p:nvPr>
            <p:ph idx="1" type="body"/>
          </p:nvPr>
        </p:nvSpPr>
        <p:spPr>
          <a:xfrm>
            <a:off x="4857421" y="1806136"/>
            <a:ext cx="3641834" cy="2970816"/>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lt1"/>
              </a:buClr>
              <a:buSzPts val="2700"/>
              <a:buFont typeface="Arial"/>
              <a:buChar char="•"/>
              <a:defRPr b="0" i="0" sz="2700" u="none" cap="none" strike="noStrike">
                <a:solidFill>
                  <a:schemeClr val="lt1"/>
                </a:solidFill>
                <a:latin typeface="Trebuchet MS"/>
                <a:ea typeface="Trebuchet MS"/>
                <a:cs typeface="Trebuchet MS"/>
                <a:sym typeface="Trebuchet MS"/>
              </a:defRPr>
            </a:lvl1pPr>
            <a:lvl2pPr indent="-335280" lvl="1" marL="914400" marR="0" rtl="0" algn="l">
              <a:lnSpc>
                <a:spcPct val="90000"/>
              </a:lnSpc>
              <a:spcBef>
                <a:spcPts val="375"/>
              </a:spcBef>
              <a:spcAft>
                <a:spcPts val="0"/>
              </a:spcAft>
              <a:buClr>
                <a:schemeClr val="lt1"/>
              </a:buClr>
              <a:buSzPts val="1680"/>
              <a:buFont typeface="Noto Sans Symbols"/>
              <a:buChar char="⮚"/>
              <a:defRPr b="0" i="0" sz="2400" u="none" cap="none" strike="noStrike">
                <a:solidFill>
                  <a:schemeClr val="lt1"/>
                </a:solidFill>
                <a:latin typeface="Trebuchet MS"/>
                <a:ea typeface="Trebuchet MS"/>
                <a:cs typeface="Trebuchet MS"/>
                <a:sym typeface="Trebuchet MS"/>
              </a:defRPr>
            </a:lvl2pPr>
            <a:lvl3pPr indent="-361950" lvl="2" marL="1371600" marR="0" rtl="0" algn="l">
              <a:lnSpc>
                <a:spcPct val="90000"/>
              </a:lnSpc>
              <a:spcBef>
                <a:spcPts val="375"/>
              </a:spcBef>
              <a:spcAft>
                <a:spcPts val="0"/>
              </a:spcAft>
              <a:buClr>
                <a:schemeClr val="lt1"/>
              </a:buClr>
              <a:buSzPts val="2100"/>
              <a:buFont typeface="Noto Sans Symbols"/>
              <a:buChar char="▪"/>
              <a:defRPr b="0" i="0" sz="2100" u="none" cap="none" strike="noStrike">
                <a:solidFill>
                  <a:schemeClr val="lt1"/>
                </a:solidFill>
                <a:latin typeface="Trebuchet MS"/>
                <a:ea typeface="Trebuchet MS"/>
                <a:cs typeface="Trebuchet MS"/>
                <a:sym typeface="Trebuchet MS"/>
              </a:defRPr>
            </a:lvl3pPr>
            <a:lvl4pPr indent="-342900" lvl="3" marL="1828800" marR="0" rtl="0" algn="l">
              <a:lnSpc>
                <a:spcPct val="90000"/>
              </a:lnSpc>
              <a:spcBef>
                <a:spcPts val="375"/>
              </a:spcBef>
              <a:spcAft>
                <a:spcPts val="0"/>
              </a:spcAft>
              <a:buClr>
                <a:schemeClr val="lt1"/>
              </a:buClr>
              <a:buSzPts val="1800"/>
              <a:buFont typeface="Arial"/>
              <a:buChar char="•"/>
              <a:defRPr b="0" i="0" sz="1800" u="none" cap="none" strike="noStrike">
                <a:solidFill>
                  <a:schemeClr val="lt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lt1"/>
              </a:buClr>
              <a:buSzPts val="1350"/>
              <a:buFont typeface="Arial"/>
              <a:buChar char="•"/>
              <a:defRPr b="0" i="0" sz="1350" u="none" cap="none" strike="noStrike">
                <a:solidFill>
                  <a:schemeClr val="lt1"/>
                </a:solidFill>
                <a:latin typeface="Calibri"/>
                <a:ea typeface="Calibri"/>
                <a:cs typeface="Calibri"/>
                <a:sym typeface="Calibri"/>
              </a:defRPr>
            </a:lvl9pPr>
          </a:lstStyle>
          <a:p/>
        </p:txBody>
      </p:sp>
      <p:sp>
        <p:nvSpPr>
          <p:cNvPr id="103" name="Google Shape;103;p23"/>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04" name="Google Shape;104;p23"/>
          <p:cNvCxnSpPr/>
          <p:nvPr/>
        </p:nvCxnSpPr>
        <p:spPr>
          <a:xfrm>
            <a:off x="4572000" y="1327150"/>
            <a:ext cx="0" cy="4203700"/>
          </a:xfrm>
          <a:prstGeom prst="straightConnector1">
            <a:avLst/>
          </a:prstGeom>
          <a:noFill/>
          <a:ln cap="flat" cmpd="sng" w="38100">
            <a:solidFill>
              <a:schemeClr val="lt1"/>
            </a:solidFill>
            <a:prstDash val="solid"/>
            <a:miter lim="800000"/>
            <a:headEnd len="sm" w="sm" type="none"/>
            <a:tailEnd len="sm" w="sm" type="none"/>
          </a:ln>
        </p:spPr>
      </p:cxn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5" name="Shape 105"/>
        <p:cNvGrpSpPr/>
        <p:nvPr/>
      </p:nvGrpSpPr>
      <p:grpSpPr>
        <a:xfrm>
          <a:off x="0" y="0"/>
          <a:ext cx="0" cy="0"/>
          <a:chOff x="0" y="0"/>
          <a:chExt cx="0" cy="0"/>
        </a:xfrm>
      </p:grpSpPr>
      <p:sp>
        <p:nvSpPr>
          <p:cNvPr id="106" name="Google Shape;106;p24"/>
          <p:cNvSpPr txBox="1"/>
          <p:nvPr>
            <p:ph type="title"/>
          </p:nvPr>
        </p:nvSpPr>
        <p:spPr>
          <a:xfrm>
            <a:off x="68974" y="2117012"/>
            <a:ext cx="9006052" cy="13255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7" name="Google Shape;107;p24"/>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8" name="Shape 108"/>
        <p:cNvGrpSpPr/>
        <p:nvPr/>
      </p:nvGrpSpPr>
      <p:grpSpPr>
        <a:xfrm>
          <a:off x="0" y="0"/>
          <a:ext cx="0" cy="0"/>
          <a:chOff x="0" y="0"/>
          <a:chExt cx="0" cy="0"/>
        </a:xfrm>
      </p:grpSpPr>
      <p:sp>
        <p:nvSpPr>
          <p:cNvPr id="109" name="Google Shape;109;p25"/>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t Slide">
  <p:cSld name="Chat Slide">
    <p:spTree>
      <p:nvGrpSpPr>
        <p:cNvPr id="110" name="Shape 110"/>
        <p:cNvGrpSpPr/>
        <p:nvPr/>
      </p:nvGrpSpPr>
      <p:grpSpPr>
        <a:xfrm>
          <a:off x="0" y="0"/>
          <a:ext cx="0" cy="0"/>
          <a:chOff x="0" y="0"/>
          <a:chExt cx="0" cy="0"/>
        </a:xfrm>
      </p:grpSpPr>
      <p:sp>
        <p:nvSpPr>
          <p:cNvPr id="111" name="Google Shape;111;p26"/>
          <p:cNvSpPr txBox="1"/>
          <p:nvPr>
            <p:ph type="title"/>
          </p:nvPr>
        </p:nvSpPr>
        <p:spPr>
          <a:xfrm>
            <a:off x="4592091" y="2253854"/>
            <a:ext cx="4319605" cy="2350294"/>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lt1"/>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26"/>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Chat" id="113" name="Google Shape;113;p26"/>
          <p:cNvPicPr preferRelativeResize="0"/>
          <p:nvPr/>
        </p:nvPicPr>
        <p:blipFill rotWithShape="1">
          <a:blip r:embed="rId2">
            <a:alphaModFix/>
          </a:blip>
          <a:srcRect b="0" l="0" r="0" t="0"/>
          <a:stretch/>
        </p:blipFill>
        <p:spPr>
          <a:xfrm>
            <a:off x="-159245" y="848361"/>
            <a:ext cx="4942432" cy="494243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type="secHead">
  <p:cSld name="SECTION_HEADER">
    <p:spTree>
      <p:nvGrpSpPr>
        <p:cNvPr id="20" name="Shape 20"/>
        <p:cNvGrpSpPr/>
        <p:nvPr/>
      </p:nvGrpSpPr>
      <p:grpSpPr>
        <a:xfrm>
          <a:off x="0" y="0"/>
          <a:ext cx="0" cy="0"/>
          <a:chOff x="0" y="0"/>
          <a:chExt cx="0" cy="0"/>
        </a:xfrm>
      </p:grpSpPr>
      <p:sp>
        <p:nvSpPr>
          <p:cNvPr id="21" name="Google Shape;21;p4"/>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4500"/>
              <a:buFont typeface="Trebuchet MS"/>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4"/>
          <p:cNvSpPr txBox="1"/>
          <p:nvPr>
            <p:ph idx="1" type="body"/>
          </p:nvPr>
        </p:nvSpPr>
        <p:spPr>
          <a:xfrm>
            <a:off x="628650" y="1852302"/>
            <a:ext cx="7886700" cy="4205598"/>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Trebuchet MS"/>
                <a:ea typeface="Trebuchet MS"/>
                <a:cs typeface="Trebuchet MS"/>
                <a:sym typeface="Trebuchet MS"/>
              </a:defRPr>
            </a:lvl1pPr>
            <a:lvl2pPr indent="-338613" lvl="1" marL="914400" marR="0" rtl="0" algn="l">
              <a:lnSpc>
                <a:spcPct val="90000"/>
              </a:lnSpc>
              <a:spcBef>
                <a:spcPts val="375"/>
              </a:spcBef>
              <a:spcAft>
                <a:spcPts val="0"/>
              </a:spcAft>
              <a:buClr>
                <a:schemeClr val="dk1"/>
              </a:buClr>
              <a:buSzPts val="1733"/>
              <a:buFont typeface="Noto Sans Symbols"/>
              <a:buChar char="⮚"/>
              <a:defRPr b="0" i="0" sz="2475" u="none" cap="none" strike="noStrike">
                <a:solidFill>
                  <a:schemeClr val="dk1"/>
                </a:solidFill>
                <a:latin typeface="Trebuchet MS"/>
                <a:ea typeface="Trebuchet MS"/>
                <a:cs typeface="Trebuchet MS"/>
                <a:sym typeface="Trebuchet MS"/>
              </a:defRPr>
            </a:lvl2pPr>
            <a:lvl3pPr indent="-357187" lvl="2" marL="1371600" marR="0" rtl="0" algn="l">
              <a:lnSpc>
                <a:spcPct val="90000"/>
              </a:lnSpc>
              <a:spcBef>
                <a:spcPts val="375"/>
              </a:spcBef>
              <a:spcAft>
                <a:spcPts val="0"/>
              </a:spcAft>
              <a:buClr>
                <a:schemeClr val="dk1"/>
              </a:buClr>
              <a:buSzPts val="2025"/>
              <a:buFont typeface="Noto Sans Symbols"/>
              <a:buChar char="▪"/>
              <a:defRPr b="0" i="0" sz="2025" u="none" cap="none" strike="noStrike">
                <a:solidFill>
                  <a:schemeClr val="dk1"/>
                </a:solidFill>
                <a:latin typeface="Trebuchet MS"/>
                <a:ea typeface="Trebuchet MS"/>
                <a:cs typeface="Trebuchet MS"/>
                <a:sym typeface="Trebuchet MS"/>
              </a:defRPr>
            </a:lvl3pPr>
            <a:lvl4pPr indent="-342900" lvl="3" marL="18288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4pPr>
            <a:lvl5pPr indent="-228600" lvl="4" marL="2286000" marR="0" rtl="0" algn="l">
              <a:lnSpc>
                <a:spcPct val="90000"/>
              </a:lnSpc>
              <a:spcBef>
                <a:spcPts val="375"/>
              </a:spcBef>
              <a:spcAft>
                <a:spcPts val="0"/>
              </a:spcAft>
              <a:buClr>
                <a:srgbClr val="888888"/>
              </a:buClr>
              <a:buSzPts val="1200"/>
              <a:buFont typeface="Arial"/>
              <a:buNone/>
              <a:defRPr b="0" i="0" sz="12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375"/>
              </a:spcBef>
              <a:spcAft>
                <a:spcPts val="0"/>
              </a:spcAft>
              <a:buClr>
                <a:srgbClr val="888888"/>
              </a:buClr>
              <a:buSzPts val="1200"/>
              <a:buFont typeface="Arial"/>
              <a:buNone/>
              <a:defRPr b="0" i="0" sz="12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375"/>
              </a:spcBef>
              <a:spcAft>
                <a:spcPts val="0"/>
              </a:spcAft>
              <a:buClr>
                <a:srgbClr val="888888"/>
              </a:buClr>
              <a:buSzPts val="1200"/>
              <a:buFont typeface="Arial"/>
              <a:buNone/>
              <a:defRPr b="0" i="0" sz="12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375"/>
              </a:spcBef>
              <a:spcAft>
                <a:spcPts val="0"/>
              </a:spcAft>
              <a:buClr>
                <a:srgbClr val="888888"/>
              </a:buClr>
              <a:buSzPts val="1200"/>
              <a:buFont typeface="Arial"/>
              <a:buNone/>
              <a:defRPr b="0" i="0" sz="12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375"/>
              </a:spcBef>
              <a:spcAft>
                <a:spcPts val="0"/>
              </a:spcAft>
              <a:buClr>
                <a:srgbClr val="888888"/>
              </a:buClr>
              <a:buSzPts val="1200"/>
              <a:buFont typeface="Arial"/>
              <a:buNone/>
              <a:defRPr b="0" i="0" sz="1200" u="none" cap="none" strike="noStrike">
                <a:solidFill>
                  <a:srgbClr val="888888"/>
                </a:solidFill>
                <a:latin typeface="Calibri"/>
                <a:ea typeface="Calibri"/>
                <a:cs typeface="Calibri"/>
                <a:sym typeface="Calibri"/>
              </a:defRPr>
            </a:lvl9pPr>
          </a:lstStyle>
          <a:p/>
        </p:txBody>
      </p:sp>
      <p:sp>
        <p:nvSpPr>
          <p:cNvPr id="23" name="Google Shape;23;p4"/>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ission Text">
  <p:cSld name="Mission Text">
    <p:spTree>
      <p:nvGrpSpPr>
        <p:cNvPr id="24" name="Shape 24"/>
        <p:cNvGrpSpPr/>
        <p:nvPr/>
      </p:nvGrpSpPr>
      <p:grpSpPr>
        <a:xfrm>
          <a:off x="0" y="0"/>
          <a:ext cx="0" cy="0"/>
          <a:chOff x="0" y="0"/>
          <a:chExt cx="0" cy="0"/>
        </a:xfrm>
      </p:grpSpPr>
      <p:sp>
        <p:nvSpPr>
          <p:cNvPr id="25" name="Google Shape;25;p5"/>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26" name="Google Shape;26;p5"/>
          <p:cNvSpPr txBox="1"/>
          <p:nvPr/>
        </p:nvSpPr>
        <p:spPr>
          <a:xfrm>
            <a:off x="628650" y="1992035"/>
            <a:ext cx="7945334" cy="1815882"/>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en-US" sz="2700">
                <a:solidFill>
                  <a:schemeClr val="dk1"/>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a:p>
        </p:txBody>
      </p:sp>
      <p:sp>
        <p:nvSpPr>
          <p:cNvPr id="27" name="Google Shape;27;p5"/>
          <p:cNvSpPr/>
          <p:nvPr/>
        </p:nvSpPr>
        <p:spPr>
          <a:xfrm>
            <a:off x="648746" y="478177"/>
            <a:ext cx="7886699" cy="7848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4500" u="none" cap="none" strike="noStrike">
                <a:solidFill>
                  <a:schemeClr val="dk2"/>
                </a:solidFill>
                <a:latin typeface="Trebuchet MS"/>
                <a:ea typeface="Trebuchet MS"/>
                <a:cs typeface="Trebuchet MS"/>
                <a:sym typeface="Trebuchet MS"/>
              </a:rPr>
              <a:t>Our Mission</a:t>
            </a:r>
            <a:endParaRPr sz="4500">
              <a:solidFill>
                <a:schemeClr val="dk2"/>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ission Photo">
  <p:cSld name="Mission Photo">
    <p:spTree>
      <p:nvGrpSpPr>
        <p:cNvPr id="28" name="Shape 28"/>
        <p:cNvGrpSpPr/>
        <p:nvPr/>
      </p:nvGrpSpPr>
      <p:grpSpPr>
        <a:xfrm>
          <a:off x="0" y="0"/>
          <a:ext cx="0" cy="0"/>
          <a:chOff x="0" y="0"/>
          <a:chExt cx="0" cy="0"/>
        </a:xfrm>
      </p:grpSpPr>
      <p:sp>
        <p:nvSpPr>
          <p:cNvPr id="29" name="Google Shape;29;p6"/>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0" name="Google Shape;30;p6"/>
          <p:cNvSpPr txBox="1"/>
          <p:nvPr/>
        </p:nvSpPr>
        <p:spPr>
          <a:xfrm>
            <a:off x="13628419" y="8737353"/>
            <a:ext cx="2172022" cy="39409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801">
                <a:solidFill>
                  <a:srgbClr val="000000"/>
                </a:solidFill>
                <a:latin typeface="Trebuchet MS"/>
                <a:ea typeface="Trebuchet MS"/>
                <a:cs typeface="Trebuchet MS"/>
                <a:sym typeface="Trebuchet MS"/>
              </a:rPr>
              <a:t>‹#›</a:t>
            </a:fld>
            <a:endParaRPr b="1" sz="1801">
              <a:solidFill>
                <a:srgbClr val="000000"/>
              </a:solidFill>
              <a:latin typeface="Trebuchet MS"/>
              <a:ea typeface="Trebuchet MS"/>
              <a:cs typeface="Trebuchet MS"/>
              <a:sym typeface="Trebuchet MS"/>
            </a:endParaRPr>
          </a:p>
        </p:txBody>
      </p:sp>
      <p:pic>
        <p:nvPicPr>
          <p:cNvPr id="31" name="Google Shape;31;p6"/>
          <p:cNvPicPr preferRelativeResize="0"/>
          <p:nvPr/>
        </p:nvPicPr>
        <p:blipFill rotWithShape="1">
          <a:blip r:embed="rId2">
            <a:alphaModFix/>
          </a:blip>
          <a:srcRect b="0" l="19753" r="3939" t="14811"/>
          <a:stretch/>
        </p:blipFill>
        <p:spPr>
          <a:xfrm>
            <a:off x="0" y="-1"/>
            <a:ext cx="9144000" cy="6268915"/>
          </a:xfrm>
          <a:prstGeom prst="rect">
            <a:avLst/>
          </a:prstGeom>
          <a:noFill/>
          <a:ln>
            <a:noFill/>
          </a:ln>
        </p:spPr>
      </p:pic>
      <p:sp>
        <p:nvSpPr>
          <p:cNvPr id="32" name="Google Shape;32;p6"/>
          <p:cNvSpPr/>
          <p:nvPr/>
        </p:nvSpPr>
        <p:spPr>
          <a:xfrm>
            <a:off x="0" y="3705958"/>
            <a:ext cx="9144000" cy="2158540"/>
          </a:xfrm>
          <a:prstGeom prst="rect">
            <a:avLst/>
          </a:prstGeom>
          <a:solidFill>
            <a:srgbClr val="001970">
              <a:alpha val="80000"/>
            </a:srgbClr>
          </a:solidFill>
          <a:ln>
            <a:noFill/>
          </a:ln>
        </p:spPr>
        <p:txBody>
          <a:bodyPr anchorCtr="0" anchor="ctr" bIns="182875" lIns="130025" spcFirstLastPara="1" rIns="130025" wrap="square" tIns="65000">
            <a:noAutofit/>
          </a:bodyPr>
          <a:lstStyle/>
          <a:p>
            <a:pPr indent="0" lvl="0" marL="161925" marR="0" rtl="0" algn="l">
              <a:lnSpc>
                <a:spcPct val="100000"/>
              </a:lnSpc>
              <a:spcBef>
                <a:spcPts val="0"/>
              </a:spcBef>
              <a:spcAft>
                <a:spcPts val="0"/>
              </a:spcAft>
              <a:buClr>
                <a:srgbClr val="FFFFFF"/>
              </a:buClr>
              <a:buSzPts val="4000"/>
              <a:buFont typeface="Trebuchet MS"/>
              <a:buNone/>
            </a:pPr>
            <a:r>
              <a:rPr b="1" i="0" lang="en-US" sz="4000" u="none" cap="none" strike="noStrike">
                <a:solidFill>
                  <a:srgbClr val="FFFFFF"/>
                </a:solidFill>
                <a:latin typeface="Trebuchet MS"/>
                <a:ea typeface="Trebuchet MS"/>
                <a:cs typeface="Trebuchet MS"/>
                <a:sym typeface="Trebuchet MS"/>
              </a:rPr>
              <a:t>Our Mission: </a:t>
            </a:r>
            <a:endParaRPr b="0" i="0" sz="4000" u="none" cap="none" strike="noStrike">
              <a:solidFill>
                <a:srgbClr val="5C6670"/>
              </a:solidFill>
              <a:latin typeface="Trebuchet MS"/>
              <a:ea typeface="Trebuchet MS"/>
              <a:cs typeface="Trebuchet MS"/>
              <a:sym typeface="Trebuchet MS"/>
            </a:endParaRPr>
          </a:p>
          <a:p>
            <a:pPr indent="0" lvl="0" marL="161925" marR="0" rtl="0" algn="l">
              <a:lnSpc>
                <a:spcPct val="100000"/>
              </a:lnSpc>
              <a:spcBef>
                <a:spcPts val="0"/>
              </a:spcBef>
              <a:spcAft>
                <a:spcPts val="0"/>
              </a:spcAft>
              <a:buClr>
                <a:srgbClr val="FFFFFF"/>
              </a:buClr>
              <a:buSzPts val="2800"/>
              <a:buFont typeface="Trebuchet MS"/>
              <a:buNone/>
            </a:pPr>
            <a:r>
              <a:rPr b="0" lang="en-US" sz="2800" u="none" cap="none" strike="noStrike">
                <a:solidFill>
                  <a:srgbClr val="FFFFFF"/>
                </a:solidFill>
                <a:latin typeface="Trebuchet MS"/>
                <a:ea typeface="Trebuchet MS"/>
                <a:cs typeface="Trebuchet MS"/>
                <a:sym typeface="Trebuchet MS"/>
              </a:rPr>
              <a:t>Improving health care equity, access and outcomes for the people we serve while saving Coloradans money on health care and driving value for Colorado.</a:t>
            </a:r>
            <a:endParaRPr b="0" sz="2800" u="none" cap="none" strike="noStrike">
              <a:solidFill>
                <a:srgbClr val="FFFFFF"/>
              </a:solidFill>
              <a:latin typeface="Trebuchet MS"/>
              <a:ea typeface="Trebuchet MS"/>
              <a:cs typeface="Trebuchet MS"/>
              <a:sym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hat We Do">
  <p:cSld name="What We Do">
    <p:spTree>
      <p:nvGrpSpPr>
        <p:cNvPr id="33" name="Shape 33"/>
        <p:cNvGrpSpPr/>
        <p:nvPr/>
      </p:nvGrpSpPr>
      <p:grpSpPr>
        <a:xfrm>
          <a:off x="0" y="0"/>
          <a:ext cx="0" cy="0"/>
          <a:chOff x="0" y="0"/>
          <a:chExt cx="0" cy="0"/>
        </a:xfrm>
      </p:grpSpPr>
      <p:sp>
        <p:nvSpPr>
          <p:cNvPr id="34" name="Google Shape;34;p7"/>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5" name="Google Shape;35;p7"/>
          <p:cNvSpPr txBox="1"/>
          <p:nvPr/>
        </p:nvSpPr>
        <p:spPr>
          <a:xfrm>
            <a:off x="628650" y="1815063"/>
            <a:ext cx="7945334" cy="2169825"/>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Clr>
                <a:schemeClr val="dk1"/>
              </a:buClr>
              <a:buSzPts val="2700"/>
              <a:buFont typeface="Trebuchet MS"/>
              <a:buNone/>
            </a:pPr>
            <a:r>
              <a:rPr b="0" i="0" lang="en-US" sz="2700" u="none" strike="noStrike">
                <a:solidFill>
                  <a:schemeClr val="dk1"/>
                </a:solidFill>
                <a:latin typeface="Trebuchet MS"/>
                <a:ea typeface="Trebuchet MS"/>
                <a:cs typeface="Trebuchet MS"/>
                <a:sym typeface="Trebuchet MS"/>
              </a:rPr>
              <a:t>The Department of Health Care Policy &amp; Financing administers Health First Colorado (Colorado’s Medicaid program), Child Health Plan </a:t>
            </a:r>
            <a:r>
              <a:rPr b="0" i="1" lang="en-US" sz="2700" u="none" strike="noStrike">
                <a:solidFill>
                  <a:schemeClr val="dk1"/>
                </a:solidFill>
                <a:latin typeface="Trebuchet MS"/>
                <a:ea typeface="Trebuchet MS"/>
                <a:cs typeface="Trebuchet MS"/>
                <a:sym typeface="Trebuchet MS"/>
              </a:rPr>
              <a:t>Plus </a:t>
            </a:r>
            <a:r>
              <a:rPr b="0" i="0" lang="en-US" sz="2700" u="none" strike="noStrike">
                <a:solidFill>
                  <a:schemeClr val="dk1"/>
                </a:solidFill>
                <a:latin typeface="Trebuchet MS"/>
                <a:ea typeface="Trebuchet MS"/>
                <a:cs typeface="Trebuchet MS"/>
                <a:sym typeface="Trebuchet MS"/>
              </a:rPr>
              <a:t>(CHP+) and other health care programs for Coloradans who qualify. </a:t>
            </a:r>
            <a:endParaRPr b="1" sz="2700">
              <a:solidFill>
                <a:schemeClr val="dk1"/>
              </a:solidFill>
              <a:latin typeface="Trebuchet MS"/>
              <a:ea typeface="Trebuchet MS"/>
              <a:cs typeface="Trebuchet MS"/>
              <a:sym typeface="Trebuchet MS"/>
            </a:endParaRPr>
          </a:p>
        </p:txBody>
      </p:sp>
      <p:sp>
        <p:nvSpPr>
          <p:cNvPr id="36" name="Google Shape;36;p7"/>
          <p:cNvSpPr/>
          <p:nvPr/>
        </p:nvSpPr>
        <p:spPr>
          <a:xfrm>
            <a:off x="628650" y="525515"/>
            <a:ext cx="7945334" cy="7848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4500" u="none" cap="none" strike="noStrike">
                <a:solidFill>
                  <a:schemeClr val="dk2"/>
                </a:solidFill>
                <a:latin typeface="Trebuchet MS"/>
                <a:ea typeface="Trebuchet MS"/>
                <a:cs typeface="Trebuchet MS"/>
                <a:sym typeface="Trebuchet MS"/>
              </a:rPr>
              <a:t>What We Do</a:t>
            </a:r>
            <a:endParaRPr sz="4500">
              <a:solidFill>
                <a:schemeClr val="dk2"/>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37" name="Shape 37"/>
        <p:cNvGrpSpPr/>
        <p:nvPr/>
      </p:nvGrpSpPr>
      <p:grpSpPr>
        <a:xfrm>
          <a:off x="0" y="0"/>
          <a:ext cx="0" cy="0"/>
          <a:chOff x="0" y="0"/>
          <a:chExt cx="0" cy="0"/>
        </a:xfrm>
      </p:grpSpPr>
      <p:sp>
        <p:nvSpPr>
          <p:cNvPr id="38" name="Google Shape;38;p8"/>
          <p:cNvSpPr txBox="1"/>
          <p:nvPr>
            <p:ph type="title"/>
          </p:nvPr>
        </p:nvSpPr>
        <p:spPr>
          <a:xfrm>
            <a:off x="605659" y="1806138"/>
            <a:ext cx="3602420" cy="297081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2"/>
              </a:buClr>
              <a:buSzPts val="5400"/>
              <a:buFont typeface="Trebuchet MS"/>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8"/>
          <p:cNvSpPr txBox="1"/>
          <p:nvPr>
            <p:ph idx="1" type="body"/>
          </p:nvPr>
        </p:nvSpPr>
        <p:spPr>
          <a:xfrm>
            <a:off x="4857421" y="1806136"/>
            <a:ext cx="3641834" cy="2970816"/>
          </a:xfrm>
          <a:prstGeom prst="rect">
            <a:avLst/>
          </a:prstGeom>
          <a:noFill/>
          <a:ln>
            <a:noFill/>
          </a:ln>
        </p:spPr>
        <p:txBody>
          <a:bodyPr anchorCtr="0" anchor="t" bIns="45700" lIns="91425" spcFirstLastPara="1" rIns="91425" wrap="square" tIns="45700">
            <a:noAutofit/>
          </a:bodyPr>
          <a:lstStyle>
            <a:lvl1pPr indent="-400050" lvl="0" marL="457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Trebuchet MS"/>
                <a:ea typeface="Trebuchet MS"/>
                <a:cs typeface="Trebuchet MS"/>
                <a:sym typeface="Trebuchet MS"/>
              </a:defRPr>
            </a:lvl1pPr>
            <a:lvl2pPr indent="-335280" lvl="1" marL="914400" marR="0" rtl="0" algn="l">
              <a:lnSpc>
                <a:spcPct val="90000"/>
              </a:lnSpc>
              <a:spcBef>
                <a:spcPts val="375"/>
              </a:spcBef>
              <a:spcAft>
                <a:spcPts val="0"/>
              </a:spcAft>
              <a:buClr>
                <a:schemeClr val="dk1"/>
              </a:buClr>
              <a:buSzPts val="1680"/>
              <a:buFont typeface="Noto Sans Symbols"/>
              <a:buChar char="⮚"/>
              <a:defRPr b="0" i="0" sz="2400" u="none" cap="none" strike="noStrike">
                <a:solidFill>
                  <a:schemeClr val="dk1"/>
                </a:solidFill>
                <a:latin typeface="Trebuchet MS"/>
                <a:ea typeface="Trebuchet MS"/>
                <a:cs typeface="Trebuchet MS"/>
                <a:sym typeface="Trebuchet MS"/>
              </a:defRPr>
            </a:lvl2pPr>
            <a:lvl3pPr indent="-361950" lvl="2" marL="1371600" marR="0" rtl="0" algn="l">
              <a:lnSpc>
                <a:spcPct val="90000"/>
              </a:lnSpc>
              <a:spcBef>
                <a:spcPts val="375"/>
              </a:spcBef>
              <a:spcAft>
                <a:spcPts val="0"/>
              </a:spcAft>
              <a:buClr>
                <a:schemeClr val="dk1"/>
              </a:buClr>
              <a:buSzPts val="2100"/>
              <a:buFont typeface="Noto Sans Symbols"/>
              <a:buChar char="▪"/>
              <a:defRPr b="0" i="0" sz="2100" u="none" cap="none" strike="noStrike">
                <a:solidFill>
                  <a:schemeClr val="dk1"/>
                </a:solidFill>
                <a:latin typeface="Trebuchet MS"/>
                <a:ea typeface="Trebuchet MS"/>
                <a:cs typeface="Trebuchet MS"/>
                <a:sym typeface="Trebuchet MS"/>
              </a:defRPr>
            </a:lvl3pPr>
            <a:lvl4pPr indent="-342900" lvl="3" marL="18288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Trebuchet MS"/>
                <a:ea typeface="Trebuchet MS"/>
                <a:cs typeface="Trebuchet MS"/>
                <a:sym typeface="Trebuchet MS"/>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0" name="Google Shape;40;p8"/>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41" name="Google Shape;41;p8"/>
          <p:cNvCxnSpPr/>
          <p:nvPr/>
        </p:nvCxnSpPr>
        <p:spPr>
          <a:xfrm>
            <a:off x="4572000" y="1327150"/>
            <a:ext cx="0" cy="4203700"/>
          </a:xfrm>
          <a:prstGeom prst="straightConnector1">
            <a:avLst/>
          </a:prstGeom>
          <a:noFill/>
          <a:ln cap="flat" cmpd="sng" w="38100">
            <a:solidFill>
              <a:schemeClr val="dk1"/>
            </a:solidFill>
            <a:prstDash val="solid"/>
            <a:miter lim="800000"/>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9"/>
          <p:cNvSpPr txBox="1"/>
          <p:nvPr>
            <p:ph type="title"/>
          </p:nvPr>
        </p:nvSpPr>
        <p:spPr>
          <a:xfrm>
            <a:off x="68974" y="2109640"/>
            <a:ext cx="9006052" cy="1325563"/>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9"/>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s Slide 1">
  <p:cSld name="Questions Slide 1">
    <p:spTree>
      <p:nvGrpSpPr>
        <p:cNvPr id="45" name="Shape 45"/>
        <p:cNvGrpSpPr/>
        <p:nvPr/>
      </p:nvGrpSpPr>
      <p:grpSpPr>
        <a:xfrm>
          <a:off x="0" y="0"/>
          <a:ext cx="0" cy="0"/>
          <a:chOff x="0" y="0"/>
          <a:chExt cx="0" cy="0"/>
        </a:xfrm>
      </p:grpSpPr>
      <p:sp>
        <p:nvSpPr>
          <p:cNvPr id="46" name="Google Shape;46;p10"/>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2"/>
              </a:buClr>
              <a:buSzPts val="6065"/>
              <a:buFont typeface="Trebuchet MS"/>
              <a:buNone/>
              <a:defRPr sz="606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0"/>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pic>
        <p:nvPicPr>
          <p:cNvPr descr="Questions" id="48" name="Google Shape;48;p10"/>
          <p:cNvPicPr preferRelativeResize="0"/>
          <p:nvPr/>
        </p:nvPicPr>
        <p:blipFill rotWithShape="1">
          <a:blip r:embed="rId2">
            <a:alphaModFix/>
          </a:blip>
          <a:srcRect b="0" l="0" r="0" t="0"/>
          <a:stretch/>
        </p:blipFill>
        <p:spPr>
          <a:xfrm>
            <a:off x="-498616" y="1148206"/>
            <a:ext cx="5572125" cy="557212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8.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3.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 name="Shape 6"/>
        <p:cNvGrpSpPr/>
        <p:nvPr/>
      </p:nvGrpSpPr>
      <p:grpSpPr>
        <a:xfrm>
          <a:off x="0" y="0"/>
          <a:ext cx="0" cy="0"/>
          <a:chOff x="0" y="0"/>
          <a:chExt cx="0" cy="0"/>
        </a:xfrm>
      </p:grpSpPr>
      <p:sp>
        <p:nvSpPr>
          <p:cNvPr id="7" name="Google Shape;7;p1"/>
          <p:cNvSpPr txBox="1"/>
          <p:nvPr>
            <p:ph type="title"/>
          </p:nvPr>
        </p:nvSpPr>
        <p:spPr>
          <a:xfrm>
            <a:off x="68974" y="2109640"/>
            <a:ext cx="9006052" cy="1325563"/>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dk2"/>
              </a:buClr>
              <a:buSzPts val="4800"/>
              <a:buFont typeface="Trebuchet MS"/>
              <a:buNone/>
              <a:defRPr b="1" i="0" sz="4800" u="none" cap="none" strike="noStrike">
                <a:solidFill>
                  <a:schemeClr val="dk2"/>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0" type="dt"/>
          </p:nvPr>
        </p:nvSpPr>
        <p:spPr>
          <a:xfrm>
            <a:off x="3543300" y="4907536"/>
            <a:ext cx="20574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500" u="none" cap="none" strike="noStrike">
                <a:solidFill>
                  <a:schemeClr val="dk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p:nvPr/>
        </p:nvSpPr>
        <p:spPr>
          <a:xfrm>
            <a:off x="0" y="6256612"/>
            <a:ext cx="9144000" cy="6096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10" name="Google Shape;10;p1"/>
          <p:cNvSpPr txBox="1"/>
          <p:nvPr>
            <p:ph idx="12" type="sldNum"/>
          </p:nvPr>
        </p:nvSpPr>
        <p:spPr>
          <a:xfrm>
            <a:off x="6880595" y="6373687"/>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l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l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l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l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l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l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l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l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l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11" name="Google Shape;11;p1"/>
          <p:cNvPicPr preferRelativeResize="0"/>
          <p:nvPr/>
        </p:nvPicPr>
        <p:blipFill rotWithShape="1">
          <a:blip r:embed="rId1">
            <a:alphaModFix/>
          </a:blip>
          <a:srcRect b="0" l="0" r="0" t="0"/>
          <a:stretch/>
        </p:blipFill>
        <p:spPr>
          <a:xfrm>
            <a:off x="205741" y="6364224"/>
            <a:ext cx="2596896" cy="4389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68974" y="2117012"/>
            <a:ext cx="9006052" cy="1325563"/>
          </a:xfrm>
          <a:prstGeom prst="rect">
            <a:avLst/>
          </a:prstGeom>
          <a:noFill/>
          <a:ln>
            <a:noFill/>
          </a:ln>
        </p:spPr>
        <p:txBody>
          <a:bodyPr anchorCtr="0" anchor="ctr" bIns="45700" lIns="91425" spcFirstLastPara="1" rIns="91425" wrap="square" tIns="45700">
            <a:noAutofit/>
          </a:bodyPr>
          <a:lstStyle>
            <a:lvl1pPr lvl="0" marR="0" rtl="0" algn="ctr">
              <a:lnSpc>
                <a:spcPct val="90000"/>
              </a:lnSpc>
              <a:spcBef>
                <a:spcPts val="0"/>
              </a:spcBef>
              <a:spcAft>
                <a:spcPts val="0"/>
              </a:spcAft>
              <a:buClr>
                <a:schemeClr val="lt1"/>
              </a:buClr>
              <a:buSzPts val="4800"/>
              <a:buFont typeface="Trebuchet MS"/>
              <a:buNone/>
              <a:defRPr b="1" i="0" sz="4800" u="none" cap="none" strike="noStrik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4"/>
          <p:cNvSpPr txBox="1"/>
          <p:nvPr>
            <p:ph idx="10" type="dt"/>
          </p:nvPr>
        </p:nvSpPr>
        <p:spPr>
          <a:xfrm>
            <a:off x="3543300" y="4907536"/>
            <a:ext cx="20574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500">
                <a:solidFill>
                  <a:schemeClr val="l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63" name="Google Shape;63;p14"/>
          <p:cNvSpPr/>
          <p:nvPr/>
        </p:nvSpPr>
        <p:spPr>
          <a:xfrm>
            <a:off x="0" y="6256612"/>
            <a:ext cx="9144000" cy="609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350">
              <a:solidFill>
                <a:schemeClr val="lt1"/>
              </a:solidFill>
              <a:latin typeface="Calibri"/>
              <a:ea typeface="Calibri"/>
              <a:cs typeface="Calibri"/>
              <a:sym typeface="Calibri"/>
            </a:endParaRPr>
          </a:p>
        </p:txBody>
      </p:sp>
      <p:sp>
        <p:nvSpPr>
          <p:cNvPr id="64" name="Google Shape;64;p14"/>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dk1"/>
                </a:solidFill>
                <a:latin typeface="Trebuchet MS"/>
                <a:ea typeface="Trebuchet MS"/>
                <a:cs typeface="Trebuchet MS"/>
                <a:sym typeface="Trebuchet MS"/>
              </a:defRPr>
            </a:lvl1pPr>
            <a:lvl2pPr indent="0" lvl="1" marL="0" marR="0" rtl="0" algn="r">
              <a:spcBef>
                <a:spcPts val="0"/>
              </a:spcBef>
              <a:buNone/>
              <a:defRPr sz="900">
                <a:solidFill>
                  <a:schemeClr val="dk1"/>
                </a:solidFill>
                <a:latin typeface="Trebuchet MS"/>
                <a:ea typeface="Trebuchet MS"/>
                <a:cs typeface="Trebuchet MS"/>
                <a:sym typeface="Trebuchet MS"/>
              </a:defRPr>
            </a:lvl2pPr>
            <a:lvl3pPr indent="0" lvl="2" marL="0" marR="0" rtl="0" algn="r">
              <a:spcBef>
                <a:spcPts val="0"/>
              </a:spcBef>
              <a:buNone/>
              <a:defRPr sz="900">
                <a:solidFill>
                  <a:schemeClr val="dk1"/>
                </a:solidFill>
                <a:latin typeface="Trebuchet MS"/>
                <a:ea typeface="Trebuchet MS"/>
                <a:cs typeface="Trebuchet MS"/>
                <a:sym typeface="Trebuchet MS"/>
              </a:defRPr>
            </a:lvl3pPr>
            <a:lvl4pPr indent="0" lvl="3" marL="0" marR="0" rtl="0" algn="r">
              <a:spcBef>
                <a:spcPts val="0"/>
              </a:spcBef>
              <a:buNone/>
              <a:defRPr sz="900">
                <a:solidFill>
                  <a:schemeClr val="dk1"/>
                </a:solidFill>
                <a:latin typeface="Trebuchet MS"/>
                <a:ea typeface="Trebuchet MS"/>
                <a:cs typeface="Trebuchet MS"/>
                <a:sym typeface="Trebuchet MS"/>
              </a:defRPr>
            </a:lvl4pPr>
            <a:lvl5pPr indent="0" lvl="4" marL="0" marR="0" rtl="0" algn="r">
              <a:spcBef>
                <a:spcPts val="0"/>
              </a:spcBef>
              <a:buNone/>
              <a:defRPr sz="900">
                <a:solidFill>
                  <a:schemeClr val="dk1"/>
                </a:solidFill>
                <a:latin typeface="Trebuchet MS"/>
                <a:ea typeface="Trebuchet MS"/>
                <a:cs typeface="Trebuchet MS"/>
                <a:sym typeface="Trebuchet MS"/>
              </a:defRPr>
            </a:lvl5pPr>
            <a:lvl6pPr indent="0" lvl="5" marL="0" marR="0" rtl="0" algn="r">
              <a:spcBef>
                <a:spcPts val="0"/>
              </a:spcBef>
              <a:buNone/>
              <a:defRPr sz="900">
                <a:solidFill>
                  <a:schemeClr val="dk1"/>
                </a:solidFill>
                <a:latin typeface="Trebuchet MS"/>
                <a:ea typeface="Trebuchet MS"/>
                <a:cs typeface="Trebuchet MS"/>
                <a:sym typeface="Trebuchet MS"/>
              </a:defRPr>
            </a:lvl6pPr>
            <a:lvl7pPr indent="0" lvl="6" marL="0" marR="0" rtl="0" algn="r">
              <a:spcBef>
                <a:spcPts val="0"/>
              </a:spcBef>
              <a:buNone/>
              <a:defRPr sz="900">
                <a:solidFill>
                  <a:schemeClr val="dk1"/>
                </a:solidFill>
                <a:latin typeface="Trebuchet MS"/>
                <a:ea typeface="Trebuchet MS"/>
                <a:cs typeface="Trebuchet MS"/>
                <a:sym typeface="Trebuchet MS"/>
              </a:defRPr>
            </a:lvl7pPr>
            <a:lvl8pPr indent="0" lvl="7" marL="0" marR="0" rtl="0" algn="r">
              <a:spcBef>
                <a:spcPts val="0"/>
              </a:spcBef>
              <a:buNone/>
              <a:defRPr sz="900">
                <a:solidFill>
                  <a:schemeClr val="dk1"/>
                </a:solidFill>
                <a:latin typeface="Trebuchet MS"/>
                <a:ea typeface="Trebuchet MS"/>
                <a:cs typeface="Trebuchet MS"/>
                <a:sym typeface="Trebuchet MS"/>
              </a:defRPr>
            </a:lvl8pPr>
            <a:lvl9pPr indent="0" lvl="8" marL="0" marR="0" rtl="0" algn="r">
              <a:spcBef>
                <a:spcPts val="0"/>
              </a:spcBef>
              <a:buNone/>
              <a:defRPr sz="900">
                <a:solidFill>
                  <a:schemeClr val="dk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pic>
        <p:nvPicPr>
          <p:cNvPr id="65" name="Google Shape;65;p14"/>
          <p:cNvPicPr preferRelativeResize="0"/>
          <p:nvPr/>
        </p:nvPicPr>
        <p:blipFill rotWithShape="1">
          <a:blip r:embed="rId1">
            <a:alphaModFix/>
          </a:blip>
          <a:srcRect b="0" l="0" r="0" t="0"/>
          <a:stretch/>
        </p:blipFill>
        <p:spPr>
          <a:xfrm>
            <a:off x="206005" y="6346758"/>
            <a:ext cx="2596396" cy="43619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hyperlink" Target="https://hcpf.colorado.gov/sites/hcpf/files/2024%20HCPF%20Legislative%20Agenda%20Overview%20-%201-18-2024.pdf" TargetMode="External"/><Relationship Id="rId4" Type="http://schemas.openxmlformats.org/officeDocument/2006/relationships/hyperlink" Target="https://hcpf.colorado.gov/legislator-resource-center"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 Id="rId3" Type="http://schemas.openxmlformats.org/officeDocument/2006/relationships/hyperlink" Target="https://leg.colorado.gov/bills/sb24-11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hyperlink" Target="https://hcpf.colorado.gov/hospital-reports-hub"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 Id="rId3" Type="http://schemas.openxmlformats.org/officeDocument/2006/relationships/hyperlink" Target="https://hcpf.colorado.gov/hospital-reports-hub"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 Id="rId3" Type="http://schemas.openxmlformats.org/officeDocument/2006/relationships/hyperlink" Target="https://hcpf.colorado.gov/hospital-reports-hub"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hyperlink" Target="https://hcpf.colorado.gov/hospital-reports-hub"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 Id="rId3" Type="http://schemas.openxmlformats.org/officeDocument/2006/relationships/hyperlink" Target="https://hcpf.colorado.gov/hospital-reports-hub"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7.xml"/><Relationship Id="rId3" Type="http://schemas.openxmlformats.org/officeDocument/2006/relationships/hyperlink" Target="https://hcpf.colorado.gov/hospital-reports-hub"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8.xml"/><Relationship Id="rId3" Type="http://schemas.openxmlformats.org/officeDocument/2006/relationships/hyperlink" Target="https://hcpf.colorado.gov/hospital-reports-hub"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 Id="rId3" Type="http://schemas.openxmlformats.org/officeDocument/2006/relationships/hyperlink" Target="https://hcpf.colorado.gov/hospital-reports-hub"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 Id="rId3" Type="http://schemas.openxmlformats.org/officeDocument/2006/relationships/image" Target="../media/image7.png"/><Relationship Id="rId4" Type="http://schemas.openxmlformats.org/officeDocument/2006/relationships/hyperlink" Target="https://hcpf.colorado.gov/hospital-reports-hub"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1.xml"/><Relationship Id="rId3" Type="http://schemas.openxmlformats.org/officeDocument/2006/relationships/hyperlink" Target="https://hcpf.colorado.gov/hospital-reports-hub"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2.xml"/><Relationship Id="rId3" Type="http://schemas.openxmlformats.org/officeDocument/2006/relationships/hyperlink" Target="https://hcpf.colorado.gov/hospital-reports-hub"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3.xml"/><Relationship Id="rId3" Type="http://schemas.openxmlformats.org/officeDocument/2006/relationships/image" Target="../media/image12.png"/><Relationship Id="rId4" Type="http://schemas.openxmlformats.org/officeDocument/2006/relationships/hyperlink" Target="https://hcpf.colorado.gov/hospital-reports-hub"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4.xml"/><Relationship Id="rId3" Type="http://schemas.openxmlformats.org/officeDocument/2006/relationships/hyperlink" Target="https://hcpf.colorado.gov/hospital-reports-hub"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5.xml"/><Relationship Id="rId3" Type="http://schemas.openxmlformats.org/officeDocument/2006/relationships/image" Target="../media/image10.png"/><Relationship Id="rId4" Type="http://schemas.openxmlformats.org/officeDocument/2006/relationships/hyperlink" Target="https://hcpf.colorado.gov/hospital-reports-hub"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7.xml"/><Relationship Id="rId3" Type="http://schemas.openxmlformats.org/officeDocument/2006/relationships/hyperlink" Target="https://hcpf.colorado.gov/hospital-reports-hub" TargetMode="External"/><Relationship Id="rId4" Type="http://schemas.openxmlformats.org/officeDocument/2006/relationships/hyperlink" Target="https://hcpf.colorado.gov/cicp"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hyperlink" Target="https://hcpf.colorado.gov/cic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hyperlink" Target="https://hcpf.colorado.gov/cicp" TargetMode="Externa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hyperlink" Target="https://hcpf.colorado.gov/cicp"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11.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hyperlink" Target="https://hcpf.colorado.gov/cic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 Id="rId3" Type="http://schemas.openxmlformats.org/officeDocument/2006/relationships/hyperlink" Target="https://hcpf.colorado.gov/cicp" TargetMode="Externa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7"/>
          <p:cNvSpPr txBox="1"/>
          <p:nvPr>
            <p:ph type="ctrTitle"/>
          </p:nvPr>
        </p:nvSpPr>
        <p:spPr>
          <a:xfrm>
            <a:off x="780393" y="1411694"/>
            <a:ext cx="7583214" cy="990216"/>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800"/>
              <a:buFont typeface="Trebuchet MS"/>
              <a:buNone/>
            </a:pPr>
            <a:r>
              <a:rPr lang="en-US" sz="4400"/>
              <a:t>Safety Net Programs Update and </a:t>
            </a:r>
            <a:br>
              <a:rPr lang="en-US" sz="4400"/>
            </a:br>
            <a:r>
              <a:rPr lang="en-US" sz="4400"/>
              <a:t>2024 Hospital Reports</a:t>
            </a:r>
            <a:endParaRPr sz="4400"/>
          </a:p>
        </p:txBody>
      </p:sp>
      <p:sp>
        <p:nvSpPr>
          <p:cNvPr id="120" name="Google Shape;120;p27"/>
          <p:cNvSpPr txBox="1"/>
          <p:nvPr>
            <p:ph idx="2" type="body"/>
          </p:nvPr>
        </p:nvSpPr>
        <p:spPr>
          <a:xfrm>
            <a:off x="970050" y="3586575"/>
            <a:ext cx="7203900" cy="9144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lang="en-US"/>
              <a:t>Nancy Dolson, Special Financing Division Director</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4" name="Shape 194"/>
        <p:cNvGrpSpPr/>
        <p:nvPr/>
      </p:nvGrpSpPr>
      <p:grpSpPr>
        <a:xfrm>
          <a:off x="0" y="0"/>
          <a:ext cx="0" cy="0"/>
          <a:chOff x="0" y="0"/>
          <a:chExt cx="0" cy="0"/>
        </a:xfrm>
      </p:grpSpPr>
      <p:sp>
        <p:nvSpPr>
          <p:cNvPr id="195" name="Google Shape;195;p36"/>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Safety Net Legislation</a:t>
            </a:r>
            <a:endParaRPr>
              <a:solidFill>
                <a:schemeClr val="dk2"/>
              </a:solidFill>
            </a:endParaRPr>
          </a:p>
        </p:txBody>
      </p:sp>
      <p:sp>
        <p:nvSpPr>
          <p:cNvPr id="196" name="Google Shape;196;p36"/>
          <p:cNvSpPr txBox="1"/>
          <p:nvPr>
            <p:ph idx="1" type="body"/>
          </p:nvPr>
        </p:nvSpPr>
        <p:spPr>
          <a:xfrm>
            <a:off x="628650" y="1486375"/>
            <a:ext cx="8236200" cy="45012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HCPF agenda bill (not yet introduced)</a:t>
            </a:r>
            <a:endParaRPr>
              <a:solidFill>
                <a:schemeClr val="dk2"/>
              </a:solidFill>
            </a:endParaRPr>
          </a:p>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Sunset CICP</a:t>
            </a:r>
            <a:endParaRPr>
              <a:solidFill>
                <a:schemeClr val="dk2"/>
              </a:solidFill>
            </a:endParaRPr>
          </a:p>
          <a:p>
            <a:pPr indent="-171450" lvl="1" marL="514350" rtl="0" algn="l">
              <a:lnSpc>
                <a:spcPct val="90000"/>
              </a:lnSpc>
              <a:spcBef>
                <a:spcPts val="0"/>
              </a:spcBef>
              <a:spcAft>
                <a:spcPts val="0"/>
              </a:spcAft>
              <a:buClr>
                <a:schemeClr val="dk2"/>
              </a:buClr>
              <a:buSzPts val="1733"/>
              <a:buChar char="⮚"/>
            </a:pPr>
            <a:r>
              <a:rPr lang="en-US">
                <a:solidFill>
                  <a:schemeClr val="dk2"/>
                </a:solidFill>
              </a:rPr>
              <a:t>11 clinics and 2 hospital have left so far</a:t>
            </a:r>
            <a:endParaRPr>
              <a:solidFill>
                <a:schemeClr val="dk2"/>
              </a:solidFill>
            </a:endParaRPr>
          </a:p>
          <a:p>
            <a:pPr indent="-171450" lvl="1" marL="514350" rtl="0" algn="l">
              <a:lnSpc>
                <a:spcPct val="90000"/>
              </a:lnSpc>
              <a:spcBef>
                <a:spcPts val="0"/>
              </a:spcBef>
              <a:spcAft>
                <a:spcPts val="0"/>
              </a:spcAft>
              <a:buClr>
                <a:schemeClr val="dk2"/>
              </a:buClr>
              <a:buSzPts val="1733"/>
              <a:buChar char="⮚"/>
            </a:pPr>
            <a:r>
              <a:rPr lang="en-US">
                <a:solidFill>
                  <a:schemeClr val="dk2"/>
                </a:solidFill>
              </a:rPr>
              <a:t>80% decline in patients</a:t>
            </a:r>
            <a:endParaRPr>
              <a:solidFill>
                <a:schemeClr val="dk2"/>
              </a:solidFill>
            </a:endParaRPr>
          </a:p>
          <a:p>
            <a:pPr indent="-171450" lvl="1" marL="514350" rtl="0" algn="l">
              <a:lnSpc>
                <a:spcPct val="90000"/>
              </a:lnSpc>
              <a:spcBef>
                <a:spcPts val="0"/>
              </a:spcBef>
              <a:spcAft>
                <a:spcPts val="0"/>
              </a:spcAft>
              <a:buClr>
                <a:schemeClr val="dk2"/>
              </a:buClr>
              <a:buSzPts val="1733"/>
              <a:buChar char="⮚"/>
            </a:pPr>
            <a:r>
              <a:rPr lang="en-US">
                <a:solidFill>
                  <a:schemeClr val="dk2"/>
                </a:solidFill>
              </a:rPr>
              <a:t>Patient confusion and administrative burden </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Additional Primary Care Funding for safety net clinics with higher sliding fee scales</a:t>
            </a:r>
            <a:endParaRPr>
              <a:solidFill>
                <a:schemeClr val="dk2"/>
              </a:solidFill>
            </a:endParaRPr>
          </a:p>
          <a:p>
            <a:pPr indent="-171450" lvl="1" marL="514350" rtl="0" algn="l">
              <a:lnSpc>
                <a:spcPct val="90000"/>
              </a:lnSpc>
              <a:spcBef>
                <a:spcPts val="0"/>
              </a:spcBef>
              <a:spcAft>
                <a:spcPts val="0"/>
              </a:spcAft>
              <a:buClr>
                <a:schemeClr val="dk2"/>
              </a:buClr>
              <a:buSzPts val="1733"/>
              <a:buChar char="⮚"/>
            </a:pPr>
            <a:r>
              <a:rPr lang="en-US">
                <a:solidFill>
                  <a:schemeClr val="dk2"/>
                </a:solidFill>
              </a:rPr>
              <a:t>Ensure access for those with incomes 200-250% FPG</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Disproportionate Share Hospital (DSH) payment policy incentivize hospitals to have generous charity care programs</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Supported by CICP Advisory Council</a:t>
            </a:r>
            <a:endParaRPr>
              <a:solidFill>
                <a:schemeClr val="dk2"/>
              </a:solidFill>
            </a:endParaRPr>
          </a:p>
          <a:p>
            <a:pPr indent="0" lvl="0" marL="0" rtl="0" algn="l">
              <a:lnSpc>
                <a:spcPct val="90000"/>
              </a:lnSpc>
              <a:spcBef>
                <a:spcPts val="0"/>
              </a:spcBef>
              <a:spcAft>
                <a:spcPts val="0"/>
              </a:spcAft>
              <a:buNone/>
            </a:pPr>
            <a:r>
              <a:t/>
            </a:r>
            <a:endParaRPr>
              <a:solidFill>
                <a:schemeClr val="dk2"/>
              </a:solidFill>
            </a:endParaRPr>
          </a:p>
        </p:txBody>
      </p:sp>
      <p:sp>
        <p:nvSpPr>
          <p:cNvPr id="197" name="Google Shape;197;p36"/>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98" name="Google Shape;198;p36"/>
          <p:cNvSpPr txBox="1"/>
          <p:nvPr/>
        </p:nvSpPr>
        <p:spPr>
          <a:xfrm>
            <a:off x="2995900" y="6039350"/>
            <a:ext cx="5364900" cy="6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 2024 Legislative Agenda Overview</a:t>
            </a:r>
            <a:endParaRPr>
              <a:solidFill>
                <a:schemeClr val="dk2"/>
              </a:solidFill>
              <a:latin typeface="Trebuchet MS"/>
              <a:ea typeface="Trebuchet MS"/>
              <a:cs typeface="Trebuchet MS"/>
              <a:sym typeface="Trebuchet MS"/>
            </a:endParaRPr>
          </a:p>
          <a:p>
            <a:pPr indent="0" lvl="0" marL="0" rtl="0" algn="l">
              <a:spcBef>
                <a:spcPts val="1000"/>
              </a:spcBef>
              <a:spcAft>
                <a:spcPts val="0"/>
              </a:spcAft>
              <a:buNone/>
            </a:pPr>
            <a:r>
              <a:rPr lang="en-US">
                <a:solidFill>
                  <a:schemeClr val="dk2"/>
                </a:solidFill>
                <a:uFill>
                  <a:noFill/>
                </a:uFill>
                <a:latin typeface="Trebuchet MS"/>
                <a:ea typeface="Trebuchet MS"/>
                <a:cs typeface="Trebuchet MS"/>
                <a:sym typeface="Trebuchet MS"/>
                <a:hlinkClick r:id="rId4">
                  <a:extLst>
                    <a:ext uri="{A12FA001-AC4F-418D-AE19-62706E023703}">
                      <ahyp:hlinkClr val="tx"/>
                    </a:ext>
                  </a:extLst>
                </a:hlinkClick>
              </a:rPr>
              <a:t>hcpf.colorado.gov/legislator-resource-center</a:t>
            </a:r>
            <a:endParaRPr>
              <a:solidFill>
                <a:schemeClr val="dk2"/>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3" name="Shape 203"/>
        <p:cNvGrpSpPr/>
        <p:nvPr/>
      </p:nvGrpSpPr>
      <p:grpSpPr>
        <a:xfrm>
          <a:off x="0" y="0"/>
          <a:ext cx="0" cy="0"/>
          <a:chOff x="0" y="0"/>
          <a:chExt cx="0" cy="0"/>
        </a:xfrm>
      </p:grpSpPr>
      <p:sp>
        <p:nvSpPr>
          <p:cNvPr id="204" name="Google Shape;204;p37"/>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Safety Net Legislation</a:t>
            </a:r>
            <a:endParaRPr>
              <a:solidFill>
                <a:schemeClr val="dk2"/>
              </a:solidFill>
            </a:endParaRPr>
          </a:p>
        </p:txBody>
      </p:sp>
      <p:sp>
        <p:nvSpPr>
          <p:cNvPr id="205" name="Google Shape;205;p37"/>
          <p:cNvSpPr txBox="1"/>
          <p:nvPr>
            <p:ph idx="1" type="body"/>
          </p:nvPr>
        </p:nvSpPr>
        <p:spPr>
          <a:xfrm>
            <a:off x="628650" y="1486375"/>
            <a:ext cx="7886700" cy="45489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SB24-116, CHA proponent</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Addresses administrative challenges in Hospital Discounted Care</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P</a:t>
            </a:r>
            <a:r>
              <a:rPr lang="en-US">
                <a:solidFill>
                  <a:schemeClr val="dk2"/>
                </a:solidFill>
              </a:rPr>
              <a:t>ayment plans up to 6% of a patient's monthly income when the bill includes both the facility and the professional services</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Hospitals may be Presumptive Eligibility (PE) sites for low income adults </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Excludes rural health clinics</a:t>
            </a:r>
            <a:endParaRPr>
              <a:solidFill>
                <a:schemeClr val="dk2"/>
              </a:solidFill>
            </a:endParaRPr>
          </a:p>
          <a:p>
            <a:pPr indent="-257175" lvl="0" marL="257175" rtl="0" algn="l">
              <a:lnSpc>
                <a:spcPct val="90000"/>
              </a:lnSpc>
              <a:spcBef>
                <a:spcPts val="0"/>
              </a:spcBef>
              <a:spcAft>
                <a:spcPts val="0"/>
              </a:spcAft>
              <a:buClr>
                <a:schemeClr val="dk2"/>
              </a:buClr>
              <a:buSzPts val="2700"/>
              <a:buChar char="•"/>
            </a:pPr>
            <a:r>
              <a:rPr lang="en-US">
                <a:solidFill>
                  <a:schemeClr val="dk2"/>
                </a:solidFill>
              </a:rPr>
              <a:t>Physicians must report data for their services</a:t>
            </a:r>
            <a:endParaRPr>
              <a:solidFill>
                <a:schemeClr val="dk2"/>
              </a:solidFill>
            </a:endParaRPr>
          </a:p>
        </p:txBody>
      </p:sp>
      <p:sp>
        <p:nvSpPr>
          <p:cNvPr id="206" name="Google Shape;206;p37"/>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07" name="Google Shape;207;p37"/>
          <p:cNvSpPr txBox="1"/>
          <p:nvPr/>
        </p:nvSpPr>
        <p:spPr>
          <a:xfrm>
            <a:off x="3246125" y="6239950"/>
            <a:ext cx="4155000" cy="49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leg.colorado.gov/bills/sb24-116</a:t>
            </a:r>
            <a:endParaRPr>
              <a:solidFill>
                <a:schemeClr val="dk2"/>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2" name="Shape 212"/>
        <p:cNvGrpSpPr/>
        <p:nvPr/>
      </p:nvGrpSpPr>
      <p:grpSpPr>
        <a:xfrm>
          <a:off x="0" y="0"/>
          <a:ext cx="0" cy="0"/>
          <a:chOff x="0" y="0"/>
          <a:chExt cx="0" cy="0"/>
        </a:xfrm>
      </p:grpSpPr>
      <p:sp>
        <p:nvSpPr>
          <p:cNvPr id="213" name="Google Shape;213;p38"/>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Hospital Reports</a:t>
            </a:r>
            <a:endParaRPr>
              <a:solidFill>
                <a:schemeClr val="dk2"/>
              </a:solidFill>
            </a:endParaRPr>
          </a:p>
        </p:txBody>
      </p:sp>
      <p:sp>
        <p:nvSpPr>
          <p:cNvPr id="214" name="Google Shape;214;p38"/>
          <p:cNvSpPr txBox="1"/>
          <p:nvPr>
            <p:ph idx="1" type="body"/>
          </p:nvPr>
        </p:nvSpPr>
        <p:spPr>
          <a:xfrm>
            <a:off x="628650" y="1326152"/>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spcBef>
                <a:spcPts val="0"/>
              </a:spcBef>
              <a:spcAft>
                <a:spcPts val="0"/>
              </a:spcAft>
              <a:buClr>
                <a:schemeClr val="dk2"/>
              </a:buClr>
              <a:buSzPts val="2700"/>
              <a:buChar char="•"/>
            </a:pPr>
            <a:r>
              <a:rPr lang="en-US">
                <a:solidFill>
                  <a:schemeClr val="dk2"/>
                </a:solidFill>
              </a:rPr>
              <a:t>Purpose: transparency and accountability </a:t>
            </a:r>
            <a:endParaRPr>
              <a:solidFill>
                <a:schemeClr val="dk2"/>
              </a:solidFill>
            </a:endParaRPr>
          </a:p>
          <a:p>
            <a:pPr indent="-171450" lvl="1" marL="514350" rtl="0" algn="l">
              <a:spcBef>
                <a:spcPts val="600"/>
              </a:spcBef>
              <a:spcAft>
                <a:spcPts val="0"/>
              </a:spcAft>
              <a:buClr>
                <a:schemeClr val="dk2"/>
              </a:buClr>
              <a:buSzPts val="1733"/>
              <a:buChar char="⮚"/>
            </a:pPr>
            <a:r>
              <a:rPr lang="en-US">
                <a:solidFill>
                  <a:schemeClr val="dk2"/>
                </a:solidFill>
              </a:rPr>
              <a:t>Evaluate financial picture of hospitals and their community investments</a:t>
            </a:r>
            <a:endParaRPr>
              <a:solidFill>
                <a:schemeClr val="dk2"/>
              </a:solidFill>
            </a:endParaRPr>
          </a:p>
          <a:p>
            <a:pPr indent="-257175" lvl="0" marL="257175" rtl="0" algn="l">
              <a:spcBef>
                <a:spcPts val="600"/>
              </a:spcBef>
              <a:spcAft>
                <a:spcPts val="0"/>
              </a:spcAft>
              <a:buClr>
                <a:schemeClr val="dk2"/>
              </a:buClr>
              <a:buSzPts val="2700"/>
              <a:buChar char="•"/>
            </a:pPr>
            <a:r>
              <a:rPr lang="en-US">
                <a:solidFill>
                  <a:schemeClr val="dk2"/>
                </a:solidFill>
              </a:rPr>
              <a:t>CHASE, hospital provider fee (SB17-217)</a:t>
            </a:r>
            <a:endParaRPr>
              <a:solidFill>
                <a:schemeClr val="dk2"/>
              </a:solidFill>
            </a:endParaRPr>
          </a:p>
          <a:p>
            <a:pPr indent="-257175" lvl="0" marL="257175" rtl="0" algn="l">
              <a:spcBef>
                <a:spcPts val="600"/>
              </a:spcBef>
              <a:spcAft>
                <a:spcPts val="0"/>
              </a:spcAft>
              <a:buClr>
                <a:schemeClr val="dk2"/>
              </a:buClr>
              <a:buSzPts val="2700"/>
              <a:buChar char="•"/>
            </a:pPr>
            <a:r>
              <a:rPr lang="en-US">
                <a:solidFill>
                  <a:schemeClr val="dk2"/>
                </a:solidFill>
              </a:rPr>
              <a:t>Financial Transparency (HBs 19-1001 and 23-1226)</a:t>
            </a:r>
            <a:endParaRPr>
              <a:solidFill>
                <a:schemeClr val="dk2"/>
              </a:solidFill>
            </a:endParaRPr>
          </a:p>
          <a:p>
            <a:pPr indent="-257175" lvl="0" marL="257175" rtl="0" algn="l">
              <a:spcBef>
                <a:spcPts val="600"/>
              </a:spcBef>
              <a:spcAft>
                <a:spcPts val="0"/>
              </a:spcAft>
              <a:buClr>
                <a:schemeClr val="dk2"/>
              </a:buClr>
              <a:buSzPts val="2700"/>
              <a:buChar char="•"/>
            </a:pPr>
            <a:r>
              <a:rPr lang="en-US">
                <a:solidFill>
                  <a:schemeClr val="dk2"/>
                </a:solidFill>
              </a:rPr>
              <a:t>Community Benefit Accountability (HBs 19-1320 and 23-1243)</a:t>
            </a:r>
            <a:endParaRPr>
              <a:solidFill>
                <a:schemeClr val="dk2"/>
              </a:solidFill>
            </a:endParaRPr>
          </a:p>
          <a:p>
            <a:pPr indent="-257175" lvl="0" marL="257175" rtl="0" algn="l">
              <a:spcBef>
                <a:spcPts val="600"/>
              </a:spcBef>
              <a:spcAft>
                <a:spcPts val="0"/>
              </a:spcAft>
              <a:buClr>
                <a:schemeClr val="dk2"/>
              </a:buClr>
              <a:buSzPts val="2700"/>
              <a:buChar char="•"/>
            </a:pPr>
            <a:r>
              <a:rPr lang="en-US">
                <a:solidFill>
                  <a:schemeClr val="dk2"/>
                </a:solidFill>
              </a:rPr>
              <a:t>Hospital Price Transparency Posting Evaluation Report (SB23-252)</a:t>
            </a:r>
            <a:endParaRPr>
              <a:solidFill>
                <a:schemeClr val="dk2"/>
              </a:solidFill>
            </a:endParaRPr>
          </a:p>
          <a:p>
            <a:pPr indent="-257175" lvl="0" marL="257175" rtl="0" algn="l">
              <a:spcBef>
                <a:spcPts val="600"/>
              </a:spcBef>
              <a:spcAft>
                <a:spcPts val="600"/>
              </a:spcAft>
              <a:buClr>
                <a:schemeClr val="dk2"/>
              </a:buClr>
              <a:buSzPts val="2700"/>
              <a:buChar char="•"/>
            </a:pPr>
            <a:r>
              <a:rPr lang="en-US">
                <a:solidFill>
                  <a:schemeClr val="dk2"/>
                </a:solidFill>
              </a:rPr>
              <a:t>Plus Payment Variation Tool</a:t>
            </a:r>
            <a:endParaRPr>
              <a:solidFill>
                <a:schemeClr val="dk2"/>
              </a:solidFill>
            </a:endParaRPr>
          </a:p>
        </p:txBody>
      </p:sp>
      <p:sp>
        <p:nvSpPr>
          <p:cNvPr id="215" name="Google Shape;215;p38"/>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16" name="Google Shape;216;p38"/>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39"/>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CHASE</a:t>
            </a:r>
            <a:endParaRPr>
              <a:solidFill>
                <a:schemeClr val="dk2"/>
              </a:solidFill>
            </a:endParaRPr>
          </a:p>
        </p:txBody>
      </p:sp>
      <p:sp>
        <p:nvSpPr>
          <p:cNvPr id="223" name="Google Shape;223;p39"/>
          <p:cNvSpPr txBox="1"/>
          <p:nvPr>
            <p:ph idx="1" type="body"/>
          </p:nvPr>
        </p:nvSpPr>
        <p:spPr>
          <a:xfrm>
            <a:off x="628650" y="1302550"/>
            <a:ext cx="7886700" cy="46752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Char char="•"/>
            </a:pPr>
            <a:r>
              <a:rPr lang="en-US">
                <a:solidFill>
                  <a:schemeClr val="dk2"/>
                </a:solidFill>
              </a:rPr>
              <a:t>Reduces uncompensated hospital care and need to shift costs to private payers </a:t>
            </a:r>
            <a:endParaRPr>
              <a:solidFill>
                <a:schemeClr val="dk2"/>
              </a:solidFill>
            </a:endParaRPr>
          </a:p>
          <a:p>
            <a:pPr indent="-171450" lvl="1" marL="514350" rtl="0" algn="l">
              <a:spcBef>
                <a:spcPts val="300"/>
              </a:spcBef>
              <a:spcAft>
                <a:spcPts val="0"/>
              </a:spcAft>
              <a:buClr>
                <a:schemeClr val="dk2"/>
              </a:buClr>
              <a:buSzPts val="1733"/>
              <a:buChar char="⮚"/>
            </a:pPr>
            <a:r>
              <a:rPr lang="en-US">
                <a:solidFill>
                  <a:schemeClr val="dk2"/>
                </a:solidFill>
              </a:rPr>
              <a:t>In 2009 hospitals received about $0.54 cents on their dollar of costs for care provided to Medicaid patients; in 2022, $0.81</a:t>
            </a:r>
            <a:endParaRPr>
              <a:solidFill>
                <a:schemeClr val="dk2"/>
              </a:solidFill>
            </a:endParaRPr>
          </a:p>
          <a:p>
            <a:pPr indent="-257175" lvl="0" marL="257175" rtl="0" algn="l">
              <a:lnSpc>
                <a:spcPct val="90000"/>
              </a:lnSpc>
              <a:spcBef>
                <a:spcPts val="300"/>
              </a:spcBef>
              <a:spcAft>
                <a:spcPts val="0"/>
              </a:spcAft>
              <a:buClr>
                <a:schemeClr val="dk2"/>
              </a:buClr>
              <a:buSzPts val="2700"/>
              <a:buChar char="•"/>
            </a:pPr>
            <a:r>
              <a:rPr lang="en-US">
                <a:solidFill>
                  <a:schemeClr val="dk2"/>
                </a:solidFill>
              </a:rPr>
              <a:t>Increases hospital reimbursement </a:t>
            </a:r>
            <a:endParaRPr>
              <a:solidFill>
                <a:schemeClr val="dk2"/>
              </a:solidFill>
            </a:endParaRPr>
          </a:p>
          <a:p>
            <a:pPr indent="-171450" lvl="1" marL="514350" rtl="0" algn="l">
              <a:lnSpc>
                <a:spcPct val="90000"/>
              </a:lnSpc>
              <a:spcBef>
                <a:spcPts val="300"/>
              </a:spcBef>
              <a:spcAft>
                <a:spcPts val="0"/>
              </a:spcAft>
              <a:buClr>
                <a:schemeClr val="dk2"/>
              </a:buClr>
              <a:buSzPts val="1733"/>
              <a:buChar char="⮚"/>
            </a:pPr>
            <a:r>
              <a:rPr lang="en-US">
                <a:solidFill>
                  <a:schemeClr val="dk2"/>
                </a:solidFill>
              </a:rPr>
              <a:t>$464 million in 2022-23 </a:t>
            </a:r>
            <a:endParaRPr>
              <a:solidFill>
                <a:schemeClr val="dk2"/>
              </a:solidFill>
            </a:endParaRPr>
          </a:p>
          <a:p>
            <a:pPr indent="-171450" lvl="1" marL="514350" rtl="0" algn="l">
              <a:lnSpc>
                <a:spcPct val="90000"/>
              </a:lnSpc>
              <a:spcBef>
                <a:spcPts val="300"/>
              </a:spcBef>
              <a:spcAft>
                <a:spcPts val="0"/>
              </a:spcAft>
              <a:buClr>
                <a:schemeClr val="dk2"/>
              </a:buClr>
              <a:buSzPts val="1733"/>
              <a:buChar char="⮚"/>
            </a:pPr>
            <a:r>
              <a:rPr lang="en-US">
                <a:solidFill>
                  <a:schemeClr val="dk2"/>
                </a:solidFill>
              </a:rPr>
              <a:t>Includes $119 million quality incentive payments and $12 million rural support payments</a:t>
            </a:r>
            <a:endParaRPr>
              <a:solidFill>
                <a:schemeClr val="dk2"/>
              </a:solidFill>
            </a:endParaRPr>
          </a:p>
          <a:p>
            <a:pPr indent="-257175" lvl="0" marL="257175" rtl="0" algn="l">
              <a:lnSpc>
                <a:spcPct val="90000"/>
              </a:lnSpc>
              <a:spcBef>
                <a:spcPts val="300"/>
              </a:spcBef>
              <a:spcAft>
                <a:spcPts val="300"/>
              </a:spcAft>
              <a:buClr>
                <a:schemeClr val="dk2"/>
              </a:buClr>
              <a:buSzPts val="2700"/>
              <a:buChar char="•"/>
            </a:pPr>
            <a:r>
              <a:rPr lang="en-US">
                <a:solidFill>
                  <a:schemeClr val="dk2"/>
                </a:solidFill>
              </a:rPr>
              <a:t>Funds Health First Colorado and CHP+ health coverage expansions for more than 622,000 Coloradans</a:t>
            </a:r>
            <a:endParaRPr>
              <a:solidFill>
                <a:schemeClr val="dk2"/>
              </a:solidFill>
            </a:endParaRPr>
          </a:p>
        </p:txBody>
      </p:sp>
      <p:sp>
        <p:nvSpPr>
          <p:cNvPr id="224" name="Google Shape;224;p39"/>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25" name="Google Shape;225;p39"/>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0" name="Shape 230"/>
        <p:cNvGrpSpPr/>
        <p:nvPr/>
      </p:nvGrpSpPr>
      <p:grpSpPr>
        <a:xfrm>
          <a:off x="0" y="0"/>
          <a:ext cx="0" cy="0"/>
          <a:chOff x="0" y="0"/>
          <a:chExt cx="0" cy="0"/>
        </a:xfrm>
      </p:grpSpPr>
      <p:sp>
        <p:nvSpPr>
          <p:cNvPr id="231" name="Google Shape;231;p40"/>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CHASE Payment to Cost</a:t>
            </a:r>
            <a:endParaRPr>
              <a:solidFill>
                <a:schemeClr val="dk2"/>
              </a:solidFill>
            </a:endParaRPr>
          </a:p>
        </p:txBody>
      </p:sp>
      <p:sp>
        <p:nvSpPr>
          <p:cNvPr id="232" name="Google Shape;232;p40"/>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233" name="Google Shape;233;p40"/>
          <p:cNvGraphicFramePr/>
          <p:nvPr/>
        </p:nvGraphicFramePr>
        <p:xfrm>
          <a:off x="313450" y="1488200"/>
          <a:ext cx="3000000" cy="3000000"/>
        </p:xfrm>
        <a:graphic>
          <a:graphicData uri="http://schemas.openxmlformats.org/drawingml/2006/table">
            <a:tbl>
              <a:tblPr>
                <a:noFill/>
                <a:tableStyleId>{AB1B54D9-4AE1-416F-B9F3-BD7722287EE2}</a:tableStyleId>
              </a:tblPr>
              <a:tblGrid>
                <a:gridCol w="1475025"/>
                <a:gridCol w="1181500"/>
                <a:gridCol w="1491225"/>
                <a:gridCol w="1153675"/>
                <a:gridCol w="1032375"/>
                <a:gridCol w="1173425"/>
                <a:gridCol w="903425"/>
              </a:tblGrid>
              <a:tr h="1040200">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Year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Medicare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marR="104255" rtl="0" algn="ctr">
                        <a:spcBef>
                          <a:spcPts val="0"/>
                        </a:spcBef>
                        <a:spcAft>
                          <a:spcPts val="0"/>
                        </a:spcAft>
                        <a:buNone/>
                      </a:pPr>
                      <a:r>
                        <a:rPr b="1" lang="en-US" sz="1704">
                          <a:latin typeface="Trebuchet MS"/>
                          <a:ea typeface="Trebuchet MS"/>
                          <a:cs typeface="Trebuchet MS"/>
                          <a:sym typeface="Trebuchet MS"/>
                        </a:rPr>
                        <a:t>Health First </a:t>
                      </a:r>
                      <a:endParaRPr b="1" sz="1704">
                        <a:latin typeface="Trebuchet MS"/>
                        <a:ea typeface="Trebuchet MS"/>
                        <a:cs typeface="Trebuchet MS"/>
                        <a:sym typeface="Trebuchet MS"/>
                      </a:endParaRPr>
                    </a:p>
                    <a:p>
                      <a:pPr indent="0" lvl="0" marL="0" rtl="0" algn="ctr">
                        <a:spcBef>
                          <a:spcPts val="0"/>
                        </a:spcBef>
                        <a:spcAft>
                          <a:spcPts val="0"/>
                        </a:spcAft>
                        <a:buNone/>
                      </a:pPr>
                      <a:r>
                        <a:rPr b="1" lang="en-US" sz="1704">
                          <a:latin typeface="Trebuchet MS"/>
                          <a:ea typeface="Trebuchet MS"/>
                          <a:cs typeface="Trebuchet MS"/>
                          <a:sym typeface="Trebuchet MS"/>
                        </a:rPr>
                        <a:t>Colorado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Insurance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Self Pay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marR="232027" rtl="0" algn="ctr">
                        <a:spcBef>
                          <a:spcPts val="0"/>
                        </a:spcBef>
                        <a:spcAft>
                          <a:spcPts val="0"/>
                        </a:spcAft>
                        <a:buNone/>
                      </a:pPr>
                      <a:r>
                        <a:rPr b="1" lang="en-US" sz="1704">
                          <a:latin typeface="Trebuchet MS"/>
                          <a:ea typeface="Trebuchet MS"/>
                          <a:cs typeface="Trebuchet MS"/>
                          <a:sym typeface="Trebuchet MS"/>
                        </a:rPr>
                        <a:t>CICP/ </a:t>
                      </a:r>
                      <a:endParaRPr b="1" sz="1704">
                        <a:latin typeface="Trebuchet MS"/>
                        <a:ea typeface="Trebuchet MS"/>
                        <a:cs typeface="Trebuchet MS"/>
                        <a:sym typeface="Trebuchet MS"/>
                      </a:endParaRPr>
                    </a:p>
                    <a:p>
                      <a:pPr indent="0" lvl="0" marL="0" rtl="0" algn="ctr">
                        <a:spcBef>
                          <a:spcPts val="0"/>
                        </a:spcBef>
                        <a:spcAft>
                          <a:spcPts val="0"/>
                        </a:spcAft>
                        <a:buNone/>
                      </a:pPr>
                      <a:r>
                        <a:rPr b="1" lang="en-US" sz="1704">
                          <a:latin typeface="Trebuchet MS"/>
                          <a:ea typeface="Trebuchet MS"/>
                          <a:cs typeface="Trebuchet MS"/>
                          <a:sym typeface="Trebuchet MS"/>
                        </a:rPr>
                        <a:t>Other </a:t>
                      </a:r>
                      <a:endParaRPr b="1" sz="1704">
                        <a:latin typeface="Trebuchet MS"/>
                        <a:ea typeface="Trebuchet MS"/>
                        <a:cs typeface="Trebuchet MS"/>
                        <a:sym typeface="Trebuchet MS"/>
                      </a:endParaRPr>
                    </a:p>
                  </a:txBody>
                  <a:tcPr marT="63500" marB="63500" marR="63500" marL="63500" anchor="ctr">
                    <a:solidFill>
                      <a:srgbClr val="D9D9D9"/>
                    </a:solidFill>
                  </a:tcPr>
                </a:tc>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Overall</a:t>
                      </a:r>
                      <a:endParaRPr b="1" sz="1704">
                        <a:latin typeface="Trebuchet MS"/>
                        <a:ea typeface="Trebuchet MS"/>
                        <a:cs typeface="Trebuchet MS"/>
                        <a:sym typeface="Trebuchet MS"/>
                      </a:endParaRPr>
                    </a:p>
                  </a:txBody>
                  <a:tcPr marT="63500" marB="63500" marR="63500" marL="63500" anchor="ctr">
                    <a:solidFill>
                      <a:srgbClr val="D9D9D9"/>
                    </a:solidFill>
                  </a:tcPr>
                </a:tc>
              </a:tr>
              <a:tr h="585375">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2019 </a:t>
                      </a:r>
                      <a:endParaRPr b="1" sz="1704">
                        <a:latin typeface="Trebuchet MS"/>
                        <a:ea typeface="Trebuchet MS"/>
                        <a:cs typeface="Trebuchet MS"/>
                        <a:sym typeface="Trebuchet MS"/>
                      </a:endParaRPr>
                    </a:p>
                  </a:txBody>
                  <a:tcPr marT="63500" marB="63500" marR="63500" marL="63500" anchor="ctr"/>
                </a:tc>
                <a:tc>
                  <a:txBody>
                    <a:bodyPr/>
                    <a:lstStyle/>
                    <a:p>
                      <a:pPr indent="0" lvl="0" marL="0" marR="72356" rtl="0" algn="r">
                        <a:spcBef>
                          <a:spcPts val="0"/>
                        </a:spcBef>
                        <a:spcAft>
                          <a:spcPts val="0"/>
                        </a:spcAft>
                        <a:buNone/>
                      </a:pPr>
                      <a:r>
                        <a:rPr lang="en-US" sz="1704">
                          <a:latin typeface="Trebuchet MS"/>
                          <a:ea typeface="Trebuchet MS"/>
                          <a:cs typeface="Trebuchet MS"/>
                          <a:sym typeface="Trebuchet MS"/>
                        </a:rPr>
                        <a:t>0.72 </a:t>
                      </a:r>
                      <a:endParaRPr sz="1704">
                        <a:latin typeface="Trebuchet MS"/>
                        <a:ea typeface="Trebuchet MS"/>
                        <a:cs typeface="Trebuchet MS"/>
                        <a:sym typeface="Trebuchet MS"/>
                      </a:endParaRPr>
                    </a:p>
                  </a:txBody>
                  <a:tcPr marT="63500" marB="63500" marR="63500" marL="63500" anchor="ctr"/>
                </a:tc>
                <a:tc>
                  <a:txBody>
                    <a:bodyPr/>
                    <a:lstStyle/>
                    <a:p>
                      <a:pPr indent="0" lvl="0" marL="0" marR="71394" rtl="0" algn="r">
                        <a:spcBef>
                          <a:spcPts val="0"/>
                        </a:spcBef>
                        <a:spcAft>
                          <a:spcPts val="0"/>
                        </a:spcAft>
                        <a:buNone/>
                      </a:pPr>
                      <a:r>
                        <a:rPr lang="en-US" sz="1704">
                          <a:latin typeface="Trebuchet MS"/>
                          <a:ea typeface="Trebuchet MS"/>
                          <a:cs typeface="Trebuchet MS"/>
                          <a:sym typeface="Trebuchet MS"/>
                        </a:rPr>
                        <a:t>0.75 </a:t>
                      </a:r>
                      <a:endParaRPr sz="1704">
                        <a:latin typeface="Trebuchet MS"/>
                        <a:ea typeface="Trebuchet MS"/>
                        <a:cs typeface="Trebuchet MS"/>
                        <a:sym typeface="Trebuchet MS"/>
                      </a:endParaRPr>
                    </a:p>
                  </a:txBody>
                  <a:tcPr marT="63500" marB="63500" marR="63500" marL="63500" anchor="ctr"/>
                </a:tc>
                <a:tc>
                  <a:txBody>
                    <a:bodyPr/>
                    <a:lstStyle/>
                    <a:p>
                      <a:pPr indent="0" lvl="0" marL="0" marR="72918" rtl="0" algn="r">
                        <a:spcBef>
                          <a:spcPts val="0"/>
                        </a:spcBef>
                        <a:spcAft>
                          <a:spcPts val="0"/>
                        </a:spcAft>
                        <a:buNone/>
                      </a:pPr>
                      <a:r>
                        <a:rPr lang="en-US" sz="1704">
                          <a:latin typeface="Trebuchet MS"/>
                          <a:ea typeface="Trebuchet MS"/>
                          <a:cs typeface="Trebuchet MS"/>
                          <a:sym typeface="Trebuchet MS"/>
                        </a:rPr>
                        <a:t>1.85 </a:t>
                      </a:r>
                      <a:endParaRPr sz="1704">
                        <a:latin typeface="Trebuchet MS"/>
                        <a:ea typeface="Trebuchet MS"/>
                        <a:cs typeface="Trebuchet MS"/>
                        <a:sym typeface="Trebuchet MS"/>
                      </a:endParaRPr>
                    </a:p>
                  </a:txBody>
                  <a:tcPr marT="63500" marB="63500" marR="63500" marL="63500" anchor="ctr"/>
                </a:tc>
                <a:tc>
                  <a:txBody>
                    <a:bodyPr/>
                    <a:lstStyle/>
                    <a:p>
                      <a:pPr indent="0" lvl="0" marL="0" marR="70954" rtl="0" algn="r">
                        <a:spcBef>
                          <a:spcPts val="0"/>
                        </a:spcBef>
                        <a:spcAft>
                          <a:spcPts val="0"/>
                        </a:spcAft>
                        <a:buNone/>
                      </a:pPr>
                      <a:r>
                        <a:rPr lang="en-US" sz="1704">
                          <a:latin typeface="Trebuchet MS"/>
                          <a:ea typeface="Trebuchet MS"/>
                          <a:cs typeface="Trebuchet MS"/>
                          <a:sym typeface="Trebuchet MS"/>
                        </a:rPr>
                        <a:t>0.26 </a:t>
                      </a:r>
                      <a:endParaRPr sz="1704">
                        <a:latin typeface="Trebuchet MS"/>
                        <a:ea typeface="Trebuchet MS"/>
                        <a:cs typeface="Trebuchet MS"/>
                        <a:sym typeface="Trebuchet MS"/>
                      </a:endParaRPr>
                    </a:p>
                  </a:txBody>
                  <a:tcPr marT="63500" marB="63500" marR="63500" marL="63500" anchor="ctr"/>
                </a:tc>
                <a:tc>
                  <a:txBody>
                    <a:bodyPr/>
                    <a:lstStyle/>
                    <a:p>
                      <a:pPr indent="0" lvl="0" marL="0" marR="90865" rtl="0" algn="r">
                        <a:spcBef>
                          <a:spcPts val="0"/>
                        </a:spcBef>
                        <a:spcAft>
                          <a:spcPts val="0"/>
                        </a:spcAft>
                        <a:buNone/>
                      </a:pPr>
                      <a:r>
                        <a:rPr lang="en-US" sz="1704">
                          <a:latin typeface="Trebuchet MS"/>
                          <a:ea typeface="Trebuchet MS"/>
                          <a:cs typeface="Trebuchet MS"/>
                          <a:sym typeface="Trebuchet MS"/>
                        </a:rPr>
                        <a:t>0.71 </a:t>
                      </a:r>
                      <a:endParaRPr sz="1704">
                        <a:latin typeface="Trebuchet MS"/>
                        <a:ea typeface="Trebuchet MS"/>
                        <a:cs typeface="Trebuchet MS"/>
                        <a:sym typeface="Trebuchet MS"/>
                      </a:endParaRPr>
                    </a:p>
                  </a:txBody>
                  <a:tcPr marT="63500" marB="63500" marR="63500" marL="63500" anchor="ctr"/>
                </a:tc>
                <a:tc>
                  <a:txBody>
                    <a:bodyPr/>
                    <a:lstStyle/>
                    <a:p>
                      <a:pPr indent="0" lvl="0" marL="0" marR="63298" rtl="0" algn="r">
                        <a:spcBef>
                          <a:spcPts val="0"/>
                        </a:spcBef>
                        <a:spcAft>
                          <a:spcPts val="0"/>
                        </a:spcAft>
                        <a:buNone/>
                      </a:pPr>
                      <a:r>
                        <a:rPr lang="en-US" sz="1704">
                          <a:latin typeface="Trebuchet MS"/>
                          <a:ea typeface="Trebuchet MS"/>
                          <a:cs typeface="Trebuchet MS"/>
                          <a:sym typeface="Trebuchet MS"/>
                        </a:rPr>
                        <a:t>1.07</a:t>
                      </a:r>
                      <a:endParaRPr sz="1704">
                        <a:latin typeface="Trebuchet MS"/>
                        <a:ea typeface="Trebuchet MS"/>
                        <a:cs typeface="Trebuchet MS"/>
                        <a:sym typeface="Trebuchet MS"/>
                      </a:endParaRPr>
                    </a:p>
                  </a:txBody>
                  <a:tcPr marT="63500" marB="63500" marR="63500" marL="63500" anchor="ctr"/>
                </a:tc>
              </a:tr>
              <a:tr h="585375">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2020 </a:t>
                      </a:r>
                      <a:endParaRPr b="1" sz="1704">
                        <a:latin typeface="Trebuchet MS"/>
                        <a:ea typeface="Trebuchet MS"/>
                        <a:cs typeface="Trebuchet MS"/>
                        <a:sym typeface="Trebuchet MS"/>
                      </a:endParaRPr>
                    </a:p>
                  </a:txBody>
                  <a:tcPr marT="63500" marB="63500" marR="63500" marL="63500" anchor="ctr"/>
                </a:tc>
                <a:tc>
                  <a:txBody>
                    <a:bodyPr/>
                    <a:lstStyle/>
                    <a:p>
                      <a:pPr indent="0" lvl="0" marL="0" marR="67871" rtl="0" algn="r">
                        <a:spcBef>
                          <a:spcPts val="0"/>
                        </a:spcBef>
                        <a:spcAft>
                          <a:spcPts val="0"/>
                        </a:spcAft>
                        <a:buNone/>
                      </a:pPr>
                      <a:r>
                        <a:rPr lang="en-US" sz="1704">
                          <a:latin typeface="Trebuchet MS"/>
                          <a:ea typeface="Trebuchet MS"/>
                          <a:cs typeface="Trebuchet MS"/>
                          <a:sym typeface="Trebuchet MS"/>
                        </a:rPr>
                        <a:t>0.67 </a:t>
                      </a:r>
                      <a:endParaRPr sz="1704">
                        <a:latin typeface="Trebuchet MS"/>
                        <a:ea typeface="Trebuchet MS"/>
                        <a:cs typeface="Trebuchet MS"/>
                        <a:sym typeface="Trebuchet MS"/>
                      </a:endParaRPr>
                    </a:p>
                  </a:txBody>
                  <a:tcPr marT="63500" marB="63500" marR="63500" marL="63500" anchor="ctr"/>
                </a:tc>
                <a:tc>
                  <a:txBody>
                    <a:bodyPr/>
                    <a:lstStyle/>
                    <a:p>
                      <a:pPr indent="0" lvl="0" marL="0" marR="72796" rtl="0" algn="r">
                        <a:spcBef>
                          <a:spcPts val="0"/>
                        </a:spcBef>
                        <a:spcAft>
                          <a:spcPts val="0"/>
                        </a:spcAft>
                        <a:buNone/>
                      </a:pPr>
                      <a:r>
                        <a:rPr lang="en-US" sz="1704">
                          <a:latin typeface="Trebuchet MS"/>
                          <a:ea typeface="Trebuchet MS"/>
                          <a:cs typeface="Trebuchet MS"/>
                          <a:sym typeface="Trebuchet MS"/>
                        </a:rPr>
                        <a:t>0.83 </a:t>
                      </a:r>
                      <a:endParaRPr sz="1704">
                        <a:latin typeface="Trebuchet MS"/>
                        <a:ea typeface="Trebuchet MS"/>
                        <a:cs typeface="Trebuchet MS"/>
                        <a:sym typeface="Trebuchet MS"/>
                      </a:endParaRPr>
                    </a:p>
                  </a:txBody>
                  <a:tcPr marT="63500" marB="63500" marR="63500" marL="63500" anchor="ctr"/>
                </a:tc>
                <a:tc>
                  <a:txBody>
                    <a:bodyPr/>
                    <a:lstStyle/>
                    <a:p>
                      <a:pPr indent="0" lvl="0" marL="0" marR="70956" rtl="0" algn="r">
                        <a:spcBef>
                          <a:spcPts val="0"/>
                        </a:spcBef>
                        <a:spcAft>
                          <a:spcPts val="0"/>
                        </a:spcAft>
                        <a:buNone/>
                      </a:pPr>
                      <a:r>
                        <a:rPr lang="en-US" sz="1704">
                          <a:latin typeface="Trebuchet MS"/>
                          <a:ea typeface="Trebuchet MS"/>
                          <a:cs typeface="Trebuchet MS"/>
                          <a:sym typeface="Trebuchet MS"/>
                        </a:rPr>
                        <a:t>1.66 </a:t>
                      </a:r>
                      <a:endParaRPr sz="1704">
                        <a:latin typeface="Trebuchet MS"/>
                        <a:ea typeface="Trebuchet MS"/>
                        <a:cs typeface="Trebuchet MS"/>
                        <a:sym typeface="Trebuchet MS"/>
                      </a:endParaRPr>
                    </a:p>
                  </a:txBody>
                  <a:tcPr marT="63500" marB="63500" marR="63500" marL="63500" anchor="ctr"/>
                </a:tc>
                <a:tc>
                  <a:txBody>
                    <a:bodyPr/>
                    <a:lstStyle/>
                    <a:p>
                      <a:pPr indent="0" lvl="0" marL="0" marR="74320" rtl="0" algn="r">
                        <a:spcBef>
                          <a:spcPts val="0"/>
                        </a:spcBef>
                        <a:spcAft>
                          <a:spcPts val="0"/>
                        </a:spcAft>
                        <a:buNone/>
                      </a:pPr>
                      <a:r>
                        <a:rPr lang="en-US" sz="1704">
                          <a:latin typeface="Trebuchet MS"/>
                          <a:ea typeface="Trebuchet MS"/>
                          <a:cs typeface="Trebuchet MS"/>
                          <a:sym typeface="Trebuchet MS"/>
                        </a:rPr>
                        <a:t>0.43 </a:t>
                      </a:r>
                      <a:endParaRPr sz="1704">
                        <a:latin typeface="Trebuchet MS"/>
                        <a:ea typeface="Trebuchet MS"/>
                        <a:cs typeface="Trebuchet MS"/>
                        <a:sym typeface="Trebuchet MS"/>
                      </a:endParaRPr>
                    </a:p>
                  </a:txBody>
                  <a:tcPr marT="63500" marB="63500" marR="63500" marL="63500" anchor="ctr"/>
                </a:tc>
                <a:tc>
                  <a:txBody>
                    <a:bodyPr/>
                    <a:lstStyle/>
                    <a:p>
                      <a:pPr indent="0" lvl="0" marL="0" marR="68152" rtl="0" algn="r">
                        <a:spcBef>
                          <a:spcPts val="0"/>
                        </a:spcBef>
                        <a:spcAft>
                          <a:spcPts val="0"/>
                        </a:spcAft>
                        <a:buNone/>
                      </a:pPr>
                      <a:r>
                        <a:rPr lang="en-US" sz="1704">
                          <a:latin typeface="Trebuchet MS"/>
                          <a:ea typeface="Trebuchet MS"/>
                          <a:cs typeface="Trebuchet MS"/>
                          <a:sym typeface="Trebuchet MS"/>
                        </a:rPr>
                        <a:t>0.94 </a:t>
                      </a:r>
                      <a:endParaRPr sz="1704">
                        <a:latin typeface="Trebuchet MS"/>
                        <a:ea typeface="Trebuchet MS"/>
                        <a:cs typeface="Trebuchet MS"/>
                        <a:sym typeface="Trebuchet MS"/>
                      </a:endParaRPr>
                    </a:p>
                  </a:txBody>
                  <a:tcPr marT="63500" marB="63500" marR="63500" marL="63500" anchor="ctr"/>
                </a:tc>
                <a:tc>
                  <a:txBody>
                    <a:bodyPr/>
                    <a:lstStyle/>
                    <a:p>
                      <a:pPr indent="0" lvl="0" marL="0" marR="67784" rtl="0" algn="r">
                        <a:spcBef>
                          <a:spcPts val="0"/>
                        </a:spcBef>
                        <a:spcAft>
                          <a:spcPts val="0"/>
                        </a:spcAft>
                        <a:buNone/>
                      </a:pPr>
                      <a:r>
                        <a:rPr lang="en-US" sz="1704">
                          <a:latin typeface="Trebuchet MS"/>
                          <a:ea typeface="Trebuchet MS"/>
                          <a:cs typeface="Trebuchet MS"/>
                          <a:sym typeface="Trebuchet MS"/>
                        </a:rPr>
                        <a:t>1.02</a:t>
                      </a:r>
                      <a:endParaRPr sz="1704">
                        <a:latin typeface="Trebuchet MS"/>
                        <a:ea typeface="Trebuchet MS"/>
                        <a:cs typeface="Trebuchet MS"/>
                        <a:sym typeface="Trebuchet MS"/>
                      </a:endParaRPr>
                    </a:p>
                  </a:txBody>
                  <a:tcPr marT="63500" marB="63500" marR="63500" marL="63500" anchor="ctr"/>
                </a:tc>
              </a:tr>
              <a:tr h="738225">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2020 w/ stimulus </a:t>
                      </a:r>
                      <a:endParaRPr b="1" sz="1704">
                        <a:latin typeface="Trebuchet MS"/>
                        <a:ea typeface="Trebuchet MS"/>
                        <a:cs typeface="Trebuchet MS"/>
                        <a:sym typeface="Trebuchet MS"/>
                      </a:endParaRPr>
                    </a:p>
                  </a:txBody>
                  <a:tcPr marT="63500" marB="63500" marR="63500" marL="63500" anchor="ctr"/>
                </a:tc>
                <a:tc>
                  <a:txBody>
                    <a:bodyPr/>
                    <a:lstStyle/>
                    <a:p>
                      <a:pPr indent="0" lvl="0" marL="0" marR="68150" rtl="0" algn="r">
                        <a:spcBef>
                          <a:spcPts val="0"/>
                        </a:spcBef>
                        <a:spcAft>
                          <a:spcPts val="0"/>
                        </a:spcAft>
                        <a:buNone/>
                      </a:pPr>
                      <a:r>
                        <a:rPr lang="en-US" sz="1704">
                          <a:latin typeface="Trebuchet MS"/>
                          <a:ea typeface="Trebuchet MS"/>
                          <a:cs typeface="Trebuchet MS"/>
                          <a:sym typeface="Trebuchet MS"/>
                        </a:rPr>
                        <a:t>0.74 </a:t>
                      </a:r>
                      <a:endParaRPr sz="1704">
                        <a:latin typeface="Trebuchet MS"/>
                        <a:ea typeface="Trebuchet MS"/>
                        <a:cs typeface="Trebuchet MS"/>
                        <a:sym typeface="Trebuchet MS"/>
                      </a:endParaRPr>
                    </a:p>
                  </a:txBody>
                  <a:tcPr marT="63500" marB="63500" marR="63500" marL="63500" anchor="ctr"/>
                </a:tc>
                <a:tc>
                  <a:txBody>
                    <a:bodyPr/>
                    <a:lstStyle/>
                    <a:p>
                      <a:pPr indent="0" lvl="0" marL="0" marR="70131" rtl="0" algn="r">
                        <a:spcBef>
                          <a:spcPts val="0"/>
                        </a:spcBef>
                        <a:spcAft>
                          <a:spcPts val="0"/>
                        </a:spcAft>
                        <a:buNone/>
                      </a:pPr>
                      <a:r>
                        <a:rPr lang="en-US" sz="1704">
                          <a:latin typeface="Trebuchet MS"/>
                          <a:ea typeface="Trebuchet MS"/>
                          <a:cs typeface="Trebuchet MS"/>
                          <a:sym typeface="Trebuchet MS"/>
                        </a:rPr>
                        <a:t>0.89 </a:t>
                      </a:r>
                      <a:endParaRPr sz="1704">
                        <a:latin typeface="Trebuchet MS"/>
                        <a:ea typeface="Trebuchet MS"/>
                        <a:cs typeface="Trebuchet MS"/>
                        <a:sym typeface="Trebuchet MS"/>
                      </a:endParaRPr>
                    </a:p>
                  </a:txBody>
                  <a:tcPr marT="63500" marB="63500" marR="63500" marL="63500" anchor="ctr"/>
                </a:tc>
                <a:tc>
                  <a:txBody>
                    <a:bodyPr/>
                    <a:lstStyle/>
                    <a:p>
                      <a:pPr indent="0" lvl="0" marL="0" marR="74321" rtl="0" algn="r">
                        <a:spcBef>
                          <a:spcPts val="0"/>
                        </a:spcBef>
                        <a:spcAft>
                          <a:spcPts val="0"/>
                        </a:spcAft>
                        <a:buNone/>
                      </a:pPr>
                      <a:r>
                        <a:rPr lang="en-US" sz="1704">
                          <a:latin typeface="Trebuchet MS"/>
                          <a:ea typeface="Trebuchet MS"/>
                          <a:cs typeface="Trebuchet MS"/>
                          <a:sym typeface="Trebuchet MS"/>
                        </a:rPr>
                        <a:t>1.73 </a:t>
                      </a:r>
                      <a:endParaRPr sz="1704">
                        <a:latin typeface="Trebuchet MS"/>
                        <a:ea typeface="Trebuchet MS"/>
                        <a:cs typeface="Trebuchet MS"/>
                        <a:sym typeface="Trebuchet MS"/>
                      </a:endParaRPr>
                    </a:p>
                  </a:txBody>
                  <a:tcPr marT="63500" marB="63500" marR="63500" marL="63500" anchor="ctr"/>
                </a:tc>
                <a:tc>
                  <a:txBody>
                    <a:bodyPr/>
                    <a:lstStyle/>
                    <a:p>
                      <a:pPr indent="0" lvl="0" marL="0" marR="71655" rtl="0" algn="r">
                        <a:spcBef>
                          <a:spcPts val="0"/>
                        </a:spcBef>
                        <a:spcAft>
                          <a:spcPts val="0"/>
                        </a:spcAft>
                        <a:buNone/>
                      </a:pPr>
                      <a:r>
                        <a:rPr lang="en-US" sz="1704">
                          <a:latin typeface="Trebuchet MS"/>
                          <a:ea typeface="Trebuchet MS"/>
                          <a:cs typeface="Trebuchet MS"/>
                          <a:sym typeface="Trebuchet MS"/>
                        </a:rPr>
                        <a:t>0.49 </a:t>
                      </a:r>
                      <a:endParaRPr sz="1704">
                        <a:latin typeface="Trebuchet MS"/>
                        <a:ea typeface="Trebuchet MS"/>
                        <a:cs typeface="Trebuchet MS"/>
                        <a:sym typeface="Trebuchet MS"/>
                      </a:endParaRPr>
                    </a:p>
                  </a:txBody>
                  <a:tcPr marT="63500" marB="63500" marR="63500" marL="63500" anchor="ctr"/>
                </a:tc>
                <a:tc>
                  <a:txBody>
                    <a:bodyPr/>
                    <a:lstStyle/>
                    <a:p>
                      <a:pPr indent="0" lvl="0" marL="0" marR="90865" rtl="0" algn="r">
                        <a:spcBef>
                          <a:spcPts val="0"/>
                        </a:spcBef>
                        <a:spcAft>
                          <a:spcPts val="0"/>
                        </a:spcAft>
                        <a:buNone/>
                      </a:pPr>
                      <a:r>
                        <a:rPr lang="en-US" sz="1704">
                          <a:latin typeface="Trebuchet MS"/>
                          <a:ea typeface="Trebuchet MS"/>
                          <a:cs typeface="Trebuchet MS"/>
                          <a:sym typeface="Trebuchet MS"/>
                        </a:rPr>
                        <a:t>1.01 </a:t>
                      </a:r>
                      <a:endParaRPr sz="1704">
                        <a:latin typeface="Trebuchet MS"/>
                        <a:ea typeface="Trebuchet MS"/>
                        <a:cs typeface="Trebuchet MS"/>
                        <a:sym typeface="Trebuchet MS"/>
                      </a:endParaRPr>
                    </a:p>
                  </a:txBody>
                  <a:tcPr marT="63500" marB="63500" marR="63500" marL="63500" anchor="ctr"/>
                </a:tc>
                <a:tc>
                  <a:txBody>
                    <a:bodyPr/>
                    <a:lstStyle/>
                    <a:p>
                      <a:pPr indent="0" lvl="0" marL="0" marR="67083" rtl="0" algn="r">
                        <a:spcBef>
                          <a:spcPts val="0"/>
                        </a:spcBef>
                        <a:spcAft>
                          <a:spcPts val="0"/>
                        </a:spcAft>
                        <a:buNone/>
                      </a:pPr>
                      <a:r>
                        <a:rPr lang="en-US" sz="1704">
                          <a:latin typeface="Trebuchet MS"/>
                          <a:ea typeface="Trebuchet MS"/>
                          <a:cs typeface="Trebuchet MS"/>
                          <a:sym typeface="Trebuchet MS"/>
                        </a:rPr>
                        <a:t>1.09</a:t>
                      </a:r>
                      <a:endParaRPr sz="1704">
                        <a:latin typeface="Trebuchet MS"/>
                        <a:ea typeface="Trebuchet MS"/>
                        <a:cs typeface="Trebuchet MS"/>
                        <a:sym typeface="Trebuchet MS"/>
                      </a:endParaRPr>
                    </a:p>
                  </a:txBody>
                  <a:tcPr marT="63500" marB="63500" marR="63500" marL="63500" anchor="ctr"/>
                </a:tc>
              </a:tr>
              <a:tr h="585375">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2021 </a:t>
                      </a:r>
                      <a:endParaRPr b="1" sz="1704">
                        <a:latin typeface="Trebuchet MS"/>
                        <a:ea typeface="Trebuchet MS"/>
                        <a:cs typeface="Trebuchet MS"/>
                        <a:sym typeface="Trebuchet MS"/>
                      </a:endParaRPr>
                    </a:p>
                  </a:txBody>
                  <a:tcPr marT="63500" marB="63500" marR="63500" marL="63500" anchor="ctr"/>
                </a:tc>
                <a:tc>
                  <a:txBody>
                    <a:bodyPr/>
                    <a:lstStyle/>
                    <a:p>
                      <a:pPr indent="0" lvl="0" marL="0" marR="74320" rtl="0" algn="r">
                        <a:spcBef>
                          <a:spcPts val="0"/>
                        </a:spcBef>
                        <a:spcAft>
                          <a:spcPts val="0"/>
                        </a:spcAft>
                        <a:buNone/>
                      </a:pPr>
                      <a:r>
                        <a:rPr lang="en-US" sz="1704">
                          <a:latin typeface="Trebuchet MS"/>
                          <a:ea typeface="Trebuchet MS"/>
                          <a:cs typeface="Trebuchet MS"/>
                          <a:sym typeface="Trebuchet MS"/>
                        </a:rPr>
                        <a:t>0.73 </a:t>
                      </a:r>
                      <a:endParaRPr sz="1704">
                        <a:latin typeface="Trebuchet MS"/>
                        <a:ea typeface="Trebuchet MS"/>
                        <a:cs typeface="Trebuchet MS"/>
                        <a:sym typeface="Trebuchet MS"/>
                      </a:endParaRPr>
                    </a:p>
                  </a:txBody>
                  <a:tcPr marT="63500" marB="63500" marR="63500" marL="63500" anchor="ctr"/>
                </a:tc>
                <a:tc>
                  <a:txBody>
                    <a:bodyPr/>
                    <a:lstStyle/>
                    <a:p>
                      <a:pPr indent="0" lvl="0" marL="0" marR="89340" rtl="0" algn="r">
                        <a:spcBef>
                          <a:spcPts val="0"/>
                        </a:spcBef>
                        <a:spcAft>
                          <a:spcPts val="0"/>
                        </a:spcAft>
                        <a:buNone/>
                      </a:pPr>
                      <a:r>
                        <a:rPr lang="en-US" sz="1704">
                          <a:latin typeface="Trebuchet MS"/>
                          <a:ea typeface="Trebuchet MS"/>
                          <a:cs typeface="Trebuchet MS"/>
                          <a:sym typeface="Trebuchet MS"/>
                        </a:rPr>
                        <a:t>0.80</a:t>
                      </a:r>
                      <a:endParaRPr sz="1704">
                        <a:latin typeface="Trebuchet MS"/>
                        <a:ea typeface="Trebuchet MS"/>
                        <a:cs typeface="Trebuchet MS"/>
                        <a:sym typeface="Trebuchet MS"/>
                      </a:endParaRPr>
                    </a:p>
                  </a:txBody>
                  <a:tcPr marT="63500" marB="63500" marR="63500" marL="63500" anchor="ctr"/>
                </a:tc>
                <a:tc>
                  <a:txBody>
                    <a:bodyPr/>
                    <a:lstStyle/>
                    <a:p>
                      <a:pPr indent="0" lvl="0" marL="0" marR="72358" rtl="0" algn="r">
                        <a:spcBef>
                          <a:spcPts val="0"/>
                        </a:spcBef>
                        <a:spcAft>
                          <a:spcPts val="0"/>
                        </a:spcAft>
                        <a:buNone/>
                      </a:pPr>
                      <a:r>
                        <a:rPr lang="en-US" sz="1704">
                          <a:latin typeface="Trebuchet MS"/>
                          <a:ea typeface="Trebuchet MS"/>
                          <a:cs typeface="Trebuchet MS"/>
                          <a:sym typeface="Trebuchet MS"/>
                        </a:rPr>
                        <a:t>1.72 </a:t>
                      </a:r>
                      <a:endParaRPr sz="1704">
                        <a:latin typeface="Trebuchet MS"/>
                        <a:ea typeface="Trebuchet MS"/>
                        <a:cs typeface="Trebuchet MS"/>
                        <a:sym typeface="Trebuchet MS"/>
                      </a:endParaRPr>
                    </a:p>
                  </a:txBody>
                  <a:tcPr marT="63500" marB="63500" marR="63500" marL="63500" anchor="ctr"/>
                </a:tc>
                <a:tc>
                  <a:txBody>
                    <a:bodyPr/>
                    <a:lstStyle/>
                    <a:p>
                      <a:pPr indent="0" lvl="0" marL="0" marR="72918" rtl="0" algn="r">
                        <a:spcBef>
                          <a:spcPts val="0"/>
                        </a:spcBef>
                        <a:spcAft>
                          <a:spcPts val="0"/>
                        </a:spcAft>
                        <a:buNone/>
                      </a:pPr>
                      <a:r>
                        <a:rPr lang="en-US" sz="1704">
                          <a:latin typeface="Trebuchet MS"/>
                          <a:ea typeface="Trebuchet MS"/>
                          <a:cs typeface="Trebuchet MS"/>
                          <a:sym typeface="Trebuchet MS"/>
                        </a:rPr>
                        <a:t>0.35 </a:t>
                      </a:r>
                      <a:endParaRPr sz="1704">
                        <a:latin typeface="Trebuchet MS"/>
                        <a:ea typeface="Trebuchet MS"/>
                        <a:cs typeface="Trebuchet MS"/>
                        <a:sym typeface="Trebuchet MS"/>
                      </a:endParaRPr>
                    </a:p>
                  </a:txBody>
                  <a:tcPr marT="63500" marB="63500" marR="63500" marL="63500" anchor="ctr"/>
                </a:tc>
                <a:tc>
                  <a:txBody>
                    <a:bodyPr/>
                    <a:lstStyle/>
                    <a:p>
                      <a:pPr indent="0" lvl="0" marL="0" marR="71657" rtl="0" algn="r">
                        <a:spcBef>
                          <a:spcPts val="0"/>
                        </a:spcBef>
                        <a:spcAft>
                          <a:spcPts val="0"/>
                        </a:spcAft>
                        <a:buNone/>
                      </a:pPr>
                      <a:r>
                        <a:rPr lang="en-US" sz="1704">
                          <a:latin typeface="Trebuchet MS"/>
                          <a:ea typeface="Trebuchet MS"/>
                          <a:cs typeface="Trebuchet MS"/>
                          <a:sym typeface="Trebuchet MS"/>
                        </a:rPr>
                        <a:t>0.99 </a:t>
                      </a:r>
                      <a:endParaRPr sz="1704">
                        <a:latin typeface="Trebuchet MS"/>
                        <a:ea typeface="Trebuchet MS"/>
                        <a:cs typeface="Trebuchet MS"/>
                        <a:sym typeface="Trebuchet MS"/>
                      </a:endParaRPr>
                    </a:p>
                  </a:txBody>
                  <a:tcPr marT="63500" marB="63500" marR="63500" marL="63500" anchor="ctr"/>
                </a:tc>
                <a:tc>
                  <a:txBody>
                    <a:bodyPr/>
                    <a:lstStyle/>
                    <a:p>
                      <a:pPr indent="0" lvl="0" marL="0" marR="66384" rtl="0" algn="r">
                        <a:spcBef>
                          <a:spcPts val="0"/>
                        </a:spcBef>
                        <a:spcAft>
                          <a:spcPts val="0"/>
                        </a:spcAft>
                        <a:buNone/>
                      </a:pPr>
                      <a:r>
                        <a:rPr lang="en-US" sz="1704">
                          <a:latin typeface="Trebuchet MS"/>
                          <a:ea typeface="Trebuchet MS"/>
                          <a:cs typeface="Trebuchet MS"/>
                          <a:sym typeface="Trebuchet MS"/>
                        </a:rPr>
                        <a:t>1.05</a:t>
                      </a:r>
                      <a:endParaRPr sz="1704">
                        <a:latin typeface="Trebuchet MS"/>
                        <a:ea typeface="Trebuchet MS"/>
                        <a:cs typeface="Trebuchet MS"/>
                        <a:sym typeface="Trebuchet MS"/>
                      </a:endParaRPr>
                    </a:p>
                  </a:txBody>
                  <a:tcPr marT="63500" marB="63500" marR="63500" marL="63500" anchor="ctr"/>
                </a:tc>
              </a:tr>
              <a:tr h="585375">
                <a:tc>
                  <a:txBody>
                    <a:bodyPr/>
                    <a:lstStyle/>
                    <a:p>
                      <a:pPr indent="0" lvl="0" marL="0" rtl="0" algn="ctr">
                        <a:spcBef>
                          <a:spcPts val="0"/>
                        </a:spcBef>
                        <a:spcAft>
                          <a:spcPts val="0"/>
                        </a:spcAft>
                        <a:buNone/>
                      </a:pPr>
                      <a:r>
                        <a:rPr b="1" lang="en-US" sz="1704">
                          <a:latin typeface="Trebuchet MS"/>
                          <a:ea typeface="Trebuchet MS"/>
                          <a:cs typeface="Trebuchet MS"/>
                          <a:sym typeface="Trebuchet MS"/>
                        </a:rPr>
                        <a:t>2022</a:t>
                      </a:r>
                      <a:endParaRPr b="1" sz="1704">
                        <a:latin typeface="Trebuchet MS"/>
                        <a:ea typeface="Trebuchet MS"/>
                        <a:cs typeface="Trebuchet MS"/>
                        <a:sym typeface="Trebuchet MS"/>
                      </a:endParaRPr>
                    </a:p>
                  </a:txBody>
                  <a:tcPr marT="63500" marB="63500" marR="63500" marL="63500" anchor="ctr"/>
                </a:tc>
                <a:tc>
                  <a:txBody>
                    <a:bodyPr/>
                    <a:lstStyle/>
                    <a:p>
                      <a:pPr indent="0" lvl="0" marL="0" marR="74320" rtl="0" algn="r">
                        <a:spcBef>
                          <a:spcPts val="0"/>
                        </a:spcBef>
                        <a:spcAft>
                          <a:spcPts val="0"/>
                        </a:spcAft>
                        <a:buNone/>
                      </a:pPr>
                      <a:r>
                        <a:rPr lang="en-US" sz="1704">
                          <a:latin typeface="Trebuchet MS"/>
                          <a:ea typeface="Trebuchet MS"/>
                          <a:cs typeface="Trebuchet MS"/>
                          <a:sym typeface="Trebuchet MS"/>
                        </a:rPr>
                        <a:t>0.70</a:t>
                      </a:r>
                      <a:endParaRPr sz="1704">
                        <a:latin typeface="Trebuchet MS"/>
                        <a:ea typeface="Trebuchet MS"/>
                        <a:cs typeface="Trebuchet MS"/>
                        <a:sym typeface="Trebuchet MS"/>
                      </a:endParaRPr>
                    </a:p>
                  </a:txBody>
                  <a:tcPr marT="63500" marB="63500" marR="63500" marL="63500" anchor="ctr"/>
                </a:tc>
                <a:tc>
                  <a:txBody>
                    <a:bodyPr/>
                    <a:lstStyle/>
                    <a:p>
                      <a:pPr indent="0" lvl="0" marL="0" marR="89340" rtl="0" algn="r">
                        <a:spcBef>
                          <a:spcPts val="0"/>
                        </a:spcBef>
                        <a:spcAft>
                          <a:spcPts val="0"/>
                        </a:spcAft>
                        <a:buNone/>
                      </a:pPr>
                      <a:r>
                        <a:rPr lang="en-US" sz="1704">
                          <a:latin typeface="Trebuchet MS"/>
                          <a:ea typeface="Trebuchet MS"/>
                          <a:cs typeface="Trebuchet MS"/>
                          <a:sym typeface="Trebuchet MS"/>
                        </a:rPr>
                        <a:t>0.81</a:t>
                      </a:r>
                      <a:endParaRPr sz="1704">
                        <a:latin typeface="Trebuchet MS"/>
                        <a:ea typeface="Trebuchet MS"/>
                        <a:cs typeface="Trebuchet MS"/>
                        <a:sym typeface="Trebuchet MS"/>
                      </a:endParaRPr>
                    </a:p>
                  </a:txBody>
                  <a:tcPr marT="63500" marB="63500" marR="63500" marL="63500" anchor="ctr"/>
                </a:tc>
                <a:tc>
                  <a:txBody>
                    <a:bodyPr/>
                    <a:lstStyle/>
                    <a:p>
                      <a:pPr indent="0" lvl="0" marL="0" marR="72358" rtl="0" algn="r">
                        <a:spcBef>
                          <a:spcPts val="0"/>
                        </a:spcBef>
                        <a:spcAft>
                          <a:spcPts val="0"/>
                        </a:spcAft>
                        <a:buNone/>
                      </a:pPr>
                      <a:r>
                        <a:rPr lang="en-US" sz="1704">
                          <a:latin typeface="Trebuchet MS"/>
                          <a:ea typeface="Trebuchet MS"/>
                          <a:cs typeface="Trebuchet MS"/>
                          <a:sym typeface="Trebuchet MS"/>
                        </a:rPr>
                        <a:t>1.63</a:t>
                      </a:r>
                      <a:endParaRPr sz="1704">
                        <a:latin typeface="Trebuchet MS"/>
                        <a:ea typeface="Trebuchet MS"/>
                        <a:cs typeface="Trebuchet MS"/>
                        <a:sym typeface="Trebuchet MS"/>
                      </a:endParaRPr>
                    </a:p>
                  </a:txBody>
                  <a:tcPr marT="63500" marB="63500" marR="63500" marL="63500" anchor="ctr"/>
                </a:tc>
                <a:tc>
                  <a:txBody>
                    <a:bodyPr/>
                    <a:lstStyle/>
                    <a:p>
                      <a:pPr indent="0" lvl="0" marL="0" marR="72918" rtl="0" algn="r">
                        <a:spcBef>
                          <a:spcPts val="0"/>
                        </a:spcBef>
                        <a:spcAft>
                          <a:spcPts val="0"/>
                        </a:spcAft>
                        <a:buNone/>
                      </a:pPr>
                      <a:r>
                        <a:rPr lang="en-US" sz="1704">
                          <a:latin typeface="Trebuchet MS"/>
                          <a:ea typeface="Trebuchet MS"/>
                          <a:cs typeface="Trebuchet MS"/>
                          <a:sym typeface="Trebuchet MS"/>
                        </a:rPr>
                        <a:t>0.32</a:t>
                      </a:r>
                      <a:endParaRPr sz="1704">
                        <a:latin typeface="Trebuchet MS"/>
                        <a:ea typeface="Trebuchet MS"/>
                        <a:cs typeface="Trebuchet MS"/>
                        <a:sym typeface="Trebuchet MS"/>
                      </a:endParaRPr>
                    </a:p>
                  </a:txBody>
                  <a:tcPr marT="63500" marB="63500" marR="63500" marL="63500" anchor="ctr"/>
                </a:tc>
                <a:tc>
                  <a:txBody>
                    <a:bodyPr/>
                    <a:lstStyle/>
                    <a:p>
                      <a:pPr indent="0" lvl="0" marL="0" marR="71657" rtl="0" algn="r">
                        <a:spcBef>
                          <a:spcPts val="0"/>
                        </a:spcBef>
                        <a:spcAft>
                          <a:spcPts val="0"/>
                        </a:spcAft>
                        <a:buNone/>
                      </a:pPr>
                      <a:r>
                        <a:rPr lang="en-US" sz="1704">
                          <a:latin typeface="Trebuchet MS"/>
                          <a:ea typeface="Trebuchet MS"/>
                          <a:cs typeface="Trebuchet MS"/>
                          <a:sym typeface="Trebuchet MS"/>
                        </a:rPr>
                        <a:t>0.95</a:t>
                      </a:r>
                      <a:endParaRPr sz="1704">
                        <a:latin typeface="Trebuchet MS"/>
                        <a:ea typeface="Trebuchet MS"/>
                        <a:cs typeface="Trebuchet MS"/>
                        <a:sym typeface="Trebuchet MS"/>
                      </a:endParaRPr>
                    </a:p>
                  </a:txBody>
                  <a:tcPr marT="63500" marB="63500" marR="63500" marL="63500" anchor="ctr"/>
                </a:tc>
                <a:tc>
                  <a:txBody>
                    <a:bodyPr/>
                    <a:lstStyle/>
                    <a:p>
                      <a:pPr indent="0" lvl="0" marL="0" marR="66384" rtl="0" algn="r">
                        <a:spcBef>
                          <a:spcPts val="0"/>
                        </a:spcBef>
                        <a:spcAft>
                          <a:spcPts val="0"/>
                        </a:spcAft>
                        <a:buNone/>
                      </a:pPr>
                      <a:r>
                        <a:rPr lang="en-US" sz="1704">
                          <a:latin typeface="Trebuchet MS"/>
                          <a:ea typeface="Trebuchet MS"/>
                          <a:cs typeface="Trebuchet MS"/>
                          <a:sym typeface="Trebuchet MS"/>
                        </a:rPr>
                        <a:t>1.01</a:t>
                      </a:r>
                      <a:endParaRPr sz="1704">
                        <a:latin typeface="Trebuchet MS"/>
                        <a:ea typeface="Trebuchet MS"/>
                        <a:cs typeface="Trebuchet MS"/>
                        <a:sym typeface="Trebuchet MS"/>
                      </a:endParaRPr>
                    </a:p>
                  </a:txBody>
                  <a:tcPr marT="63500" marB="63500" marR="63500" marL="63500" anchor="ctr"/>
                </a:tc>
              </a:tr>
            </a:tbl>
          </a:graphicData>
        </a:graphic>
      </p:graphicFrame>
      <p:sp>
        <p:nvSpPr>
          <p:cNvPr id="234" name="Google Shape;234;p40"/>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9" name="Shape 239"/>
        <p:cNvGrpSpPr/>
        <p:nvPr/>
      </p:nvGrpSpPr>
      <p:grpSpPr>
        <a:xfrm>
          <a:off x="0" y="0"/>
          <a:ext cx="0" cy="0"/>
          <a:chOff x="0" y="0"/>
          <a:chExt cx="0" cy="0"/>
        </a:xfrm>
      </p:grpSpPr>
      <p:sp>
        <p:nvSpPr>
          <p:cNvPr id="240" name="Google Shape;240;p41"/>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Financial Transparency</a:t>
            </a:r>
            <a:endParaRPr>
              <a:solidFill>
                <a:schemeClr val="dk2"/>
              </a:solidFill>
            </a:endParaRPr>
          </a:p>
        </p:txBody>
      </p:sp>
      <p:sp>
        <p:nvSpPr>
          <p:cNvPr id="241" name="Google Shape;241;p41"/>
          <p:cNvSpPr txBox="1"/>
          <p:nvPr>
            <p:ph idx="1" type="body"/>
          </p:nvPr>
        </p:nvSpPr>
        <p:spPr>
          <a:xfrm>
            <a:off x="628650" y="1577977"/>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spcBef>
                <a:spcPts val="750"/>
              </a:spcBef>
              <a:spcAft>
                <a:spcPts val="0"/>
              </a:spcAft>
              <a:buClr>
                <a:schemeClr val="dk2"/>
              </a:buClr>
              <a:buSzPts val="2700"/>
              <a:buChar char="•"/>
            </a:pPr>
            <a:r>
              <a:rPr lang="en-US">
                <a:solidFill>
                  <a:schemeClr val="dk2"/>
                </a:solidFill>
              </a:rPr>
              <a:t>Net operating income $1.9 billion, $1.3 billion, and $2.0 billion in 2019, 2020, and 2021, respectively, declining 50% to $981 million </a:t>
            </a:r>
            <a:endParaRPr>
              <a:solidFill>
                <a:schemeClr val="dk2"/>
              </a:solidFill>
            </a:endParaRPr>
          </a:p>
          <a:p>
            <a:pPr indent="-171450" lvl="1" marL="514350" rtl="0" algn="l">
              <a:spcBef>
                <a:spcPts val="750"/>
              </a:spcBef>
              <a:spcAft>
                <a:spcPts val="0"/>
              </a:spcAft>
              <a:buClr>
                <a:schemeClr val="dk2"/>
              </a:buClr>
              <a:buSzPts val="1733"/>
              <a:buChar char="⮚"/>
            </a:pPr>
            <a:r>
              <a:rPr lang="en-US">
                <a:solidFill>
                  <a:schemeClr val="dk2"/>
                </a:solidFill>
              </a:rPr>
              <a:t>Increased labor costs, including contracted labor up 247.6% from 2019 plus inflationary pressure</a:t>
            </a:r>
            <a:endParaRPr>
              <a:solidFill>
                <a:schemeClr val="dk2"/>
              </a:solidFill>
            </a:endParaRPr>
          </a:p>
          <a:p>
            <a:pPr indent="-257175" lvl="0" marL="257175" rtl="0" algn="l">
              <a:spcBef>
                <a:spcPts val="750"/>
              </a:spcBef>
              <a:spcAft>
                <a:spcPts val="0"/>
              </a:spcAft>
              <a:buClr>
                <a:schemeClr val="dk2"/>
              </a:buClr>
              <a:buSzPts val="2700"/>
              <a:buChar char="•"/>
            </a:pPr>
            <a:r>
              <a:rPr lang="en-US">
                <a:solidFill>
                  <a:schemeClr val="dk2"/>
                </a:solidFill>
              </a:rPr>
              <a:t>Net income, which includes investment income, $2.3 billion, $1.8 billion, and $3.4 billion in 2019, 2020, and 2021, respectively, declining to $336 million in 2022</a:t>
            </a:r>
            <a:endParaRPr>
              <a:solidFill>
                <a:schemeClr val="dk2"/>
              </a:solidFill>
            </a:endParaRPr>
          </a:p>
          <a:p>
            <a:pPr indent="-171450" lvl="1" marL="514350" rtl="0" algn="l">
              <a:spcBef>
                <a:spcPts val="750"/>
              </a:spcBef>
              <a:spcAft>
                <a:spcPts val="300"/>
              </a:spcAft>
              <a:buClr>
                <a:schemeClr val="dk2"/>
              </a:buClr>
              <a:buSzPts val="1733"/>
              <a:buChar char="⮚"/>
            </a:pPr>
            <a:r>
              <a:rPr lang="en-US">
                <a:solidFill>
                  <a:schemeClr val="dk2"/>
                </a:solidFill>
              </a:rPr>
              <a:t>Operating costs plus stock market declines </a:t>
            </a:r>
            <a:endParaRPr>
              <a:solidFill>
                <a:schemeClr val="dk2"/>
              </a:solidFill>
            </a:endParaRPr>
          </a:p>
        </p:txBody>
      </p:sp>
      <p:sp>
        <p:nvSpPr>
          <p:cNvPr id="242" name="Google Shape;242;p41"/>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43" name="Google Shape;243;p41"/>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8" name="Shape 248"/>
        <p:cNvGrpSpPr/>
        <p:nvPr/>
      </p:nvGrpSpPr>
      <p:grpSpPr>
        <a:xfrm>
          <a:off x="0" y="0"/>
          <a:ext cx="0" cy="0"/>
          <a:chOff x="0" y="0"/>
          <a:chExt cx="0" cy="0"/>
        </a:xfrm>
      </p:grpSpPr>
      <p:sp>
        <p:nvSpPr>
          <p:cNvPr id="249" name="Google Shape;249;p42"/>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Operating Net Income by Peer Groups (in millions)</a:t>
            </a:r>
            <a:endParaRPr>
              <a:solidFill>
                <a:schemeClr val="dk2"/>
              </a:solidFill>
            </a:endParaRPr>
          </a:p>
        </p:txBody>
      </p:sp>
      <p:sp>
        <p:nvSpPr>
          <p:cNvPr id="250" name="Google Shape;250;p42"/>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251" name="Google Shape;251;p42"/>
          <p:cNvGraphicFramePr/>
          <p:nvPr/>
        </p:nvGraphicFramePr>
        <p:xfrm>
          <a:off x="837425" y="2010550"/>
          <a:ext cx="3000000" cy="3000000"/>
        </p:xfrm>
        <a:graphic>
          <a:graphicData uri="http://schemas.openxmlformats.org/drawingml/2006/table">
            <a:tbl>
              <a:tblPr>
                <a:noFill/>
                <a:tableStyleId>{AB1B54D9-4AE1-416F-B9F3-BD7722287EE2}</a:tableStyleId>
              </a:tblPr>
              <a:tblGrid>
                <a:gridCol w="996950"/>
                <a:gridCol w="1550800"/>
                <a:gridCol w="1567200"/>
                <a:gridCol w="1534400"/>
                <a:gridCol w="1550800"/>
              </a:tblGrid>
              <a:tr h="582425">
                <a:tc>
                  <a:txBody>
                    <a:bodyPr/>
                    <a:lstStyle/>
                    <a:p>
                      <a:pPr indent="0" lvl="0" marL="0" rtl="0" algn="ctr">
                        <a:spcBef>
                          <a:spcPts val="0"/>
                        </a:spcBef>
                        <a:spcAft>
                          <a:spcPts val="0"/>
                        </a:spcAft>
                        <a:buNone/>
                      </a:pPr>
                      <a:r>
                        <a:rPr b="1" i="1" lang="en-US" sz="2000">
                          <a:latin typeface="Trebuchet MS"/>
                          <a:ea typeface="Trebuchet MS"/>
                          <a:cs typeface="Trebuchet MS"/>
                          <a:sym typeface="Trebuchet MS"/>
                        </a:rPr>
                        <a:t>Year</a:t>
                      </a:r>
                      <a:endParaRPr b="1" i="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i="1" lang="en-US" sz="2000">
                          <a:latin typeface="Trebuchet MS"/>
                          <a:ea typeface="Trebuchet MS"/>
                          <a:cs typeface="Trebuchet MS"/>
                          <a:sym typeface="Trebuchet MS"/>
                        </a:rPr>
                        <a:t>Large</a:t>
                      </a:r>
                      <a:endParaRPr b="1" i="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i="1" lang="en-US" sz="2000">
                          <a:latin typeface="Trebuchet MS"/>
                          <a:ea typeface="Trebuchet MS"/>
                          <a:cs typeface="Trebuchet MS"/>
                          <a:sym typeface="Trebuchet MS"/>
                        </a:rPr>
                        <a:t>Medium</a:t>
                      </a:r>
                      <a:endParaRPr b="1" i="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i="1" lang="en-US" sz="2000">
                          <a:latin typeface="Trebuchet MS"/>
                          <a:ea typeface="Trebuchet MS"/>
                          <a:cs typeface="Trebuchet MS"/>
                          <a:sym typeface="Trebuchet MS"/>
                        </a:rPr>
                        <a:t>Small</a:t>
                      </a:r>
                      <a:endParaRPr b="1" i="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i="1" lang="en-US" sz="2000">
                          <a:latin typeface="Trebuchet MS"/>
                          <a:ea typeface="Trebuchet MS"/>
                          <a:cs typeface="Trebuchet MS"/>
                          <a:sym typeface="Trebuchet MS"/>
                        </a:rPr>
                        <a:t>Total</a:t>
                      </a:r>
                      <a:endParaRPr b="1" i="1" sz="2000">
                        <a:latin typeface="Trebuchet MS"/>
                        <a:ea typeface="Trebuchet MS"/>
                        <a:cs typeface="Trebuchet MS"/>
                        <a:sym typeface="Trebuchet MS"/>
                      </a:endParaRPr>
                    </a:p>
                  </a:txBody>
                  <a:tcPr marT="41150" marB="41150" marR="41150" marL="41150" anchor="ctr"/>
                </a:tc>
              </a:tr>
              <a:tr h="582425">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2019</a:t>
                      </a:r>
                      <a:endParaRPr b="1"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$1,816.8</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$121.9</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-$25.5</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$1,913.2</a:t>
                      </a:r>
                      <a:endParaRPr sz="2000">
                        <a:latin typeface="Trebuchet MS"/>
                        <a:ea typeface="Trebuchet MS"/>
                        <a:cs typeface="Trebuchet MS"/>
                        <a:sym typeface="Trebuchet MS"/>
                      </a:endParaRPr>
                    </a:p>
                  </a:txBody>
                  <a:tcPr marT="41150" marB="41150" marR="41150" marL="41150" anchor="ctr">
                    <a:solidFill>
                      <a:srgbClr val="F1F1F1"/>
                    </a:solidFill>
                  </a:tcPr>
                </a:tc>
              </a:tr>
              <a:tr h="582425">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2020</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$1,267.3</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$38.0</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-$8.8</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$1,296.5</a:t>
                      </a:r>
                      <a:endParaRPr sz="2000">
                        <a:latin typeface="Trebuchet MS"/>
                        <a:ea typeface="Trebuchet MS"/>
                        <a:cs typeface="Trebuchet MS"/>
                        <a:sym typeface="Trebuchet MS"/>
                      </a:endParaRPr>
                    </a:p>
                  </a:txBody>
                  <a:tcPr marT="41150" marB="41150" marR="41150" marL="41150" anchor="ctr"/>
                </a:tc>
              </a:tr>
              <a:tr h="582425">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2021</a:t>
                      </a:r>
                      <a:endParaRPr b="1"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$1,617.8</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$285.8</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$58.6</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$1,962.3</a:t>
                      </a:r>
                      <a:endParaRPr sz="2000">
                        <a:latin typeface="Trebuchet MS"/>
                        <a:ea typeface="Trebuchet MS"/>
                        <a:cs typeface="Trebuchet MS"/>
                        <a:sym typeface="Trebuchet MS"/>
                      </a:endParaRPr>
                    </a:p>
                  </a:txBody>
                  <a:tcPr marT="41150" marB="41150" marR="41150" marL="41150" anchor="ctr">
                    <a:solidFill>
                      <a:srgbClr val="F1F1F1"/>
                    </a:solidFill>
                  </a:tcPr>
                </a:tc>
              </a:tr>
              <a:tr h="582425">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2022</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$893.6</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$107.2</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-$19.6</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$981.3</a:t>
                      </a:r>
                      <a:endParaRPr sz="2000">
                        <a:latin typeface="Trebuchet MS"/>
                        <a:ea typeface="Trebuchet MS"/>
                        <a:cs typeface="Trebuchet MS"/>
                        <a:sym typeface="Trebuchet MS"/>
                      </a:endParaRPr>
                    </a:p>
                  </a:txBody>
                  <a:tcPr marT="41150" marB="41150" marR="41150" marL="41150" anchor="ctr"/>
                </a:tc>
              </a:tr>
            </a:tbl>
          </a:graphicData>
        </a:graphic>
      </p:graphicFrame>
      <p:sp>
        <p:nvSpPr>
          <p:cNvPr id="252" name="Google Shape;252;p42"/>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7" name="Shape 257"/>
        <p:cNvGrpSpPr/>
        <p:nvPr/>
      </p:nvGrpSpPr>
      <p:grpSpPr>
        <a:xfrm>
          <a:off x="0" y="0"/>
          <a:ext cx="0" cy="0"/>
          <a:chOff x="0" y="0"/>
          <a:chExt cx="0" cy="0"/>
        </a:xfrm>
      </p:grpSpPr>
      <p:sp>
        <p:nvSpPr>
          <p:cNvPr id="258" name="Google Shape;258;p43"/>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Net Income by Peer Groups (in millions)</a:t>
            </a:r>
            <a:endParaRPr>
              <a:solidFill>
                <a:schemeClr val="dk2"/>
              </a:solidFill>
            </a:endParaRPr>
          </a:p>
        </p:txBody>
      </p:sp>
      <p:sp>
        <p:nvSpPr>
          <p:cNvPr id="259" name="Google Shape;259;p43"/>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graphicFrame>
        <p:nvGraphicFramePr>
          <p:cNvPr id="260" name="Google Shape;260;p43"/>
          <p:cNvGraphicFramePr/>
          <p:nvPr/>
        </p:nvGraphicFramePr>
        <p:xfrm>
          <a:off x="915263" y="1893750"/>
          <a:ext cx="3000000" cy="3000000"/>
        </p:xfrm>
        <a:graphic>
          <a:graphicData uri="http://schemas.openxmlformats.org/drawingml/2006/table">
            <a:tbl>
              <a:tblPr>
                <a:noFill/>
                <a:tableStyleId>{AB1B54D9-4AE1-416F-B9F3-BD7722287EE2}</a:tableStyleId>
              </a:tblPr>
              <a:tblGrid>
                <a:gridCol w="992000"/>
                <a:gridCol w="1543100"/>
                <a:gridCol w="1543100"/>
                <a:gridCol w="1543100"/>
                <a:gridCol w="1543100"/>
              </a:tblGrid>
              <a:tr h="603900">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Year</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Large</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Medium</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Small</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Total</a:t>
                      </a:r>
                      <a:endParaRPr b="1" sz="2000">
                        <a:latin typeface="Trebuchet MS"/>
                        <a:ea typeface="Trebuchet MS"/>
                        <a:cs typeface="Trebuchet MS"/>
                        <a:sym typeface="Trebuchet MS"/>
                      </a:endParaRPr>
                    </a:p>
                  </a:txBody>
                  <a:tcPr marT="41150" marB="41150" marR="41150" marL="41150" anchor="ctr"/>
                </a:tc>
              </a:tr>
              <a:tr h="603900">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2019</a:t>
                      </a:r>
                      <a:endParaRPr b="1"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$2,083.3</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$155.8</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$46.3</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$2,285.4</a:t>
                      </a:r>
                      <a:endParaRPr sz="2000">
                        <a:latin typeface="Trebuchet MS"/>
                        <a:ea typeface="Trebuchet MS"/>
                        <a:cs typeface="Trebuchet MS"/>
                        <a:sym typeface="Trebuchet MS"/>
                      </a:endParaRPr>
                    </a:p>
                  </a:txBody>
                  <a:tcPr marT="41150" marB="41150" marR="41150" marL="41150" anchor="ctr">
                    <a:solidFill>
                      <a:srgbClr val="F1F1F1"/>
                    </a:solidFill>
                  </a:tcPr>
                </a:tc>
              </a:tr>
              <a:tr h="603900">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2020</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$1,662.8</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$53.5</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$127.0</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$1,843.3</a:t>
                      </a:r>
                      <a:endParaRPr sz="2000">
                        <a:latin typeface="Trebuchet MS"/>
                        <a:ea typeface="Trebuchet MS"/>
                        <a:cs typeface="Trebuchet MS"/>
                        <a:sym typeface="Trebuchet MS"/>
                      </a:endParaRPr>
                    </a:p>
                  </a:txBody>
                  <a:tcPr marT="41150" marB="41150" marR="41150" marL="41150" anchor="ctr"/>
                </a:tc>
              </a:tr>
              <a:tr h="603900">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2021</a:t>
                      </a:r>
                      <a:endParaRPr b="1"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$2,837.7</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$358.7</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$228.4</a:t>
                      </a:r>
                      <a:endParaRPr sz="2000">
                        <a:latin typeface="Trebuchet MS"/>
                        <a:ea typeface="Trebuchet MS"/>
                        <a:cs typeface="Trebuchet MS"/>
                        <a:sym typeface="Trebuchet MS"/>
                      </a:endParaRPr>
                    </a:p>
                  </a:txBody>
                  <a:tcPr marT="41150" marB="41150" marR="41150" marL="41150" anchor="ctr">
                    <a:solidFill>
                      <a:srgbClr val="F1F1F1"/>
                    </a:solidFill>
                  </a:tcP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$3,424.8</a:t>
                      </a:r>
                      <a:endParaRPr sz="2000">
                        <a:latin typeface="Trebuchet MS"/>
                        <a:ea typeface="Trebuchet MS"/>
                        <a:cs typeface="Trebuchet MS"/>
                        <a:sym typeface="Trebuchet MS"/>
                      </a:endParaRPr>
                    </a:p>
                  </a:txBody>
                  <a:tcPr marT="41150" marB="41150" marR="41150" marL="41150" anchor="ctr">
                    <a:solidFill>
                      <a:srgbClr val="F1F1F1"/>
                    </a:solidFill>
                  </a:tcPr>
                </a:tc>
              </a:tr>
              <a:tr h="603900">
                <a:tc>
                  <a:txBody>
                    <a:bodyPr/>
                    <a:lstStyle/>
                    <a:p>
                      <a:pPr indent="0" lvl="0" marL="0" rtl="0" algn="ctr">
                        <a:spcBef>
                          <a:spcPts val="0"/>
                        </a:spcBef>
                        <a:spcAft>
                          <a:spcPts val="0"/>
                        </a:spcAft>
                        <a:buNone/>
                      </a:pPr>
                      <a:r>
                        <a:rPr b="1" lang="en-US" sz="2000">
                          <a:latin typeface="Trebuchet MS"/>
                          <a:ea typeface="Trebuchet MS"/>
                          <a:cs typeface="Trebuchet MS"/>
                          <a:sym typeface="Trebuchet MS"/>
                        </a:rPr>
                        <a:t>2022</a:t>
                      </a:r>
                      <a:endParaRPr b="1"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$255.2</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$39.5</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$41.4</a:t>
                      </a:r>
                      <a:endParaRPr sz="2000">
                        <a:latin typeface="Trebuchet MS"/>
                        <a:ea typeface="Trebuchet MS"/>
                        <a:cs typeface="Trebuchet MS"/>
                        <a:sym typeface="Trebuchet MS"/>
                      </a:endParaRPr>
                    </a:p>
                  </a:txBody>
                  <a:tcPr marT="41150" marB="41150" marR="41150" marL="41150" anchor="ctr"/>
                </a:tc>
                <a:tc>
                  <a:txBody>
                    <a:bodyPr/>
                    <a:lstStyle/>
                    <a:p>
                      <a:pPr indent="0" lvl="0" marL="0" rtl="0" algn="r">
                        <a:spcBef>
                          <a:spcPts val="0"/>
                        </a:spcBef>
                        <a:spcAft>
                          <a:spcPts val="0"/>
                        </a:spcAft>
                        <a:buNone/>
                      </a:pPr>
                      <a:r>
                        <a:rPr lang="en-US" sz="2000">
                          <a:latin typeface="Trebuchet MS"/>
                          <a:ea typeface="Trebuchet MS"/>
                          <a:cs typeface="Trebuchet MS"/>
                          <a:sym typeface="Trebuchet MS"/>
                        </a:rPr>
                        <a:t>$336.1</a:t>
                      </a:r>
                      <a:endParaRPr sz="2000">
                        <a:latin typeface="Trebuchet MS"/>
                        <a:ea typeface="Trebuchet MS"/>
                        <a:cs typeface="Trebuchet MS"/>
                        <a:sym typeface="Trebuchet MS"/>
                      </a:endParaRPr>
                    </a:p>
                  </a:txBody>
                  <a:tcPr marT="41150" marB="41150" marR="41150" marL="41150" anchor="ctr"/>
                </a:tc>
              </a:tr>
            </a:tbl>
          </a:graphicData>
        </a:graphic>
      </p:graphicFrame>
      <p:sp>
        <p:nvSpPr>
          <p:cNvPr id="261" name="Google Shape;261;p43"/>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6" name="Shape 266"/>
        <p:cNvGrpSpPr/>
        <p:nvPr/>
      </p:nvGrpSpPr>
      <p:grpSpPr>
        <a:xfrm>
          <a:off x="0" y="0"/>
          <a:ext cx="0" cy="0"/>
          <a:chOff x="0" y="0"/>
          <a:chExt cx="0" cy="0"/>
        </a:xfrm>
      </p:grpSpPr>
      <p:sp>
        <p:nvSpPr>
          <p:cNvPr id="267" name="Google Shape;267;p44"/>
          <p:cNvSpPr txBox="1"/>
          <p:nvPr>
            <p:ph type="title"/>
          </p:nvPr>
        </p:nvSpPr>
        <p:spPr>
          <a:xfrm>
            <a:off x="628650" y="3067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Financial Transparency</a:t>
            </a:r>
            <a:endParaRPr>
              <a:solidFill>
                <a:schemeClr val="dk2"/>
              </a:solidFill>
            </a:endParaRPr>
          </a:p>
        </p:txBody>
      </p:sp>
      <p:sp>
        <p:nvSpPr>
          <p:cNvPr id="268" name="Google Shape;268;p44"/>
          <p:cNvSpPr txBox="1"/>
          <p:nvPr>
            <p:ph idx="1" type="body"/>
          </p:nvPr>
        </p:nvSpPr>
        <p:spPr>
          <a:xfrm>
            <a:off x="557100" y="1266775"/>
            <a:ext cx="7886700" cy="4902900"/>
          </a:xfrm>
          <a:prstGeom prst="rect">
            <a:avLst/>
          </a:prstGeom>
          <a:noFill/>
          <a:ln>
            <a:noFill/>
          </a:ln>
        </p:spPr>
        <p:txBody>
          <a:bodyPr anchorCtr="0" anchor="t" bIns="45700" lIns="91425" spcFirstLastPara="1" rIns="91425" wrap="square" tIns="45700">
            <a:noAutofit/>
          </a:bodyPr>
          <a:lstStyle/>
          <a:p>
            <a:pPr indent="-257175" lvl="0" marL="257175" rtl="0" algn="l">
              <a:spcBef>
                <a:spcPts val="750"/>
              </a:spcBef>
              <a:spcAft>
                <a:spcPts val="0"/>
              </a:spcAft>
              <a:buClr>
                <a:schemeClr val="dk2"/>
              </a:buClr>
              <a:buSzPts val="2700"/>
              <a:buChar char="•"/>
            </a:pPr>
            <a:r>
              <a:rPr lang="en-US">
                <a:solidFill>
                  <a:schemeClr val="dk2"/>
                </a:solidFill>
              </a:rPr>
              <a:t>Despite the 2022 shift, indications much of Colorado’s hospital industry is healthy </a:t>
            </a:r>
            <a:endParaRPr>
              <a:solidFill>
                <a:schemeClr val="dk2"/>
              </a:solidFill>
            </a:endParaRPr>
          </a:p>
          <a:p>
            <a:pPr indent="-214312" lvl="2" marL="900112" rtl="0" algn="l">
              <a:spcBef>
                <a:spcPts val="375"/>
              </a:spcBef>
              <a:spcAft>
                <a:spcPts val="0"/>
              </a:spcAft>
              <a:buClr>
                <a:schemeClr val="dk2"/>
              </a:buClr>
              <a:buSzPts val="2025"/>
              <a:buChar char="▪"/>
            </a:pPr>
            <a:r>
              <a:rPr lang="en-US">
                <a:solidFill>
                  <a:schemeClr val="dk2"/>
                </a:solidFill>
              </a:rPr>
              <a:t>Except rural hospitals and our largest safety net hospital, Denver Health, disproportionately impacted by the pandemic and the influx of migrants</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Net patient revenues are returning to trends seen before the pandemic</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2022 median hospital reserve for Colorado was 183 days cash on hand</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Stock market has rebounded through 2023</a:t>
            </a:r>
            <a:endParaRPr>
              <a:solidFill>
                <a:schemeClr val="dk2"/>
              </a:solidFill>
            </a:endParaRPr>
          </a:p>
          <a:p>
            <a:pPr indent="-257175" lvl="0" marL="257175" rtl="0" algn="l">
              <a:lnSpc>
                <a:spcPct val="90000"/>
              </a:lnSpc>
              <a:spcBef>
                <a:spcPts val="750"/>
              </a:spcBef>
              <a:spcAft>
                <a:spcPts val="0"/>
              </a:spcAft>
              <a:buClr>
                <a:schemeClr val="dk2"/>
              </a:buClr>
              <a:buSzPts val="2700"/>
              <a:buChar char="•"/>
            </a:pPr>
            <a:r>
              <a:rPr lang="en-US">
                <a:solidFill>
                  <a:schemeClr val="dk2"/>
                </a:solidFill>
              </a:rPr>
              <a:t>HB23-1226 improves transparency, more frequent data</a:t>
            </a:r>
            <a:endParaRPr>
              <a:solidFill>
                <a:schemeClr val="dk2"/>
              </a:solidFill>
            </a:endParaRPr>
          </a:p>
        </p:txBody>
      </p:sp>
      <p:sp>
        <p:nvSpPr>
          <p:cNvPr id="269" name="Google Shape;269;p44"/>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0" name="Google Shape;270;p44"/>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45"/>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700">
                <a:solidFill>
                  <a:schemeClr val="dk2"/>
                </a:solidFill>
              </a:rPr>
              <a:t>Community Benefit Accountability</a:t>
            </a:r>
            <a:endParaRPr sz="3700">
              <a:solidFill>
                <a:schemeClr val="dk2"/>
              </a:solidFill>
            </a:endParaRPr>
          </a:p>
        </p:txBody>
      </p:sp>
      <p:sp>
        <p:nvSpPr>
          <p:cNvPr id="277" name="Google Shape;277;p45"/>
          <p:cNvSpPr txBox="1"/>
          <p:nvPr>
            <p:ph idx="1" type="body"/>
          </p:nvPr>
        </p:nvSpPr>
        <p:spPr>
          <a:xfrm>
            <a:off x="628650" y="1397975"/>
            <a:ext cx="7886700" cy="45084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How tax exempt hospitals invest their community benefit dollars</a:t>
            </a:r>
            <a:endParaRPr>
              <a:solidFill>
                <a:schemeClr val="dk2"/>
              </a:solidFill>
            </a:endParaRPr>
          </a:p>
          <a:p>
            <a:pPr indent="-257175" lvl="0" marL="257175" rtl="0" algn="l">
              <a:lnSpc>
                <a:spcPct val="90000"/>
              </a:lnSpc>
              <a:spcBef>
                <a:spcPts val="750"/>
              </a:spcBef>
              <a:spcAft>
                <a:spcPts val="0"/>
              </a:spcAft>
              <a:buClr>
                <a:schemeClr val="dk2"/>
              </a:buClr>
              <a:buSzPts val="2700"/>
              <a:buFont typeface="Arial"/>
              <a:buChar char="•"/>
            </a:pPr>
            <a:r>
              <a:rPr lang="en-US">
                <a:solidFill>
                  <a:schemeClr val="dk2"/>
                </a:solidFill>
              </a:rPr>
              <a:t>Allows </a:t>
            </a:r>
            <a:r>
              <a:rPr lang="en-US">
                <a:solidFill>
                  <a:schemeClr val="dk2"/>
                </a:solidFill>
              </a:rPr>
              <a:t>communities to see if their hospitals are investing in what their communities have identified as a health need in lieu of paying taxes</a:t>
            </a:r>
            <a:endParaRPr>
              <a:solidFill>
                <a:schemeClr val="dk2"/>
              </a:solidFill>
            </a:endParaRPr>
          </a:p>
          <a:p>
            <a:pPr indent="-257175" lvl="0" marL="257175" rtl="0" algn="l">
              <a:lnSpc>
                <a:spcPct val="90000"/>
              </a:lnSpc>
              <a:spcBef>
                <a:spcPts val="750"/>
              </a:spcBef>
              <a:spcAft>
                <a:spcPts val="0"/>
              </a:spcAft>
              <a:buClr>
                <a:schemeClr val="dk2"/>
              </a:buClr>
              <a:buSzPts val="2700"/>
              <a:buChar char="•"/>
            </a:pPr>
            <a:r>
              <a:rPr lang="en-US">
                <a:solidFill>
                  <a:schemeClr val="dk2"/>
                </a:solidFill>
              </a:rPr>
              <a:t>Hospitals’ fiscal year 2021, community benefit investment rose 13% to $1.09 billion</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45 hospitals invested 6.9% of their patient revenues in the community </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$125 million increase from the previous fiscal year</a:t>
            </a:r>
            <a:endParaRPr>
              <a:solidFill>
                <a:schemeClr val="dk2"/>
              </a:solidFill>
            </a:endParaRPr>
          </a:p>
          <a:p>
            <a:pPr indent="0" lvl="0" marL="0" rtl="0" algn="l">
              <a:lnSpc>
                <a:spcPct val="90000"/>
              </a:lnSpc>
              <a:spcBef>
                <a:spcPts val="375"/>
              </a:spcBef>
              <a:spcAft>
                <a:spcPts val="0"/>
              </a:spcAft>
              <a:buNone/>
            </a:pPr>
            <a:r>
              <a:t/>
            </a:r>
            <a:endParaRPr>
              <a:solidFill>
                <a:schemeClr val="dk2"/>
              </a:solidFill>
            </a:endParaRPr>
          </a:p>
        </p:txBody>
      </p:sp>
      <p:sp>
        <p:nvSpPr>
          <p:cNvPr id="278" name="Google Shape;278;p45"/>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79" name="Google Shape;279;p45"/>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5" name="Shape 125"/>
        <p:cNvGrpSpPr/>
        <p:nvPr/>
      </p:nvGrpSpPr>
      <p:grpSpPr>
        <a:xfrm>
          <a:off x="0" y="0"/>
          <a:ext cx="0" cy="0"/>
          <a:chOff x="0" y="0"/>
          <a:chExt cx="0" cy="0"/>
        </a:xfrm>
      </p:grpSpPr>
      <p:sp>
        <p:nvSpPr>
          <p:cNvPr id="126" name="Google Shape;126;p28"/>
          <p:cNvSpPr txBox="1"/>
          <p:nvPr>
            <p:ph type="title"/>
          </p:nvPr>
        </p:nvSpPr>
        <p:spPr>
          <a:xfrm>
            <a:off x="628650" y="437985"/>
            <a:ext cx="7886700" cy="95989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Agenda</a:t>
            </a:r>
            <a:endParaRPr>
              <a:solidFill>
                <a:schemeClr val="dk2"/>
              </a:solidFill>
            </a:endParaRPr>
          </a:p>
        </p:txBody>
      </p:sp>
      <p:sp>
        <p:nvSpPr>
          <p:cNvPr id="127" name="Google Shape;127;p28"/>
          <p:cNvSpPr txBox="1"/>
          <p:nvPr>
            <p:ph idx="1" type="body"/>
          </p:nvPr>
        </p:nvSpPr>
        <p:spPr>
          <a:xfrm>
            <a:off x="628650" y="1482550"/>
            <a:ext cx="8042400" cy="4520100"/>
          </a:xfrm>
          <a:prstGeom prst="rect">
            <a:avLst/>
          </a:prstGeom>
          <a:noFill/>
          <a:ln>
            <a:noFill/>
          </a:ln>
        </p:spPr>
        <p:txBody>
          <a:bodyPr anchorCtr="0" anchor="t" bIns="45700" lIns="91425" spcFirstLastPara="1" rIns="91425" wrap="square" tIns="45700">
            <a:noAutofit/>
          </a:bodyPr>
          <a:lstStyle/>
          <a:p>
            <a:pPr indent="-257175" lvl="0" marL="257175" rtl="0" algn="l">
              <a:lnSpc>
                <a:spcPct val="100000"/>
              </a:lnSpc>
              <a:spcBef>
                <a:spcPts val="750"/>
              </a:spcBef>
              <a:spcAft>
                <a:spcPts val="0"/>
              </a:spcAft>
              <a:buClr>
                <a:schemeClr val="dk2"/>
              </a:buClr>
              <a:buSzPts val="2700"/>
              <a:buChar char="•"/>
            </a:pPr>
            <a:r>
              <a:rPr lang="en-US">
                <a:solidFill>
                  <a:schemeClr val="dk2"/>
                </a:solidFill>
              </a:rPr>
              <a:t>Colorado Indigent Care Program (CICP), Hospital Discounted Care, and Primary Care Fund</a:t>
            </a:r>
            <a:endParaRPr>
              <a:solidFill>
                <a:schemeClr val="dk2"/>
              </a:solidFill>
            </a:endParaRPr>
          </a:p>
          <a:p>
            <a:pPr indent="-168116" lvl="1" marL="514350" rtl="0" algn="l">
              <a:lnSpc>
                <a:spcPct val="100000"/>
              </a:lnSpc>
              <a:spcBef>
                <a:spcPts val="375"/>
              </a:spcBef>
              <a:spcAft>
                <a:spcPts val="0"/>
              </a:spcAft>
              <a:buClr>
                <a:schemeClr val="dk2"/>
              </a:buClr>
              <a:buSzPts val="1680"/>
              <a:buChar char="⮚"/>
            </a:pPr>
            <a:r>
              <a:rPr lang="en-US">
                <a:solidFill>
                  <a:schemeClr val="dk2"/>
                </a:solidFill>
              </a:rPr>
              <a:t>Report</a:t>
            </a:r>
            <a:endParaRPr>
              <a:solidFill>
                <a:schemeClr val="dk2"/>
              </a:solidFill>
            </a:endParaRPr>
          </a:p>
          <a:p>
            <a:pPr indent="-168116" lvl="1" marL="514350" rtl="0" algn="l">
              <a:lnSpc>
                <a:spcPct val="100000"/>
              </a:lnSpc>
              <a:spcBef>
                <a:spcPts val="375"/>
              </a:spcBef>
              <a:spcAft>
                <a:spcPts val="0"/>
              </a:spcAft>
              <a:buClr>
                <a:schemeClr val="dk2"/>
              </a:buClr>
              <a:buSzPts val="1680"/>
              <a:buChar char="⮚"/>
            </a:pPr>
            <a:r>
              <a:rPr lang="en-US">
                <a:solidFill>
                  <a:schemeClr val="dk2"/>
                </a:solidFill>
              </a:rPr>
              <a:t>Legislation</a:t>
            </a:r>
            <a:endParaRPr>
              <a:solidFill>
                <a:schemeClr val="dk2"/>
              </a:solidFill>
            </a:endParaRPr>
          </a:p>
          <a:p>
            <a:pPr indent="-257175" lvl="0" marL="257175" rtl="0" algn="l">
              <a:lnSpc>
                <a:spcPct val="100000"/>
              </a:lnSpc>
              <a:spcBef>
                <a:spcPts val="0"/>
              </a:spcBef>
              <a:spcAft>
                <a:spcPts val="0"/>
              </a:spcAft>
              <a:buClr>
                <a:schemeClr val="dk2"/>
              </a:buClr>
              <a:buSzPts val="2700"/>
              <a:buFont typeface="Arial"/>
              <a:buChar char="•"/>
            </a:pPr>
            <a:r>
              <a:rPr lang="en-US">
                <a:solidFill>
                  <a:schemeClr val="dk2"/>
                </a:solidFill>
              </a:rPr>
              <a:t>Overview of 2024 hospital reports</a:t>
            </a:r>
            <a:endParaRPr>
              <a:solidFill>
                <a:schemeClr val="dk2"/>
              </a:solidFill>
            </a:endParaRPr>
          </a:p>
          <a:p>
            <a:pPr indent="-171450" lvl="1" marL="514350" rtl="0" algn="l">
              <a:lnSpc>
                <a:spcPct val="100000"/>
              </a:lnSpc>
              <a:spcBef>
                <a:spcPts val="0"/>
              </a:spcBef>
              <a:spcAft>
                <a:spcPts val="0"/>
              </a:spcAft>
              <a:buClr>
                <a:schemeClr val="dk2"/>
              </a:buClr>
              <a:buSzPts val="1733"/>
              <a:buChar char="⮚"/>
            </a:pPr>
            <a:r>
              <a:rPr lang="en-US">
                <a:solidFill>
                  <a:schemeClr val="dk2"/>
                </a:solidFill>
              </a:rPr>
              <a:t>Colorado Healthcare Affordability and Sustainability Enterprise (CHASE) </a:t>
            </a:r>
            <a:endParaRPr>
              <a:solidFill>
                <a:schemeClr val="dk2"/>
              </a:solidFill>
            </a:endParaRPr>
          </a:p>
          <a:p>
            <a:pPr indent="-171450" lvl="1" marL="514350" rtl="0" algn="l">
              <a:lnSpc>
                <a:spcPct val="100000"/>
              </a:lnSpc>
              <a:spcBef>
                <a:spcPts val="0"/>
              </a:spcBef>
              <a:spcAft>
                <a:spcPts val="0"/>
              </a:spcAft>
              <a:buClr>
                <a:schemeClr val="dk2"/>
              </a:buClr>
              <a:buSzPts val="1733"/>
              <a:buChar char="⮚"/>
            </a:pPr>
            <a:r>
              <a:rPr lang="en-US">
                <a:solidFill>
                  <a:schemeClr val="dk2"/>
                </a:solidFill>
              </a:rPr>
              <a:t>Hospital Financial Transparency</a:t>
            </a:r>
            <a:endParaRPr>
              <a:solidFill>
                <a:schemeClr val="dk2"/>
              </a:solidFill>
            </a:endParaRPr>
          </a:p>
          <a:p>
            <a:pPr indent="-171450" lvl="1" marL="514350" rtl="0" algn="l">
              <a:lnSpc>
                <a:spcPct val="100000"/>
              </a:lnSpc>
              <a:spcBef>
                <a:spcPts val="0"/>
              </a:spcBef>
              <a:spcAft>
                <a:spcPts val="0"/>
              </a:spcAft>
              <a:buClr>
                <a:schemeClr val="dk2"/>
              </a:buClr>
              <a:buSzPts val="1733"/>
              <a:buChar char="⮚"/>
            </a:pPr>
            <a:r>
              <a:rPr lang="en-US">
                <a:solidFill>
                  <a:schemeClr val="dk2"/>
                </a:solidFill>
              </a:rPr>
              <a:t>Hospital Community Benefit Accountability</a:t>
            </a:r>
            <a:endParaRPr>
              <a:solidFill>
                <a:schemeClr val="dk2"/>
              </a:solidFill>
            </a:endParaRPr>
          </a:p>
          <a:p>
            <a:pPr indent="-171450" lvl="1" marL="514350" rtl="0" algn="l">
              <a:lnSpc>
                <a:spcPct val="100000"/>
              </a:lnSpc>
              <a:spcBef>
                <a:spcPts val="0"/>
              </a:spcBef>
              <a:spcAft>
                <a:spcPts val="0"/>
              </a:spcAft>
              <a:buClr>
                <a:schemeClr val="dk2"/>
              </a:buClr>
              <a:buSzPts val="1733"/>
              <a:buChar char="⮚"/>
            </a:pPr>
            <a:r>
              <a:rPr lang="en-US">
                <a:solidFill>
                  <a:schemeClr val="dk2"/>
                </a:solidFill>
              </a:rPr>
              <a:t>Hospital Price Transparency Posting Evaluation</a:t>
            </a:r>
            <a:endParaRPr>
              <a:solidFill>
                <a:schemeClr val="dk2"/>
              </a:solidFill>
            </a:endParaRPr>
          </a:p>
          <a:p>
            <a:pPr indent="-171450" lvl="1" marL="514350" rtl="0" algn="l">
              <a:lnSpc>
                <a:spcPct val="100000"/>
              </a:lnSpc>
              <a:spcBef>
                <a:spcPts val="0"/>
              </a:spcBef>
              <a:spcAft>
                <a:spcPts val="0"/>
              </a:spcAft>
              <a:buClr>
                <a:schemeClr val="dk2"/>
              </a:buClr>
              <a:buSzPts val="1733"/>
              <a:buChar char="⮚"/>
            </a:pPr>
            <a:r>
              <a:rPr lang="en-US">
                <a:solidFill>
                  <a:schemeClr val="dk2"/>
                </a:solidFill>
              </a:rPr>
              <a:t>Plus Payment Variation Tool</a:t>
            </a:r>
            <a:endParaRPr>
              <a:solidFill>
                <a:schemeClr val="dk2"/>
              </a:solidFill>
            </a:endParaRPr>
          </a:p>
        </p:txBody>
      </p:sp>
      <p:sp>
        <p:nvSpPr>
          <p:cNvPr id="128" name="Google Shape;128;p28"/>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4" name="Shape 284"/>
        <p:cNvGrpSpPr/>
        <p:nvPr/>
      </p:nvGrpSpPr>
      <p:grpSpPr>
        <a:xfrm>
          <a:off x="0" y="0"/>
          <a:ext cx="0" cy="0"/>
          <a:chOff x="0" y="0"/>
          <a:chExt cx="0" cy="0"/>
        </a:xfrm>
      </p:grpSpPr>
      <p:sp>
        <p:nvSpPr>
          <p:cNvPr id="285" name="Google Shape;285;p46"/>
          <p:cNvSpPr txBox="1"/>
          <p:nvPr>
            <p:ph type="title"/>
          </p:nvPr>
        </p:nvSpPr>
        <p:spPr>
          <a:xfrm>
            <a:off x="628650" y="247160"/>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700">
                <a:solidFill>
                  <a:schemeClr val="dk2"/>
                </a:solidFill>
              </a:rPr>
              <a:t>Community Benefit Accountability</a:t>
            </a:r>
            <a:endParaRPr sz="3700">
              <a:solidFill>
                <a:schemeClr val="dk2"/>
              </a:solidFill>
            </a:endParaRPr>
          </a:p>
        </p:txBody>
      </p:sp>
      <p:sp>
        <p:nvSpPr>
          <p:cNvPr id="286" name="Google Shape;286;p46"/>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Community investments by category for 2021&#10;Free or reduced-cost health care services $262,044,811 or 23.9%&#10;Programs addressing health behaviors or risks $54,067,091 or 4.9%&#10;Programs addressing social determinants of health $601,798,105 or 55.1%&#10;Other investments that addressed community identified needs $174,218,625 or 15.9%" id="287" name="Google Shape;287;p46"/>
          <p:cNvPicPr preferRelativeResize="0"/>
          <p:nvPr/>
        </p:nvPicPr>
        <p:blipFill>
          <a:blip r:embed="rId3">
            <a:alphaModFix/>
          </a:blip>
          <a:stretch>
            <a:fillRect/>
          </a:stretch>
        </p:blipFill>
        <p:spPr>
          <a:xfrm>
            <a:off x="1123777" y="1207150"/>
            <a:ext cx="7010450" cy="4910100"/>
          </a:xfrm>
          <a:prstGeom prst="rect">
            <a:avLst/>
          </a:prstGeom>
          <a:noFill/>
          <a:ln>
            <a:noFill/>
          </a:ln>
        </p:spPr>
      </p:pic>
      <p:sp>
        <p:nvSpPr>
          <p:cNvPr id="288" name="Google Shape;288;p46"/>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4">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3" name="Shape 293"/>
        <p:cNvGrpSpPr/>
        <p:nvPr/>
      </p:nvGrpSpPr>
      <p:grpSpPr>
        <a:xfrm>
          <a:off x="0" y="0"/>
          <a:ext cx="0" cy="0"/>
          <a:chOff x="0" y="0"/>
          <a:chExt cx="0" cy="0"/>
        </a:xfrm>
      </p:grpSpPr>
      <p:sp>
        <p:nvSpPr>
          <p:cNvPr id="294" name="Google Shape;294;p47"/>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700">
                <a:solidFill>
                  <a:schemeClr val="dk2"/>
                </a:solidFill>
              </a:rPr>
              <a:t>Community Benefit Accountability</a:t>
            </a:r>
            <a:endParaRPr sz="3700">
              <a:solidFill>
                <a:schemeClr val="dk2"/>
              </a:solidFill>
            </a:endParaRPr>
          </a:p>
        </p:txBody>
      </p:sp>
      <p:sp>
        <p:nvSpPr>
          <p:cNvPr id="295" name="Google Shape;295;p47"/>
          <p:cNvSpPr txBox="1"/>
          <p:nvPr>
            <p:ph idx="1" type="body"/>
          </p:nvPr>
        </p:nvSpPr>
        <p:spPr>
          <a:xfrm>
            <a:off x="628650" y="1542202"/>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Prioritized Community Health Needs</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93.3% of hospitals prioritized behavioral health   </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80.0% of hospitals prioritized access to care </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57.8% of hospitals prioritized chronic disease management</a:t>
            </a:r>
            <a:endParaRPr>
              <a:solidFill>
                <a:schemeClr val="dk2"/>
              </a:solidFill>
            </a:endParaRPr>
          </a:p>
          <a:p>
            <a:pPr indent="-257175" lvl="0" marL="257175" rtl="0" algn="l">
              <a:spcBef>
                <a:spcPts val="750"/>
              </a:spcBef>
              <a:spcAft>
                <a:spcPts val="0"/>
              </a:spcAft>
              <a:buClr>
                <a:schemeClr val="dk2"/>
              </a:buClr>
              <a:buSzPts val="2700"/>
              <a:buChar char="•"/>
            </a:pPr>
            <a:r>
              <a:rPr lang="en-US">
                <a:solidFill>
                  <a:schemeClr val="dk2"/>
                </a:solidFill>
              </a:rPr>
              <a:t>HB23-1243 expands current requirements</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More expansive reporting of activities</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Additional public engagement requirements</a:t>
            </a:r>
            <a:endParaRPr>
              <a:solidFill>
                <a:schemeClr val="dk2"/>
              </a:solidFill>
            </a:endParaRPr>
          </a:p>
          <a:p>
            <a:pPr indent="-171450" lvl="1" marL="514350" rtl="0" algn="l">
              <a:spcBef>
                <a:spcPts val="375"/>
              </a:spcBef>
              <a:spcAft>
                <a:spcPts val="0"/>
              </a:spcAft>
              <a:buClr>
                <a:schemeClr val="dk2"/>
              </a:buClr>
              <a:buSzPts val="1733"/>
              <a:buChar char="⮚"/>
            </a:pPr>
            <a:r>
              <a:rPr lang="en-US">
                <a:solidFill>
                  <a:schemeClr val="dk2"/>
                </a:solidFill>
              </a:rPr>
              <a:t>Evidence of how investments improves health outcomes</a:t>
            </a:r>
            <a:endParaRPr>
              <a:solidFill>
                <a:schemeClr val="dk2"/>
              </a:solidFill>
            </a:endParaRPr>
          </a:p>
        </p:txBody>
      </p:sp>
      <p:sp>
        <p:nvSpPr>
          <p:cNvPr id="296" name="Google Shape;296;p47"/>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297" name="Google Shape;297;p47"/>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2" name="Shape 302"/>
        <p:cNvGrpSpPr/>
        <p:nvPr/>
      </p:nvGrpSpPr>
      <p:grpSpPr>
        <a:xfrm>
          <a:off x="0" y="0"/>
          <a:ext cx="0" cy="0"/>
          <a:chOff x="0" y="0"/>
          <a:chExt cx="0" cy="0"/>
        </a:xfrm>
      </p:grpSpPr>
      <p:sp>
        <p:nvSpPr>
          <p:cNvPr id="303" name="Google Shape;303;p48"/>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Price Transparency</a:t>
            </a:r>
            <a:endParaRPr>
              <a:solidFill>
                <a:schemeClr val="dk2"/>
              </a:solidFill>
            </a:endParaRPr>
          </a:p>
        </p:txBody>
      </p:sp>
      <p:sp>
        <p:nvSpPr>
          <p:cNvPr id="304" name="Google Shape;304;p48"/>
          <p:cNvSpPr txBox="1"/>
          <p:nvPr>
            <p:ph idx="1" type="body"/>
          </p:nvPr>
        </p:nvSpPr>
        <p:spPr>
          <a:xfrm>
            <a:off x="628650" y="1530277"/>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lnSpc>
                <a:spcPct val="90000"/>
              </a:lnSpc>
              <a:spcBef>
                <a:spcPts val="0"/>
              </a:spcBef>
              <a:spcAft>
                <a:spcPts val="0"/>
              </a:spcAft>
              <a:buClr>
                <a:schemeClr val="dk2"/>
              </a:buClr>
              <a:buSzPts val="2700"/>
              <a:buFont typeface="Arial"/>
              <a:buChar char="•"/>
            </a:pPr>
            <a:r>
              <a:rPr lang="en-US">
                <a:solidFill>
                  <a:schemeClr val="dk2"/>
                </a:solidFill>
              </a:rPr>
              <a:t>Good, Fair, and Poor rating system to measure Colorado hospitals’ adherence to federal price transparency rules</a:t>
            </a:r>
            <a:endParaRPr>
              <a:solidFill>
                <a:schemeClr val="dk2"/>
              </a:solidFill>
            </a:endParaRPr>
          </a:p>
          <a:p>
            <a:pPr indent="-171450" lvl="1" marL="514350" rtl="0" algn="l">
              <a:lnSpc>
                <a:spcPct val="90000"/>
              </a:lnSpc>
              <a:spcBef>
                <a:spcPts val="0"/>
              </a:spcBef>
              <a:spcAft>
                <a:spcPts val="0"/>
              </a:spcAft>
              <a:buClr>
                <a:schemeClr val="dk2"/>
              </a:buClr>
              <a:buSzPts val="1733"/>
              <a:buChar char="⮚"/>
            </a:pPr>
            <a:r>
              <a:rPr lang="en-US">
                <a:solidFill>
                  <a:schemeClr val="dk2"/>
                </a:solidFill>
              </a:rPr>
              <a:t>Intended to drive more competitive and affordable hospital prices to benefit Coloradans and employers</a:t>
            </a:r>
            <a:endParaRPr>
              <a:solidFill>
                <a:schemeClr val="dk2"/>
              </a:solidFill>
            </a:endParaRPr>
          </a:p>
          <a:p>
            <a:pPr indent="-257175" lvl="0" marL="257175" rtl="0" algn="l">
              <a:lnSpc>
                <a:spcPct val="90000"/>
              </a:lnSpc>
              <a:spcBef>
                <a:spcPts val="750"/>
              </a:spcBef>
              <a:spcAft>
                <a:spcPts val="0"/>
              </a:spcAft>
              <a:buClr>
                <a:schemeClr val="dk2"/>
              </a:buClr>
              <a:buSzPts val="2700"/>
              <a:buFont typeface="Arial"/>
              <a:buChar char="•"/>
            </a:pPr>
            <a:r>
              <a:rPr lang="en-US">
                <a:solidFill>
                  <a:schemeClr val="dk2"/>
                </a:solidFill>
              </a:rPr>
              <a:t>S</a:t>
            </a:r>
            <a:r>
              <a:rPr lang="en-US">
                <a:solidFill>
                  <a:schemeClr val="dk2"/>
                </a:solidFill>
              </a:rPr>
              <a:t>corecard with evaluation of 101 Colorado hospitals between August and September 2023</a:t>
            </a:r>
            <a:endParaRPr>
              <a:solidFill>
                <a:schemeClr val="dk2"/>
              </a:solidFill>
            </a:endParaRPr>
          </a:p>
          <a:p>
            <a:pPr indent="-257175" lvl="0" marL="257175" rtl="0" algn="l">
              <a:lnSpc>
                <a:spcPct val="90000"/>
              </a:lnSpc>
              <a:spcBef>
                <a:spcPts val="750"/>
              </a:spcBef>
              <a:spcAft>
                <a:spcPts val="0"/>
              </a:spcAft>
              <a:buClr>
                <a:schemeClr val="dk2"/>
              </a:buClr>
              <a:buSzPts val="2700"/>
              <a:buChar char="•"/>
            </a:pPr>
            <a:r>
              <a:rPr lang="en-US">
                <a:solidFill>
                  <a:schemeClr val="dk2"/>
                </a:solidFill>
              </a:rPr>
              <a:t>Overall, 59.4% of all Colorado hospitals have a quality rating of Good </a:t>
            </a:r>
            <a:endParaRPr>
              <a:solidFill>
                <a:schemeClr val="dk2"/>
              </a:solidFill>
            </a:endParaRPr>
          </a:p>
          <a:p>
            <a:pPr indent="-171450" lvl="1" marL="514350" rtl="0" algn="l">
              <a:lnSpc>
                <a:spcPct val="90000"/>
              </a:lnSpc>
              <a:spcBef>
                <a:spcPts val="750"/>
              </a:spcBef>
              <a:spcAft>
                <a:spcPts val="0"/>
              </a:spcAft>
              <a:buClr>
                <a:schemeClr val="dk2"/>
              </a:buClr>
              <a:buSzPts val="1733"/>
              <a:buChar char="⮚"/>
            </a:pPr>
            <a:r>
              <a:rPr lang="en-US">
                <a:solidFill>
                  <a:schemeClr val="dk2"/>
                </a:solidFill>
              </a:rPr>
              <a:t>33% increase from prior evaluation</a:t>
            </a:r>
            <a:endParaRPr>
              <a:solidFill>
                <a:schemeClr val="dk2"/>
              </a:solidFill>
            </a:endParaRPr>
          </a:p>
        </p:txBody>
      </p:sp>
      <p:sp>
        <p:nvSpPr>
          <p:cNvPr id="305" name="Google Shape;305;p48"/>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06" name="Google Shape;306;p48"/>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1" name="Shape 311"/>
        <p:cNvGrpSpPr/>
        <p:nvPr/>
      </p:nvGrpSpPr>
      <p:grpSpPr>
        <a:xfrm>
          <a:off x="0" y="0"/>
          <a:ext cx="0" cy="0"/>
          <a:chOff x="0" y="0"/>
          <a:chExt cx="0" cy="0"/>
        </a:xfrm>
      </p:grpSpPr>
      <p:sp>
        <p:nvSpPr>
          <p:cNvPr id="312" name="Google Shape;312;p49"/>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Price Transparency</a:t>
            </a:r>
            <a:endParaRPr>
              <a:solidFill>
                <a:schemeClr val="dk2"/>
              </a:solidFill>
            </a:endParaRPr>
          </a:p>
        </p:txBody>
      </p:sp>
      <p:sp>
        <p:nvSpPr>
          <p:cNvPr id="313" name="Google Shape;313;p49"/>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This figure compares November 2022 to September 2023 Overall quality ratings for the 83 hospitals reviewed previously. " id="314" name="Google Shape;314;p49"/>
          <p:cNvPicPr preferRelativeResize="0"/>
          <p:nvPr/>
        </p:nvPicPr>
        <p:blipFill>
          <a:blip r:embed="rId3">
            <a:alphaModFix/>
          </a:blip>
          <a:stretch>
            <a:fillRect/>
          </a:stretch>
        </p:blipFill>
        <p:spPr>
          <a:xfrm>
            <a:off x="1119388" y="1741198"/>
            <a:ext cx="6905225" cy="3939525"/>
          </a:xfrm>
          <a:prstGeom prst="rect">
            <a:avLst/>
          </a:prstGeom>
          <a:noFill/>
          <a:ln>
            <a:noFill/>
          </a:ln>
        </p:spPr>
      </p:pic>
      <p:sp>
        <p:nvSpPr>
          <p:cNvPr id="315" name="Google Shape;315;p49"/>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4">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0" name="Shape 320"/>
        <p:cNvGrpSpPr/>
        <p:nvPr/>
      </p:nvGrpSpPr>
      <p:grpSpPr>
        <a:xfrm>
          <a:off x="0" y="0"/>
          <a:ext cx="0" cy="0"/>
          <a:chOff x="0" y="0"/>
          <a:chExt cx="0" cy="0"/>
        </a:xfrm>
      </p:grpSpPr>
      <p:sp>
        <p:nvSpPr>
          <p:cNvPr id="321" name="Google Shape;321;p50"/>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Payment Variation Tool</a:t>
            </a:r>
            <a:endParaRPr>
              <a:solidFill>
                <a:schemeClr val="dk2"/>
              </a:solidFill>
            </a:endParaRPr>
          </a:p>
        </p:txBody>
      </p:sp>
      <p:sp>
        <p:nvSpPr>
          <p:cNvPr id="322" name="Google Shape;322;p50"/>
          <p:cNvSpPr txBox="1"/>
          <p:nvPr>
            <p:ph idx="1" type="body"/>
          </p:nvPr>
        </p:nvSpPr>
        <p:spPr>
          <a:xfrm>
            <a:off x="628650" y="1530277"/>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spcBef>
                <a:spcPts val="0"/>
              </a:spcBef>
              <a:spcAft>
                <a:spcPts val="0"/>
              </a:spcAft>
              <a:buClr>
                <a:schemeClr val="dk2"/>
              </a:buClr>
              <a:buSzPts val="2700"/>
              <a:buChar char="•"/>
            </a:pPr>
            <a:r>
              <a:rPr lang="en-US">
                <a:solidFill>
                  <a:schemeClr val="dk2"/>
                </a:solidFill>
              </a:rPr>
              <a:t>Helps employer groups, insurance purchasers and business leaders save money on health coverage</a:t>
            </a:r>
            <a:endParaRPr>
              <a:solidFill>
                <a:schemeClr val="dk2"/>
              </a:solidFill>
            </a:endParaRPr>
          </a:p>
          <a:p>
            <a:pPr indent="-257175" lvl="0" marL="257175" rtl="0" algn="l">
              <a:spcBef>
                <a:spcPts val="0"/>
              </a:spcBef>
              <a:spcAft>
                <a:spcPts val="0"/>
              </a:spcAft>
              <a:buClr>
                <a:schemeClr val="dk2"/>
              </a:buClr>
              <a:buSzPts val="2700"/>
              <a:buChar char="•"/>
            </a:pPr>
            <a:r>
              <a:rPr lang="en-US">
                <a:solidFill>
                  <a:schemeClr val="dk2"/>
                </a:solidFill>
              </a:rPr>
              <a:t>Uses claims data to compare hospital inpatient payments statewide and identify high- and low-cost providers</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By major diagnostic categories or even single procedures</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Compare to statewide average or Medicare equivalent</a:t>
            </a:r>
            <a:endParaRPr>
              <a:solidFill>
                <a:schemeClr val="dk2"/>
              </a:solidFill>
            </a:endParaRPr>
          </a:p>
          <a:p>
            <a:pPr indent="0" lvl="0" marL="0" rtl="0" algn="l">
              <a:lnSpc>
                <a:spcPct val="90000"/>
              </a:lnSpc>
              <a:spcBef>
                <a:spcPts val="0"/>
              </a:spcBef>
              <a:spcAft>
                <a:spcPts val="0"/>
              </a:spcAft>
              <a:buNone/>
            </a:pPr>
            <a:r>
              <a:t/>
            </a:r>
            <a:endParaRPr>
              <a:solidFill>
                <a:schemeClr val="dk2"/>
              </a:solidFill>
            </a:endParaRPr>
          </a:p>
        </p:txBody>
      </p:sp>
      <p:sp>
        <p:nvSpPr>
          <p:cNvPr id="323" name="Google Shape;323;p50"/>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24" name="Google Shape;324;p50"/>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9" name="Shape 329"/>
        <p:cNvGrpSpPr/>
        <p:nvPr/>
      </p:nvGrpSpPr>
      <p:grpSpPr>
        <a:xfrm>
          <a:off x="0" y="0"/>
          <a:ext cx="0" cy="0"/>
          <a:chOff x="0" y="0"/>
          <a:chExt cx="0" cy="0"/>
        </a:xfrm>
      </p:grpSpPr>
      <p:sp>
        <p:nvSpPr>
          <p:cNvPr id="330" name="Google Shape;330;p51"/>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Payment Variation Tool</a:t>
            </a:r>
            <a:endParaRPr>
              <a:solidFill>
                <a:schemeClr val="dk2"/>
              </a:solidFill>
            </a:endParaRPr>
          </a:p>
        </p:txBody>
      </p:sp>
      <p:sp>
        <p:nvSpPr>
          <p:cNvPr id="331" name="Google Shape;331;p51"/>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descr="This shows a visual from that tool that outlines hospital's price relative to the state weighted average." id="332" name="Google Shape;332;p51"/>
          <p:cNvPicPr preferRelativeResize="0"/>
          <p:nvPr/>
        </p:nvPicPr>
        <p:blipFill>
          <a:blip r:embed="rId3">
            <a:alphaModFix/>
          </a:blip>
          <a:stretch>
            <a:fillRect/>
          </a:stretch>
        </p:blipFill>
        <p:spPr>
          <a:xfrm>
            <a:off x="364075" y="1857975"/>
            <a:ext cx="8415851" cy="2050015"/>
          </a:xfrm>
          <a:prstGeom prst="rect">
            <a:avLst/>
          </a:prstGeom>
          <a:noFill/>
          <a:ln>
            <a:noFill/>
          </a:ln>
        </p:spPr>
      </p:pic>
      <p:sp>
        <p:nvSpPr>
          <p:cNvPr id="333" name="Google Shape;333;p51"/>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4">
                  <a:extLst>
                    <a:ext uri="{A12FA001-AC4F-418D-AE19-62706E023703}">
                      <ahyp:hlinkClr val="tx"/>
                    </a:ext>
                  </a:extLst>
                </a:hlinkClick>
              </a:rPr>
              <a:t>hcpf.colorado.gov/hospital-reports-hub</a:t>
            </a:r>
            <a:endParaRPr sz="200">
              <a:solidFill>
                <a:schemeClr val="dk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52"/>
          <p:cNvSpPr txBox="1"/>
          <p:nvPr>
            <p:ph type="title"/>
          </p:nvPr>
        </p:nvSpPr>
        <p:spPr>
          <a:xfrm>
            <a:off x="4592092" y="2625328"/>
            <a:ext cx="4036073" cy="2313816"/>
          </a:xfrm>
          <a:prstGeom prst="rect">
            <a:avLst/>
          </a:prstGeom>
          <a:noFill/>
          <a:ln>
            <a:noFill/>
          </a:ln>
        </p:spPr>
        <p:txBody>
          <a:bodyPr anchorCtr="0" anchor="ctr" bIns="0" lIns="0" spcFirstLastPara="1" rIns="0" wrap="square" tIns="0">
            <a:noAutofit/>
          </a:bodyPr>
          <a:lstStyle/>
          <a:p>
            <a:pPr indent="0" lvl="0" marL="0" rtl="0" algn="l">
              <a:lnSpc>
                <a:spcPct val="90000"/>
              </a:lnSpc>
              <a:spcBef>
                <a:spcPts val="0"/>
              </a:spcBef>
              <a:spcAft>
                <a:spcPts val="0"/>
              </a:spcAft>
              <a:buClr>
                <a:schemeClr val="lt1"/>
              </a:buClr>
              <a:buSzPts val="6000"/>
              <a:buFont typeface="Trebuchet MS"/>
              <a:buNone/>
            </a:pPr>
            <a:r>
              <a:rPr lang="en-US"/>
              <a:t>Questions?</a:t>
            </a:r>
            <a:endParaRPr/>
          </a:p>
        </p:txBody>
      </p:sp>
      <p:sp>
        <p:nvSpPr>
          <p:cNvPr id="340" name="Google Shape;340;p52"/>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53"/>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347" name="Google Shape;347;p53"/>
          <p:cNvSpPr txBox="1"/>
          <p:nvPr>
            <p:ph type="title"/>
          </p:nvPr>
        </p:nvSpPr>
        <p:spPr>
          <a:xfrm>
            <a:off x="628650" y="437985"/>
            <a:ext cx="7886700" cy="95989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t>Contact Info</a:t>
            </a:r>
            <a:endParaRPr/>
          </a:p>
        </p:txBody>
      </p:sp>
      <p:sp>
        <p:nvSpPr>
          <p:cNvPr id="348" name="Google Shape;348;p53"/>
          <p:cNvSpPr txBox="1"/>
          <p:nvPr>
            <p:ph idx="1" type="body"/>
          </p:nvPr>
        </p:nvSpPr>
        <p:spPr>
          <a:xfrm>
            <a:off x="1359725" y="1951888"/>
            <a:ext cx="6882000" cy="33639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b="1" lang="en-US" sz="2400">
                <a:latin typeface="Trebuchet MS"/>
                <a:ea typeface="Trebuchet MS"/>
                <a:cs typeface="Trebuchet MS"/>
                <a:sym typeface="Trebuchet MS"/>
              </a:rPr>
              <a:t>Nancy Dolson</a:t>
            </a:r>
            <a:endParaRPr b="1" sz="2400">
              <a:latin typeface="Trebuchet MS"/>
              <a:ea typeface="Trebuchet MS"/>
              <a:cs typeface="Trebuchet MS"/>
              <a:sym typeface="Trebuchet MS"/>
            </a:endParaRPr>
          </a:p>
          <a:p>
            <a:pPr indent="0" lvl="0" marL="0" rtl="0" algn="ctr">
              <a:lnSpc>
                <a:spcPct val="90000"/>
              </a:lnSpc>
              <a:spcBef>
                <a:spcPts val="0"/>
              </a:spcBef>
              <a:spcAft>
                <a:spcPts val="0"/>
              </a:spcAft>
              <a:buClr>
                <a:schemeClr val="lt1"/>
              </a:buClr>
              <a:buSzPts val="2400"/>
              <a:buNone/>
            </a:pPr>
            <a:r>
              <a:rPr b="1" lang="en-US" sz="2400">
                <a:latin typeface="Trebuchet MS"/>
                <a:ea typeface="Trebuchet MS"/>
                <a:cs typeface="Trebuchet MS"/>
                <a:sym typeface="Trebuchet MS"/>
              </a:rPr>
              <a:t>Special Financing Division Director</a:t>
            </a:r>
            <a:endParaRPr b="1" sz="2400">
              <a:latin typeface="Trebuchet MS"/>
              <a:ea typeface="Trebuchet MS"/>
              <a:cs typeface="Trebuchet MS"/>
              <a:sym typeface="Trebuchet MS"/>
            </a:endParaRPr>
          </a:p>
          <a:p>
            <a:pPr indent="0" lvl="0" marL="0" rtl="0" algn="ctr">
              <a:lnSpc>
                <a:spcPct val="90000"/>
              </a:lnSpc>
              <a:spcBef>
                <a:spcPts val="0"/>
              </a:spcBef>
              <a:spcAft>
                <a:spcPts val="0"/>
              </a:spcAft>
              <a:buClr>
                <a:schemeClr val="lt1"/>
              </a:buClr>
              <a:buSzPts val="2400"/>
              <a:buNone/>
            </a:pPr>
            <a:r>
              <a:rPr b="1" lang="en-US" sz="2400">
                <a:latin typeface="Trebuchet MS"/>
                <a:ea typeface="Trebuchet MS"/>
                <a:cs typeface="Trebuchet MS"/>
                <a:sym typeface="Trebuchet MS"/>
              </a:rPr>
              <a:t>nancy.dolson@state.co.us</a:t>
            </a:r>
            <a:endParaRPr b="1" sz="2400">
              <a:latin typeface="Trebuchet MS"/>
              <a:ea typeface="Trebuchet MS"/>
              <a:cs typeface="Trebuchet MS"/>
              <a:sym typeface="Trebuchet MS"/>
            </a:endParaRPr>
          </a:p>
          <a:p>
            <a:pPr indent="0" lvl="0" marL="0" rtl="0" algn="ctr">
              <a:lnSpc>
                <a:spcPct val="90000"/>
              </a:lnSpc>
              <a:spcBef>
                <a:spcPts val="750"/>
              </a:spcBef>
              <a:spcAft>
                <a:spcPts val="0"/>
              </a:spcAft>
              <a:buClr>
                <a:schemeClr val="lt1"/>
              </a:buClr>
              <a:buSzPts val="2400"/>
              <a:buNone/>
            </a:pPr>
            <a:r>
              <a:t/>
            </a:r>
            <a:endParaRPr sz="2400">
              <a:latin typeface="Trebuchet MS"/>
              <a:ea typeface="Trebuchet MS"/>
              <a:cs typeface="Trebuchet MS"/>
              <a:sym typeface="Trebuchet MS"/>
            </a:endParaRPr>
          </a:p>
          <a:p>
            <a:pPr indent="0" lvl="0" marL="0" rtl="0" algn="ctr">
              <a:lnSpc>
                <a:spcPct val="90000"/>
              </a:lnSpc>
              <a:spcBef>
                <a:spcPts val="750"/>
              </a:spcBef>
              <a:spcAft>
                <a:spcPts val="0"/>
              </a:spcAft>
              <a:buClr>
                <a:schemeClr val="lt1"/>
              </a:buClr>
              <a:buSzPts val="2400"/>
              <a:buNone/>
            </a:pPr>
            <a:r>
              <a:rPr lang="en-US" sz="2400" u="sng">
                <a:latin typeface="Trebuchet MS"/>
                <a:ea typeface="Trebuchet MS"/>
                <a:cs typeface="Trebuchet MS"/>
                <a:sym typeface="Trebuchet MS"/>
                <a:hlinkClick r:id="rId3"/>
              </a:rPr>
              <a:t>hcpf.colorado.gov/hospital-reports-hub</a:t>
            </a:r>
            <a:endParaRPr sz="2400" u="sng">
              <a:latin typeface="Trebuchet MS"/>
              <a:ea typeface="Trebuchet MS"/>
              <a:cs typeface="Trebuchet MS"/>
              <a:sym typeface="Trebuchet MS"/>
            </a:endParaRPr>
          </a:p>
          <a:p>
            <a:pPr indent="0" lvl="0" marL="0" rtl="0" algn="ctr">
              <a:lnSpc>
                <a:spcPct val="115000"/>
              </a:lnSpc>
              <a:spcBef>
                <a:spcPts val="1000"/>
              </a:spcBef>
              <a:spcAft>
                <a:spcPts val="1000"/>
              </a:spcAft>
              <a:buClr>
                <a:schemeClr val="lt1"/>
              </a:buClr>
              <a:buSzPts val="2400"/>
              <a:buNone/>
            </a:pPr>
            <a:r>
              <a:rPr lang="en-US" sz="2400" u="sng">
                <a:latin typeface="Trebuchet MS"/>
                <a:ea typeface="Trebuchet MS"/>
                <a:cs typeface="Trebuchet MS"/>
                <a:sym typeface="Trebuchet MS"/>
                <a:hlinkClick r:id="rId4"/>
              </a:rPr>
              <a:t>hcpf.colorado.gov/cicp</a:t>
            </a:r>
            <a:endParaRPr sz="2400" u="sng">
              <a:latin typeface="Trebuchet MS"/>
              <a:ea typeface="Trebuchet MS"/>
              <a:cs typeface="Trebuchet MS"/>
              <a:sym typeface="Trebuchet MS"/>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4"/>
          <p:cNvSpPr txBox="1"/>
          <p:nvPr>
            <p:ph type="title"/>
          </p:nvPr>
        </p:nvSpPr>
        <p:spPr>
          <a:xfrm>
            <a:off x="446484" y="2120186"/>
            <a:ext cx="8251031" cy="1626319"/>
          </a:xfrm>
          <a:prstGeom prst="rect">
            <a:avLst/>
          </a:prstGeom>
          <a:noFill/>
          <a:ln>
            <a:noFill/>
          </a:ln>
        </p:spPr>
        <p:txBody>
          <a:bodyPr anchorCtr="0" anchor="ctr" bIns="0" lIns="0" spcFirstLastPara="1" rIns="0" wrap="square" tIns="0">
            <a:noAutofit/>
          </a:bodyPr>
          <a:lstStyle/>
          <a:p>
            <a:pPr indent="0" lvl="0" marL="0" rtl="0" algn="ctr">
              <a:lnSpc>
                <a:spcPct val="90000"/>
              </a:lnSpc>
              <a:spcBef>
                <a:spcPts val="0"/>
              </a:spcBef>
              <a:spcAft>
                <a:spcPts val="0"/>
              </a:spcAft>
              <a:buClr>
                <a:schemeClr val="lt1"/>
              </a:buClr>
              <a:buSzPts val="5000"/>
              <a:buFont typeface="Trebuchet MS"/>
              <a:buNone/>
            </a:pPr>
            <a:r>
              <a:rPr lang="en-US"/>
              <a:t>Thank you!</a:t>
            </a:r>
            <a:endParaRPr/>
          </a:p>
        </p:txBody>
      </p:sp>
      <p:sp>
        <p:nvSpPr>
          <p:cNvPr id="355" name="Google Shape;355;p54"/>
          <p:cNvSpPr txBox="1"/>
          <p:nvPr>
            <p:ph idx="12" type="sldNum"/>
          </p:nvPr>
        </p:nvSpPr>
        <p:spPr>
          <a:xfrm>
            <a:off x="6880595" y="6370755"/>
            <a:ext cx="2057400"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29"/>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600">
                <a:solidFill>
                  <a:schemeClr val="dk2"/>
                </a:solidFill>
              </a:rPr>
              <a:t>CICP, Hospital Discounted Care, and Primary Care Fund Report</a:t>
            </a:r>
            <a:endParaRPr sz="3600">
              <a:solidFill>
                <a:schemeClr val="dk2"/>
              </a:solidFill>
            </a:endParaRPr>
          </a:p>
        </p:txBody>
      </p:sp>
      <p:sp>
        <p:nvSpPr>
          <p:cNvPr id="135" name="Google Shape;135;p29"/>
          <p:cNvSpPr txBox="1"/>
          <p:nvPr>
            <p:ph idx="1" type="body"/>
          </p:nvPr>
        </p:nvSpPr>
        <p:spPr>
          <a:xfrm>
            <a:off x="628650" y="1580827"/>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spcBef>
                <a:spcPts val="0"/>
              </a:spcBef>
              <a:spcAft>
                <a:spcPts val="0"/>
              </a:spcAft>
              <a:buClr>
                <a:schemeClr val="dk2"/>
              </a:buClr>
              <a:buSzPts val="2700"/>
              <a:buChar char="•"/>
            </a:pPr>
            <a:r>
              <a:rPr b="1" lang="en-US">
                <a:solidFill>
                  <a:schemeClr val="dk2"/>
                </a:solidFill>
              </a:rPr>
              <a:t>CICP </a:t>
            </a:r>
            <a:r>
              <a:rPr lang="en-US">
                <a:solidFill>
                  <a:schemeClr val="dk2"/>
                </a:solidFill>
              </a:rPr>
              <a:t>helps uninsured and underinsured patients access discounted health care at participating hospitals, Community Health Centers, and other safety net clinics</a:t>
            </a:r>
            <a:endParaRPr>
              <a:solidFill>
                <a:schemeClr val="dk2"/>
              </a:solidFill>
            </a:endParaRPr>
          </a:p>
          <a:p>
            <a:pPr indent="-171449" lvl="1" marL="514350" marR="0" rtl="0" algn="l">
              <a:lnSpc>
                <a:spcPct val="90000"/>
              </a:lnSpc>
              <a:spcBef>
                <a:spcPts val="375"/>
              </a:spcBef>
              <a:spcAft>
                <a:spcPts val="0"/>
              </a:spcAft>
              <a:buClr>
                <a:schemeClr val="dk2"/>
              </a:buClr>
              <a:buSzPts val="1680"/>
              <a:buChar char="⮚"/>
            </a:pPr>
            <a:r>
              <a:rPr lang="en-US">
                <a:solidFill>
                  <a:schemeClr val="dk2"/>
                </a:solidFill>
              </a:rPr>
              <a:t>I</a:t>
            </a:r>
            <a:r>
              <a:rPr lang="en-US">
                <a:solidFill>
                  <a:schemeClr val="dk2"/>
                </a:solidFill>
              </a:rPr>
              <a:t>ncomes up to 250% of the Federal Poverty Guideline (FPG)</a:t>
            </a:r>
            <a:endParaRPr>
              <a:solidFill>
                <a:schemeClr val="dk2"/>
              </a:solidFill>
            </a:endParaRPr>
          </a:p>
          <a:p>
            <a:pPr indent="-174783" lvl="1" marL="514350" marR="0" rtl="0" algn="l">
              <a:lnSpc>
                <a:spcPct val="90000"/>
              </a:lnSpc>
              <a:spcBef>
                <a:spcPts val="375"/>
              </a:spcBef>
              <a:spcAft>
                <a:spcPts val="0"/>
              </a:spcAft>
              <a:buClr>
                <a:schemeClr val="dk2"/>
              </a:buClr>
              <a:buSzPts val="1733"/>
              <a:buChar char="⮚"/>
            </a:pPr>
            <a:r>
              <a:rPr lang="en-US">
                <a:solidFill>
                  <a:schemeClr val="dk2"/>
                </a:solidFill>
              </a:rPr>
              <a:t>HCPF established sliding scale</a:t>
            </a:r>
            <a:endParaRPr>
              <a:solidFill>
                <a:schemeClr val="dk2"/>
              </a:solidFill>
            </a:endParaRPr>
          </a:p>
          <a:p>
            <a:pPr indent="-171449" lvl="1" marL="514350" marR="0" rtl="0" algn="l">
              <a:lnSpc>
                <a:spcPct val="90000"/>
              </a:lnSpc>
              <a:spcBef>
                <a:spcPts val="375"/>
              </a:spcBef>
              <a:spcAft>
                <a:spcPts val="0"/>
              </a:spcAft>
              <a:buClr>
                <a:schemeClr val="dk2"/>
              </a:buClr>
              <a:buSzPts val="1680"/>
              <a:buChar char="⮚"/>
            </a:pPr>
            <a:r>
              <a:rPr lang="en-US">
                <a:solidFill>
                  <a:schemeClr val="dk2"/>
                </a:solidFill>
              </a:rPr>
              <a:t>Before Medicaid expansion, about 225,000 Coloradans annually compared to about 40,000 today</a:t>
            </a:r>
            <a:endParaRPr>
              <a:solidFill>
                <a:schemeClr val="dk2"/>
              </a:solidFill>
            </a:endParaRPr>
          </a:p>
          <a:p>
            <a:pPr indent="-174783" lvl="1" marL="514350" marR="0" rtl="0" algn="l">
              <a:lnSpc>
                <a:spcPct val="90000"/>
              </a:lnSpc>
              <a:spcBef>
                <a:spcPts val="375"/>
              </a:spcBef>
              <a:spcAft>
                <a:spcPts val="0"/>
              </a:spcAft>
              <a:buClr>
                <a:schemeClr val="dk2"/>
              </a:buClr>
              <a:buSzPts val="1733"/>
              <a:buChar char="⮚"/>
            </a:pPr>
            <a:r>
              <a:rPr lang="en-US">
                <a:solidFill>
                  <a:schemeClr val="dk2"/>
                </a:solidFill>
              </a:rPr>
              <a:t>Recently, 11 clinics and two hospitals have left CICP</a:t>
            </a:r>
            <a:endParaRPr>
              <a:solidFill>
                <a:schemeClr val="dk2"/>
              </a:solidFill>
            </a:endParaRPr>
          </a:p>
        </p:txBody>
      </p:sp>
      <p:sp>
        <p:nvSpPr>
          <p:cNvPr id="136" name="Google Shape;136;p29"/>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7" name="Google Shape;137;p29"/>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hcpf.colorado.gov/cicp</a:t>
            </a:r>
            <a:endParaRPr sz="200">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30"/>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600">
                <a:solidFill>
                  <a:schemeClr val="dk2"/>
                </a:solidFill>
              </a:rPr>
              <a:t>CICP Inpatient Admissions</a:t>
            </a:r>
            <a:endParaRPr sz="3600">
              <a:solidFill>
                <a:schemeClr val="dk2"/>
              </a:solidFill>
            </a:endParaRPr>
          </a:p>
        </p:txBody>
      </p:sp>
      <p:sp>
        <p:nvSpPr>
          <p:cNvPr id="144" name="Google Shape;144;p30"/>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5" name="Google Shape;145;p30"/>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hcpf.colorado.gov/cicp</a:t>
            </a:r>
            <a:endParaRPr sz="200">
              <a:solidFill>
                <a:schemeClr val="dk2"/>
              </a:solidFill>
            </a:endParaRPr>
          </a:p>
        </p:txBody>
      </p:sp>
      <p:pic>
        <p:nvPicPr>
          <p:cNvPr descr="This figure shows inpatient admissions by CICP rating against the federal poverty guideline percentage. " id="146" name="Google Shape;146;p30"/>
          <p:cNvPicPr preferRelativeResize="0"/>
          <p:nvPr/>
        </p:nvPicPr>
        <p:blipFill>
          <a:blip r:embed="rId4">
            <a:alphaModFix/>
          </a:blip>
          <a:stretch>
            <a:fillRect/>
          </a:stretch>
        </p:blipFill>
        <p:spPr>
          <a:xfrm>
            <a:off x="1322713" y="1397985"/>
            <a:ext cx="6498580" cy="459813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1" name="Shape 151"/>
        <p:cNvGrpSpPr/>
        <p:nvPr/>
      </p:nvGrpSpPr>
      <p:grpSpPr>
        <a:xfrm>
          <a:off x="0" y="0"/>
          <a:ext cx="0" cy="0"/>
          <a:chOff x="0" y="0"/>
          <a:chExt cx="0" cy="0"/>
        </a:xfrm>
      </p:grpSpPr>
      <p:sp>
        <p:nvSpPr>
          <p:cNvPr id="152" name="Google Shape;152;p31"/>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600">
                <a:solidFill>
                  <a:schemeClr val="dk2"/>
                </a:solidFill>
              </a:rPr>
              <a:t>CICP, Hospital Discounted Care, and Primary Care Fund Report</a:t>
            </a:r>
            <a:endParaRPr sz="3600">
              <a:solidFill>
                <a:schemeClr val="dk2"/>
              </a:solidFill>
            </a:endParaRPr>
          </a:p>
        </p:txBody>
      </p:sp>
      <p:sp>
        <p:nvSpPr>
          <p:cNvPr id="153" name="Google Shape;153;p31"/>
          <p:cNvSpPr txBox="1"/>
          <p:nvPr>
            <p:ph idx="1" type="body"/>
          </p:nvPr>
        </p:nvSpPr>
        <p:spPr>
          <a:xfrm>
            <a:off x="628650" y="1628552"/>
            <a:ext cx="7886700" cy="4205700"/>
          </a:xfrm>
          <a:prstGeom prst="rect">
            <a:avLst/>
          </a:prstGeom>
          <a:noFill/>
          <a:ln>
            <a:noFill/>
          </a:ln>
        </p:spPr>
        <p:txBody>
          <a:bodyPr anchorCtr="0" anchor="t" bIns="45700" lIns="91425" spcFirstLastPara="1" rIns="91425" wrap="square" tIns="45700">
            <a:noAutofit/>
          </a:bodyPr>
          <a:lstStyle/>
          <a:p>
            <a:pPr indent="-257175" lvl="0" marL="257175" rtl="0" algn="l">
              <a:spcBef>
                <a:spcPts val="0"/>
              </a:spcBef>
              <a:spcAft>
                <a:spcPts val="0"/>
              </a:spcAft>
              <a:buClr>
                <a:schemeClr val="dk2"/>
              </a:buClr>
              <a:buSzPts val="2700"/>
              <a:buChar char="•"/>
            </a:pPr>
            <a:r>
              <a:rPr b="1" lang="en-US">
                <a:solidFill>
                  <a:schemeClr val="dk2"/>
                </a:solidFill>
              </a:rPr>
              <a:t>Hospital Discounted Care</a:t>
            </a:r>
            <a:r>
              <a:rPr lang="en-US">
                <a:solidFill>
                  <a:schemeClr val="dk2"/>
                </a:solidFill>
              </a:rPr>
              <a:t> (HB 21-1198) minimum requirements for all Colorado hospitals’ financial assistance programs </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Incomes up to 250% of the FPG </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Limits billing to </a:t>
            </a:r>
            <a:r>
              <a:rPr lang="en-US">
                <a:solidFill>
                  <a:schemeClr val="dk2"/>
                </a:solidFill>
              </a:rPr>
              <a:t>higher of Medicare or Medicaid rate</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Payment plans 4% monthly income for hospital bill; 2% for associated practitioner bill; not longer than 36 months</a:t>
            </a:r>
            <a:endParaRPr>
              <a:solidFill>
                <a:schemeClr val="dk2"/>
              </a:solidFill>
            </a:endParaRPr>
          </a:p>
          <a:p>
            <a:pPr indent="-171450" lvl="1" marL="514350" rtl="0" algn="l">
              <a:spcBef>
                <a:spcPts val="0"/>
              </a:spcBef>
              <a:spcAft>
                <a:spcPts val="0"/>
              </a:spcAft>
              <a:buClr>
                <a:schemeClr val="dk2"/>
              </a:buClr>
              <a:buSzPts val="1733"/>
              <a:buChar char="⮚"/>
            </a:pPr>
            <a:r>
              <a:rPr lang="en-US">
                <a:solidFill>
                  <a:schemeClr val="dk2"/>
                </a:solidFill>
              </a:rPr>
              <a:t>First nine months, more than 210,000 Coloradans received financial assistance for their hospital bills through Hospital Discounted Care</a:t>
            </a:r>
            <a:endParaRPr>
              <a:solidFill>
                <a:schemeClr val="dk2"/>
              </a:solidFill>
            </a:endParaRPr>
          </a:p>
        </p:txBody>
      </p:sp>
      <p:sp>
        <p:nvSpPr>
          <p:cNvPr id="154" name="Google Shape;154;p31"/>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55" name="Google Shape;155;p31"/>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hcpf.colorado.gov/cicp</a:t>
            </a:r>
            <a:endParaRPr sz="200">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p32"/>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Hospital Discounted Care</a:t>
            </a:r>
            <a:endParaRPr>
              <a:solidFill>
                <a:schemeClr val="dk2"/>
              </a:solidFill>
            </a:endParaRPr>
          </a:p>
        </p:txBody>
      </p:sp>
      <p:sp>
        <p:nvSpPr>
          <p:cNvPr id="162" name="Google Shape;162;p32"/>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63" name="Google Shape;163;p32"/>
          <p:cNvPicPr preferRelativeResize="0"/>
          <p:nvPr/>
        </p:nvPicPr>
        <p:blipFill rotWithShape="1">
          <a:blip r:embed="rId3">
            <a:alphaModFix/>
          </a:blip>
          <a:srcRect b="0" l="0" r="0" t="0"/>
          <a:stretch/>
        </p:blipFill>
        <p:spPr>
          <a:xfrm>
            <a:off x="467113" y="2074601"/>
            <a:ext cx="8209774" cy="1647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33"/>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a:solidFill>
                  <a:schemeClr val="dk2"/>
                </a:solidFill>
              </a:rPr>
              <a:t>Hospital Discounted Care</a:t>
            </a:r>
            <a:endParaRPr>
              <a:solidFill>
                <a:schemeClr val="dk2"/>
              </a:solidFill>
            </a:endParaRPr>
          </a:p>
        </p:txBody>
      </p:sp>
      <p:sp>
        <p:nvSpPr>
          <p:cNvPr id="170" name="Google Shape;170;p33"/>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pic>
        <p:nvPicPr>
          <p:cNvPr id="171" name="Google Shape;171;p33"/>
          <p:cNvPicPr preferRelativeResize="0"/>
          <p:nvPr/>
        </p:nvPicPr>
        <p:blipFill rotWithShape="1">
          <a:blip r:embed="rId3">
            <a:alphaModFix/>
          </a:blip>
          <a:srcRect b="0" l="0" r="0" t="0"/>
          <a:stretch/>
        </p:blipFill>
        <p:spPr>
          <a:xfrm>
            <a:off x="1162925" y="1338950"/>
            <a:ext cx="6818151" cy="2671775"/>
          </a:xfrm>
          <a:prstGeom prst="rect">
            <a:avLst/>
          </a:prstGeom>
          <a:noFill/>
          <a:ln>
            <a:noFill/>
          </a:ln>
        </p:spPr>
      </p:pic>
      <p:pic>
        <p:nvPicPr>
          <p:cNvPr id="172" name="Google Shape;172;p33"/>
          <p:cNvPicPr preferRelativeResize="0"/>
          <p:nvPr/>
        </p:nvPicPr>
        <p:blipFill rotWithShape="1">
          <a:blip r:embed="rId4">
            <a:alphaModFix/>
          </a:blip>
          <a:srcRect b="0" l="0" r="0" t="0"/>
          <a:stretch/>
        </p:blipFill>
        <p:spPr>
          <a:xfrm>
            <a:off x="1162926" y="4386388"/>
            <a:ext cx="6818149" cy="166771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7" name="Shape 177"/>
        <p:cNvGrpSpPr/>
        <p:nvPr/>
      </p:nvGrpSpPr>
      <p:grpSpPr>
        <a:xfrm>
          <a:off x="0" y="0"/>
          <a:ext cx="0" cy="0"/>
          <a:chOff x="0" y="0"/>
          <a:chExt cx="0" cy="0"/>
        </a:xfrm>
      </p:grpSpPr>
      <p:sp>
        <p:nvSpPr>
          <p:cNvPr id="178" name="Google Shape;178;p34"/>
          <p:cNvSpPr txBox="1"/>
          <p:nvPr>
            <p:ph type="title"/>
          </p:nvPr>
        </p:nvSpPr>
        <p:spPr>
          <a:xfrm>
            <a:off x="628650" y="437985"/>
            <a:ext cx="7886700" cy="9600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lt1"/>
              </a:buClr>
              <a:buSzPts val="4500"/>
              <a:buFont typeface="Trebuchet MS"/>
              <a:buNone/>
            </a:pPr>
            <a:r>
              <a:rPr lang="en-US" sz="3600">
                <a:solidFill>
                  <a:schemeClr val="dk2"/>
                </a:solidFill>
              </a:rPr>
              <a:t>CICP, Hospital Discounted Care, and Primary Care Fund Report</a:t>
            </a:r>
            <a:endParaRPr sz="3600">
              <a:solidFill>
                <a:schemeClr val="dk2"/>
              </a:solidFill>
            </a:endParaRPr>
          </a:p>
        </p:txBody>
      </p:sp>
      <p:sp>
        <p:nvSpPr>
          <p:cNvPr id="179" name="Google Shape;179;p34"/>
          <p:cNvSpPr txBox="1"/>
          <p:nvPr>
            <p:ph idx="1" type="body"/>
          </p:nvPr>
        </p:nvSpPr>
        <p:spPr>
          <a:xfrm>
            <a:off x="628650" y="1604950"/>
            <a:ext cx="7988100" cy="4483200"/>
          </a:xfrm>
          <a:prstGeom prst="rect">
            <a:avLst/>
          </a:prstGeom>
          <a:noFill/>
          <a:ln>
            <a:noFill/>
          </a:ln>
        </p:spPr>
        <p:txBody>
          <a:bodyPr anchorCtr="0" anchor="t" bIns="45700" lIns="91425" spcFirstLastPara="1" rIns="91425" wrap="square" tIns="45700">
            <a:noAutofit/>
          </a:bodyPr>
          <a:lstStyle/>
          <a:p>
            <a:pPr indent="-257175" lvl="0" marL="257175" rtl="0" algn="l">
              <a:spcBef>
                <a:spcPts val="0"/>
              </a:spcBef>
              <a:spcAft>
                <a:spcPts val="0"/>
              </a:spcAft>
              <a:buClr>
                <a:schemeClr val="dk2"/>
              </a:buClr>
              <a:buSzPts val="2700"/>
              <a:buChar char="•"/>
            </a:pPr>
            <a:r>
              <a:rPr b="1" lang="en-US">
                <a:solidFill>
                  <a:schemeClr val="dk2"/>
                </a:solidFill>
              </a:rPr>
              <a:t>Primary Care Fund</a:t>
            </a:r>
            <a:r>
              <a:rPr lang="en-US">
                <a:solidFill>
                  <a:schemeClr val="dk2"/>
                </a:solidFill>
              </a:rPr>
              <a:t> tobacco tax </a:t>
            </a:r>
            <a:r>
              <a:rPr lang="en-US">
                <a:solidFill>
                  <a:schemeClr val="dk2"/>
                </a:solidFill>
              </a:rPr>
              <a:t>monies to Community Health Centers and safety net clinics</a:t>
            </a:r>
            <a:endParaRPr>
              <a:solidFill>
                <a:schemeClr val="dk2"/>
              </a:solidFill>
            </a:endParaRPr>
          </a:p>
          <a:p>
            <a:pPr indent="-171450" lvl="1" marL="514350" rtl="0" algn="l">
              <a:spcBef>
                <a:spcPts val="300"/>
              </a:spcBef>
              <a:spcAft>
                <a:spcPts val="0"/>
              </a:spcAft>
              <a:buClr>
                <a:schemeClr val="dk2"/>
              </a:buClr>
              <a:buSzPts val="1733"/>
              <a:buChar char="⮚"/>
            </a:pPr>
            <a:r>
              <a:rPr lang="en-US">
                <a:solidFill>
                  <a:schemeClr val="dk2"/>
                </a:solidFill>
              </a:rPr>
              <a:t>Comprehensive primary care services year round to patients of all ages regardless of ability to pay</a:t>
            </a:r>
            <a:endParaRPr>
              <a:solidFill>
                <a:schemeClr val="dk2"/>
              </a:solidFill>
            </a:endParaRPr>
          </a:p>
          <a:p>
            <a:pPr indent="-171450" lvl="1" marL="514350" rtl="0" algn="l">
              <a:spcBef>
                <a:spcPts val="300"/>
              </a:spcBef>
              <a:spcAft>
                <a:spcPts val="0"/>
              </a:spcAft>
              <a:buClr>
                <a:schemeClr val="dk2"/>
              </a:buClr>
              <a:buSzPts val="1733"/>
              <a:buChar char="⮚"/>
            </a:pPr>
            <a:r>
              <a:rPr lang="en-US">
                <a:solidFill>
                  <a:schemeClr val="dk2"/>
                </a:solidFill>
              </a:rPr>
              <a:t>Sliding fee scale approved by HCPF</a:t>
            </a:r>
            <a:endParaRPr>
              <a:solidFill>
                <a:schemeClr val="dk2"/>
              </a:solidFill>
            </a:endParaRPr>
          </a:p>
          <a:p>
            <a:pPr indent="-171450" lvl="1" marL="514350" rtl="0" algn="l">
              <a:spcBef>
                <a:spcPts val="300"/>
              </a:spcBef>
              <a:spcAft>
                <a:spcPts val="0"/>
              </a:spcAft>
              <a:buClr>
                <a:schemeClr val="dk2"/>
              </a:buClr>
              <a:buSzPts val="1733"/>
              <a:buChar char="⮚"/>
            </a:pPr>
            <a:r>
              <a:rPr lang="en-US">
                <a:solidFill>
                  <a:schemeClr val="dk2"/>
                </a:solidFill>
              </a:rPr>
              <a:t>Incomes up to 200% of the FPG</a:t>
            </a:r>
            <a:r>
              <a:rPr lang="en-US">
                <a:solidFill>
                  <a:schemeClr val="dk2"/>
                </a:solidFill>
              </a:rPr>
              <a:t> </a:t>
            </a:r>
            <a:endParaRPr>
              <a:solidFill>
                <a:schemeClr val="dk2"/>
              </a:solidFill>
            </a:endParaRPr>
          </a:p>
          <a:p>
            <a:pPr indent="-171450" lvl="1" marL="514350" rtl="0" algn="l">
              <a:spcBef>
                <a:spcPts val="300"/>
              </a:spcBef>
              <a:spcAft>
                <a:spcPts val="0"/>
              </a:spcAft>
              <a:buClr>
                <a:schemeClr val="dk2"/>
              </a:buClr>
              <a:buSzPts val="1733"/>
              <a:buChar char="⮚"/>
            </a:pPr>
            <a:r>
              <a:rPr lang="en-US">
                <a:solidFill>
                  <a:schemeClr val="dk2"/>
                </a:solidFill>
              </a:rPr>
              <a:t>Most recent data shows 36 qualified clinics served more than 115,000 medically indigent patients</a:t>
            </a:r>
            <a:endParaRPr>
              <a:solidFill>
                <a:schemeClr val="dk2"/>
              </a:solidFill>
            </a:endParaRPr>
          </a:p>
          <a:p>
            <a:pPr indent="-257175" lvl="0" marL="257175" rtl="0" algn="l">
              <a:spcBef>
                <a:spcPts val="300"/>
              </a:spcBef>
              <a:spcAft>
                <a:spcPts val="300"/>
              </a:spcAft>
              <a:buClr>
                <a:schemeClr val="dk2"/>
              </a:buClr>
              <a:buSzPts val="2700"/>
              <a:buChar char="•"/>
            </a:pPr>
            <a:r>
              <a:rPr lang="en-US">
                <a:solidFill>
                  <a:schemeClr val="dk2"/>
                </a:solidFill>
              </a:rPr>
              <a:t>SB21-212 directed HCPF to seek federal matching funds</a:t>
            </a:r>
            <a:r>
              <a:rPr lang="en-US">
                <a:solidFill>
                  <a:schemeClr val="dk2"/>
                </a:solidFill>
              </a:rPr>
              <a:t> resulting in about $40 to 50 million in total funds for clinics annually</a:t>
            </a:r>
            <a:endParaRPr>
              <a:solidFill>
                <a:schemeClr val="dk2"/>
              </a:solidFill>
            </a:endParaRPr>
          </a:p>
        </p:txBody>
      </p:sp>
      <p:sp>
        <p:nvSpPr>
          <p:cNvPr id="180" name="Google Shape;180;p34"/>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1" name="Google Shape;181;p34"/>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hcpf.colorado.gov/cicp</a:t>
            </a:r>
            <a:endParaRPr sz="2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6" name="Shape 186"/>
        <p:cNvGrpSpPr/>
        <p:nvPr/>
      </p:nvGrpSpPr>
      <p:grpSpPr>
        <a:xfrm>
          <a:off x="0" y="0"/>
          <a:ext cx="0" cy="0"/>
          <a:chOff x="0" y="0"/>
          <a:chExt cx="0" cy="0"/>
        </a:xfrm>
      </p:grpSpPr>
      <p:sp>
        <p:nvSpPr>
          <p:cNvPr id="187" name="Google Shape;187;p35"/>
          <p:cNvSpPr txBox="1"/>
          <p:nvPr>
            <p:ph idx="12" type="sldNum"/>
          </p:nvPr>
        </p:nvSpPr>
        <p:spPr>
          <a:xfrm>
            <a:off x="6880595" y="6370755"/>
            <a:ext cx="2057400" cy="3651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88" name="Google Shape;188;p35"/>
          <p:cNvSpPr txBox="1"/>
          <p:nvPr/>
        </p:nvSpPr>
        <p:spPr>
          <a:xfrm>
            <a:off x="3325325" y="6300925"/>
            <a:ext cx="5128500" cy="365100"/>
          </a:xfrm>
          <a:prstGeom prst="rect">
            <a:avLst/>
          </a:prstGeom>
          <a:noFill/>
          <a:ln>
            <a:noFill/>
          </a:ln>
        </p:spPr>
        <p:txBody>
          <a:bodyPr anchorCtr="0" anchor="t" bIns="91425" lIns="91425" spcFirstLastPara="1" rIns="91425" wrap="square" tIns="91425">
            <a:noAutofit/>
          </a:bodyPr>
          <a:lstStyle/>
          <a:p>
            <a:pPr indent="0" lvl="0" marL="0" rtl="0" algn="l">
              <a:lnSpc>
                <a:spcPct val="90000"/>
              </a:lnSpc>
              <a:spcBef>
                <a:spcPts val="750"/>
              </a:spcBef>
              <a:spcAft>
                <a:spcPts val="0"/>
              </a:spcAft>
              <a:buNone/>
            </a:pPr>
            <a:r>
              <a:rPr lang="en-US" sz="1500">
                <a:solidFill>
                  <a:schemeClr val="dk2"/>
                </a:solidFill>
                <a:uFill>
                  <a:noFill/>
                </a:uFill>
                <a:latin typeface="Trebuchet MS"/>
                <a:ea typeface="Trebuchet MS"/>
                <a:cs typeface="Trebuchet MS"/>
                <a:sym typeface="Trebuchet MS"/>
                <a:hlinkClick r:id="rId3">
                  <a:extLst>
                    <a:ext uri="{A12FA001-AC4F-418D-AE19-62706E023703}">
                      <ahyp:hlinkClr val="tx"/>
                    </a:ext>
                  </a:extLst>
                </a:hlinkClick>
              </a:rPr>
              <a:t>hcpf.colorado.gov/cicp</a:t>
            </a:r>
            <a:endParaRPr sz="200">
              <a:solidFill>
                <a:schemeClr val="dk2"/>
              </a:solidFill>
            </a:endParaRPr>
          </a:p>
        </p:txBody>
      </p:sp>
      <p:pic>
        <p:nvPicPr>
          <p:cNvPr id="189" name="Google Shape;189;p35"/>
          <p:cNvPicPr preferRelativeResize="0"/>
          <p:nvPr/>
        </p:nvPicPr>
        <p:blipFill>
          <a:blip r:embed="rId4">
            <a:alphaModFix/>
          </a:blip>
          <a:stretch>
            <a:fillRect/>
          </a:stretch>
        </p:blipFill>
        <p:spPr>
          <a:xfrm>
            <a:off x="1005325" y="582475"/>
            <a:ext cx="6962325" cy="521137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White Theme">
  <a:themeElements>
    <a:clrScheme name="HCPF">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Theme">
  <a:themeElements>
    <a:clrScheme name="HCPF">
      <a:dk1>
        <a:srgbClr val="000000"/>
      </a:dk1>
      <a:lt1>
        <a:srgbClr val="FFFFFF"/>
      </a:lt1>
      <a:dk2>
        <a:srgbClr val="001970"/>
      </a:dk2>
      <a:lt2>
        <a:srgbClr val="FFD100"/>
      </a:lt2>
      <a:accent1>
        <a:srgbClr val="001970"/>
      </a:accent1>
      <a:accent2>
        <a:srgbClr val="245D38"/>
      </a:accent2>
      <a:accent3>
        <a:srgbClr val="6D3A5D"/>
      </a:accent3>
      <a:accent4>
        <a:srgbClr val="7A853B"/>
      </a:accent4>
      <a:accent5>
        <a:srgbClr val="35647E"/>
      </a:accent5>
      <a:accent6>
        <a:srgbClr val="C3002F"/>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