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5.xml" ContentType="application/vnd.openxmlformats-officedocument.theme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1" r:id="rId6"/>
    <p:sldMasterId id="2147483662" r:id="rId7"/>
  </p:sldMasterIdLst>
  <p:notesMasterIdLst>
    <p:notesMasterId r:id="rId21"/>
  </p:notesMasterIdLst>
  <p:sldIdLst>
    <p:sldId id="256" r:id="rId8"/>
    <p:sldId id="257" r:id="rId9"/>
    <p:sldId id="263" r:id="rId10"/>
    <p:sldId id="264" r:id="rId11"/>
    <p:sldId id="266" r:id="rId12"/>
    <p:sldId id="268" r:id="rId13"/>
    <p:sldId id="270" r:id="rId14"/>
    <p:sldId id="265" r:id="rId15"/>
    <p:sldId id="269" r:id="rId16"/>
    <p:sldId id="262" r:id="rId17"/>
    <p:sldId id="267" r:id="rId18"/>
    <p:sldId id="260" r:id="rId19"/>
    <p:sldId id="261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0817" y="279953"/>
            <a:ext cx="6042992" cy="453224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10817" y="4904133"/>
            <a:ext cx="6042992" cy="29013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82009" y="805318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8B86E629-EADB-4588-B34F-7B8113F921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6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53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0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9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9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6E629-EADB-4588-B34F-7B8113F921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3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F5A8-9F8A-40E8-8E71-40B6FD785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393" y="1411694"/>
            <a:ext cx="7583214" cy="990216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57B39-C9E8-4D9B-8157-8B7D27ECD8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89967"/>
            <a:ext cx="6858000" cy="7387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13" b="1"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Your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FE6FD-C94C-4EA3-9D27-77B84F0D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3300" y="4917557"/>
            <a:ext cx="2057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C634C-F292-4CCF-968C-133A912E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D719FB-B634-4982-A350-E0B14A4E2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5396" y="3586564"/>
            <a:ext cx="6273209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75"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>
                <a:latin typeface="Trebuchet MS" panose="020B0603020202020204" pitchFamily="34" charset="0"/>
              </a:defRPr>
            </a:lvl2pPr>
            <a:lvl3pPr marL="685800" indent="0" algn="ctr">
              <a:buNone/>
              <a:defRPr sz="1500">
                <a:latin typeface="Trebuchet MS" panose="020B0603020202020204" pitchFamily="34" charset="0"/>
              </a:defRPr>
            </a:lvl3pPr>
            <a:lvl4pPr marL="1028700" indent="0" algn="ctr">
              <a:buNone/>
              <a:defRPr sz="1500">
                <a:latin typeface="Trebuchet MS" panose="020B0603020202020204" pitchFamily="34" charset="0"/>
              </a:defRPr>
            </a:lvl4pPr>
            <a:lvl5pPr marL="1371600" indent="0" algn="ctr">
              <a:buNone/>
              <a:defRPr sz="15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Presented by: Name of Presenter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2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592091" y="2253854"/>
            <a:ext cx="4319605" cy="2350294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6065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Discuss or Chat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 descr="Chat icon">
            <a:extLst>
              <a:ext uri="{FF2B5EF4-FFF2-40B4-BE49-F238E27FC236}">
                <a16:creationId xmlns:a16="http://schemas.microsoft.com/office/drawing/2014/main" id="{7DF7FA99-B8C0-4028-B33D-9121ED0D89C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9245" y="848361"/>
            <a:ext cx="4942432" cy="494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3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C23389-6287-45CB-9364-DB461289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7985"/>
            <a:ext cx="7886700" cy="95989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28A374-8AF9-4CED-9BF0-E44A71E21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2714" y="2208659"/>
            <a:ext cx="5238572" cy="3055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Contact Name #1 (required)</a:t>
            </a:r>
          </a:p>
          <a:p>
            <a:pPr lvl="0" algn="ctr"/>
            <a:r>
              <a:rPr lang="en-US" sz="2400" b="0" dirty="0">
                <a:latin typeface="Trebuchet MS" panose="020B0603020202020204" pitchFamily="34" charset="0"/>
              </a:rPr>
              <a:t>Position</a:t>
            </a:r>
          </a:p>
          <a:p>
            <a:pPr lvl="0" algn="ctr"/>
            <a:r>
              <a:rPr lang="en-US" sz="2400" b="0" u="sng" dirty="0">
                <a:latin typeface="Trebuchet MS" panose="020B0603020202020204" pitchFamily="34" charset="0"/>
              </a:rPr>
              <a:t>Email address</a:t>
            </a:r>
          </a:p>
          <a:p>
            <a:pPr lvl="0" algn="ctr"/>
            <a:endParaRPr lang="en-US" sz="2400" b="0" dirty="0">
              <a:latin typeface="Trebuchet MS" panose="020B0603020202020204" pitchFamily="34" charset="0"/>
            </a:endParaRPr>
          </a:p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Contact Name #2 (optional)</a:t>
            </a:r>
          </a:p>
          <a:p>
            <a:pPr lvl="0" algn="ctr"/>
            <a:r>
              <a:rPr lang="en-US" sz="2400" b="0" dirty="0">
                <a:latin typeface="Trebuchet MS" panose="020B0603020202020204" pitchFamily="34" charset="0"/>
              </a:rPr>
              <a:t>Position</a:t>
            </a:r>
          </a:p>
          <a:p>
            <a:pPr lvl="0" algn="ctr"/>
            <a:r>
              <a:rPr lang="en-US" sz="2400" b="0" u="sng" dirty="0">
                <a:latin typeface="Trebuchet MS" panose="020B0603020202020204" pitchFamily="34" charset="0"/>
              </a:rPr>
              <a:t>Email address</a:t>
            </a:r>
            <a:endParaRPr lang="en-US" sz="2400" u="sng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21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46484" y="2120186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5063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750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4EFDD-B9F0-4E6C-AC1E-60B31DCF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365125"/>
            <a:ext cx="897388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3D7514-D620-466B-9A68-A2C4CF7D6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58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C3A5A-4790-4B00-9AE9-E7E4E7BCC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613971F0-4671-4B3D-8F21-3D75ED27F99C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2882AA-8C23-4EED-8710-09B83ADE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" y="365125"/>
            <a:ext cx="897388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57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F5A8-9F8A-40E8-8E71-40B6FD785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393" y="1403148"/>
            <a:ext cx="7583214" cy="990216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dirty="0"/>
              <a:t>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57B39-C9E8-4D9B-8157-8B7D27ECD8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448549"/>
            <a:ext cx="6858000" cy="7387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13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Your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FE6FD-C94C-4EA3-9D27-77B84F0D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3300" y="4917557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C634C-F292-4CCF-968C-133A912E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D719FB-B634-4982-A350-E0B14A4E2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5396" y="3578018"/>
            <a:ext cx="6273209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75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342900" indent="0" algn="ctr">
              <a:buNone/>
              <a:defRPr sz="1500">
                <a:latin typeface="Trebuchet MS" panose="020B0603020202020204" pitchFamily="34" charset="0"/>
              </a:defRPr>
            </a:lvl2pPr>
            <a:lvl3pPr marL="685800" indent="0" algn="ctr">
              <a:buNone/>
              <a:defRPr sz="1500">
                <a:latin typeface="Trebuchet MS" panose="020B0603020202020204" pitchFamily="34" charset="0"/>
              </a:defRPr>
            </a:lvl3pPr>
            <a:lvl4pPr marL="1028700" indent="0" algn="ctr">
              <a:buNone/>
              <a:defRPr sz="1500">
                <a:latin typeface="Trebuchet MS" panose="020B0603020202020204" pitchFamily="34" charset="0"/>
              </a:defRPr>
            </a:lvl4pPr>
            <a:lvl5pPr marL="1371600" indent="0" algn="ctr">
              <a:buNone/>
              <a:defRPr sz="15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Presented by: Name of Presenter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41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10AB-AC56-4595-B364-28782088C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7985"/>
            <a:ext cx="7886700" cy="959890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A2F5-15F7-44E8-BF1D-F70805530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1852302"/>
            <a:ext cx="7886700" cy="420559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514350" indent="-171450">
              <a:buSzPct val="70000"/>
              <a:buFont typeface="Wingdings" panose="05000000000000000000" pitchFamily="2" charset="2"/>
              <a:buChar char="Ø"/>
              <a:defRPr sz="2475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900113" indent="-214313">
              <a:buFont typeface="Wingdings" panose="05000000000000000000" pitchFamily="2" charset="2"/>
              <a:buChar char="§"/>
              <a:defRPr sz="2025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243013" indent="-214313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 3 - 5 per slide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 Stay above 20 point</a:t>
            </a:r>
          </a:p>
          <a:p>
            <a:pPr lvl="0"/>
            <a:r>
              <a:rPr lang="en-US" dirty="0"/>
              <a:t>Add relevant images/media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EEC3-7E7E-4E0A-B28A-7EEE3F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0728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4AF8E-B4DF-4C09-B62D-1F54F835078F}"/>
              </a:ext>
            </a:extLst>
          </p:cNvPr>
          <p:cNvSpPr txBox="1"/>
          <p:nvPr userDrawn="1"/>
        </p:nvSpPr>
        <p:spPr>
          <a:xfrm>
            <a:off x="628650" y="1992035"/>
            <a:ext cx="794533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00" dirty="0">
                <a:solidFill>
                  <a:schemeClr val="tx1"/>
                </a:solidFill>
                <a:latin typeface="Trebuchet MS" panose="020B0603020202020204" pitchFamily="34" charset="0"/>
              </a:rPr>
              <a:t>Improving health care equity, access and outcomes for the people we serve while saving Coloradans money on health care and driving value for Colorado.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C868E-C5BB-49C9-909B-BEA23AA0A4A2}"/>
              </a:ext>
            </a:extLst>
          </p:cNvPr>
          <p:cNvSpPr/>
          <p:nvPr userDrawn="1"/>
        </p:nvSpPr>
        <p:spPr>
          <a:xfrm>
            <a:off x="648746" y="478177"/>
            <a:ext cx="7886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Our Mission</a:t>
            </a:r>
            <a:endParaRPr lang="en-US" sz="45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24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C097E4E-998E-47EB-9122-2C7343FCD0A3}"/>
              </a:ext>
            </a:extLst>
          </p:cNvPr>
          <p:cNvSpPr txBox="1">
            <a:spLocks/>
          </p:cNvSpPr>
          <p:nvPr userDrawn="1"/>
        </p:nvSpPr>
        <p:spPr>
          <a:xfrm>
            <a:off x="13628419" y="8737353"/>
            <a:ext cx="2172022" cy="3940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00460">
              <a:defRPr/>
            </a:pPr>
            <a:fld id="{88E71DEA-C72C-42CF-90F7-E467E0733BC8}" type="slidenum">
              <a:rPr lang="en-US" sz="1801" b="1" smtClean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pPr algn="r" defTabSz="1300460">
                <a:defRPr/>
              </a:pPr>
              <a:t>‹#›</a:t>
            </a:fld>
            <a:endParaRPr lang="en-US" sz="1801" b="1">
              <a:solidFill>
                <a:srgbClr val="000000"/>
              </a:solidFill>
              <a:latin typeface="Trebuchet MS"/>
              <a:sym typeface="Trebuchet MS" pitchFamily="-100" charset="0"/>
            </a:endParaRPr>
          </a:p>
        </p:txBody>
      </p:sp>
      <p:pic>
        <p:nvPicPr>
          <p:cNvPr id="6" name="Picture 3" descr="Father points out something on laptop to family, seated on couch, as wife, son and daughter look on.">
            <a:extLst>
              <a:ext uri="{FF2B5EF4-FFF2-40B4-BE49-F238E27FC236}">
                <a16:creationId xmlns:a16="http://schemas.microsoft.com/office/drawing/2014/main" id="{E2CBCF1B-3F63-4279-ACE8-54A9BB8B5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14811" r="3939"/>
          <a:stretch/>
        </p:blipFill>
        <p:spPr>
          <a:xfrm>
            <a:off x="0" y="-1"/>
            <a:ext cx="9144000" cy="62689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2E9AAA-2DF6-4B75-81A1-C661D785F653}"/>
              </a:ext>
            </a:extLst>
          </p:cNvPr>
          <p:cNvSpPr/>
          <p:nvPr userDrawn="1"/>
        </p:nvSpPr>
        <p:spPr>
          <a:xfrm>
            <a:off x="0" y="3705958"/>
            <a:ext cx="9144000" cy="2158540"/>
          </a:xfrm>
          <a:prstGeom prst="rect">
            <a:avLst/>
          </a:prstGeom>
          <a:solidFill>
            <a:srgbClr val="001970">
              <a:alpha val="80000"/>
            </a:srgbClr>
          </a:solidFill>
        </p:spPr>
        <p:txBody>
          <a:bodyPr wrap="square" lIns="130048" tIns="65024" rIns="130048" bIns="182880" anchor="ctr">
            <a:spAutoFit/>
          </a:bodyPr>
          <a:lstStyle/>
          <a:p>
            <a:pPr marL="161925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Our Mission: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C6670"/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  <a:p>
            <a:pPr marL="161925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Improving health care equity, access and outcomes for the people we serve while saving Coloradans money on health care and driving value for Colorado.</a:t>
            </a:r>
            <a:endParaRPr kumimoji="0" lang="en-US" sz="2800" b="0" u="none" strike="noStrike" kern="1200" cap="none" spc="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 pitchFamily="-1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40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BFEB1-6F29-4B9E-A710-B7A60AD39235}"/>
              </a:ext>
            </a:extLst>
          </p:cNvPr>
          <p:cNvSpPr txBox="1"/>
          <p:nvPr userDrawn="1"/>
        </p:nvSpPr>
        <p:spPr>
          <a:xfrm>
            <a:off x="628650" y="1815063"/>
            <a:ext cx="7945334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584318" rtl="0" eaLnBrk="1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 Department of Health Care Policy &amp; Financing administers Health First Colorado (Colorado’s Medicaid program), Child Health Plan </a:t>
            </a:r>
            <a:r>
              <a:rPr lang="en-US" sz="2700" b="0" i="1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Plus </a:t>
            </a:r>
            <a:r>
              <a:rPr lang="en-US" sz="2700" b="0" i="0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(CHP+) and other health care programs for Coloradans who qualify. </a:t>
            </a:r>
            <a:endParaRPr lang="en-US" sz="27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1BA11-081D-40D3-9CE0-602DA95DA904}"/>
              </a:ext>
            </a:extLst>
          </p:cNvPr>
          <p:cNvSpPr/>
          <p:nvPr userDrawn="1"/>
        </p:nvSpPr>
        <p:spPr>
          <a:xfrm>
            <a:off x="628650" y="525515"/>
            <a:ext cx="79453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What We Do</a:t>
            </a:r>
            <a:endParaRPr lang="en-US" sz="45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50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10AB-AC56-4595-B364-28782088C9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7985"/>
            <a:ext cx="7886700" cy="959890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CA2F5-15F7-44E8-BF1D-F70805530D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1852302"/>
            <a:ext cx="7886700" cy="4205598"/>
          </a:xfrm>
          <a:prstGeom prst="rect">
            <a:avLst/>
          </a:prstGeo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27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514350" indent="-171450">
              <a:buSzPct val="70000"/>
              <a:buFont typeface="Wingdings" panose="05000000000000000000" pitchFamily="2" charset="2"/>
              <a:buChar char="Ø"/>
              <a:defRPr sz="2475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2pPr>
            <a:lvl3pPr marL="900113" indent="-214313">
              <a:buFont typeface="Wingdings" panose="05000000000000000000" pitchFamily="2" charset="2"/>
              <a:buChar char="§"/>
              <a:defRPr sz="2025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3pPr>
            <a:lvl4pPr marL="1243013" indent="-214313">
              <a:buFont typeface="Arial" panose="020B0604020202020204" pitchFamily="34" charset="0"/>
              <a:buChar char="•"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Use bullet points sparingly</a:t>
            </a:r>
          </a:p>
          <a:p>
            <a:pPr lvl="1"/>
            <a:r>
              <a:rPr lang="en-US" dirty="0"/>
              <a:t> 3 - 5 per slide</a:t>
            </a:r>
          </a:p>
          <a:p>
            <a:pPr lvl="0"/>
            <a:r>
              <a:rPr lang="en-US" dirty="0"/>
              <a:t>Examine your font size</a:t>
            </a:r>
          </a:p>
          <a:p>
            <a:pPr lvl="1"/>
            <a:r>
              <a:rPr lang="en-US" dirty="0"/>
              <a:t> Stay above 20 point</a:t>
            </a:r>
          </a:p>
          <a:p>
            <a:pPr lvl="0"/>
            <a:r>
              <a:rPr lang="en-US" dirty="0"/>
              <a:t>Add relevant images/media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CEEC3-7E7E-4E0A-B28A-7EEE3F4B0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94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BA7A-0931-469B-AE95-B8A1A0DCD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659" y="1806138"/>
            <a:ext cx="3602420" cy="2970815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dirty="0"/>
              <a:t>YOUR MAIN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B828E-E891-4B8A-9DE7-BF6FE05EDE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57421" y="1806136"/>
            <a:ext cx="3641834" cy="2970816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  <a:lvl2pPr marL="514350" indent="-171450">
              <a:buSzPct val="70000"/>
              <a:buFont typeface="Wingdings" panose="05000000000000000000" pitchFamily="2" charset="2"/>
              <a:buChar char="Ø"/>
              <a:defRPr sz="2400">
                <a:latin typeface="Trebuchet MS" panose="020B0603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21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</a:lstStyle>
          <a:p>
            <a:pPr lvl="0"/>
            <a:r>
              <a:rPr lang="en-US" dirty="0"/>
              <a:t>Add supporting text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0C3B7-E966-4C34-AC63-D825B5FA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8000FA-A814-4C7A-9329-75F916564131}"/>
              </a:ext>
            </a:extLst>
          </p:cNvPr>
          <p:cNvCxnSpPr/>
          <p:nvPr userDrawn="1"/>
        </p:nvCxnSpPr>
        <p:spPr>
          <a:xfrm>
            <a:off x="4572000" y="1327150"/>
            <a:ext cx="0" cy="4203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22189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D858-70C7-40A8-8640-C7372D85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6B0C4-EC03-4ED1-A7C0-D1FF2010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14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0442B-E3DD-4A73-9B8E-A8C6BCDF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76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592092" y="2625328"/>
            <a:ext cx="4036073" cy="231381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6065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 descr="Icon of two people with a word bubble between them containing a question mark.">
            <a:extLst>
              <a:ext uri="{FF2B5EF4-FFF2-40B4-BE49-F238E27FC236}">
                <a16:creationId xmlns:a16="http://schemas.microsoft.com/office/drawing/2014/main" id="{37BD4774-28ED-4593-9914-5BD252F33F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98616" y="1148206"/>
            <a:ext cx="5572125" cy="557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218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592091" y="2253854"/>
            <a:ext cx="4319605" cy="2350294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6065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Discuss or Chat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Graphic 29" descr="Chat icon">
            <a:extLst>
              <a:ext uri="{FF2B5EF4-FFF2-40B4-BE49-F238E27FC236}">
                <a16:creationId xmlns:a16="http://schemas.microsoft.com/office/drawing/2014/main" id="{0878C54B-0807-4D07-B660-126E4F8F43D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9245" y="848361"/>
            <a:ext cx="4942432" cy="4942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62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C23389-6287-45CB-9364-DB461289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37985"/>
            <a:ext cx="7886700" cy="959890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394E4-F317-40A7-9025-4DF612701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2714" y="2208663"/>
            <a:ext cx="5238572" cy="30897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Contact Name #1 (required)</a:t>
            </a:r>
          </a:p>
          <a:p>
            <a:pPr lvl="0" algn="ctr"/>
            <a:r>
              <a:rPr lang="en-US" sz="2400" b="0" dirty="0">
                <a:latin typeface="Trebuchet MS" panose="020B0603020202020204" pitchFamily="34" charset="0"/>
              </a:rPr>
              <a:t>Position</a:t>
            </a:r>
          </a:p>
          <a:p>
            <a:pPr lvl="0" algn="ctr"/>
            <a:r>
              <a:rPr lang="en-US" sz="2400" b="0" u="sng" dirty="0">
                <a:latin typeface="Trebuchet MS" panose="020B0603020202020204" pitchFamily="34" charset="0"/>
              </a:rPr>
              <a:t>Email address</a:t>
            </a:r>
          </a:p>
          <a:p>
            <a:pPr lvl="0" algn="ctr"/>
            <a:endParaRPr lang="en-US" sz="2400" b="0" dirty="0">
              <a:latin typeface="Trebuchet MS" panose="020B0603020202020204" pitchFamily="34" charset="0"/>
            </a:endParaRPr>
          </a:p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Contact Name #2 (optional)</a:t>
            </a:r>
          </a:p>
          <a:p>
            <a:pPr lvl="0" algn="ctr"/>
            <a:r>
              <a:rPr lang="en-US" sz="2400" b="0" dirty="0">
                <a:latin typeface="Trebuchet MS" panose="020B0603020202020204" pitchFamily="34" charset="0"/>
              </a:rPr>
              <a:t>Position</a:t>
            </a:r>
          </a:p>
          <a:p>
            <a:pPr lvl="0" algn="ctr"/>
            <a:r>
              <a:rPr lang="en-US" sz="2400" b="0" u="sng" dirty="0">
                <a:latin typeface="Trebuchet MS" panose="020B0603020202020204" pitchFamily="34" charset="0"/>
              </a:rPr>
              <a:t>Email address</a:t>
            </a:r>
            <a:endParaRPr lang="en-US" sz="2400" u="sng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54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46484" y="2137277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5063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Click to Add 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9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63712-6741-4F9F-918F-D656448D7F64}"/>
              </a:ext>
            </a:extLst>
          </p:cNvPr>
          <p:cNvSpPr txBox="1"/>
          <p:nvPr userDrawn="1"/>
        </p:nvSpPr>
        <p:spPr>
          <a:xfrm>
            <a:off x="628650" y="1992035"/>
            <a:ext cx="794533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700" dirty="0">
                <a:solidFill>
                  <a:schemeClr val="tx1"/>
                </a:solidFill>
                <a:latin typeface="Trebuchet MS" panose="020B0603020202020204" pitchFamily="34" charset="0"/>
              </a:rPr>
              <a:t>Improving health care equity, access and outcomes for the people we serve while saving Coloradans money on health care and driving value for Colorado.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B0BD5-9D21-45B2-BE82-E88C6339842E}"/>
              </a:ext>
            </a:extLst>
          </p:cNvPr>
          <p:cNvSpPr/>
          <p:nvPr userDrawn="1"/>
        </p:nvSpPr>
        <p:spPr>
          <a:xfrm>
            <a:off x="648746" y="478177"/>
            <a:ext cx="7886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Our Mission</a:t>
            </a:r>
            <a:endParaRPr lang="en-US" sz="4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01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DE9DFA-65D9-478E-AE4E-FB6B221DE1DF}"/>
              </a:ext>
            </a:extLst>
          </p:cNvPr>
          <p:cNvSpPr txBox="1">
            <a:spLocks/>
          </p:cNvSpPr>
          <p:nvPr userDrawn="1"/>
        </p:nvSpPr>
        <p:spPr>
          <a:xfrm>
            <a:off x="13628419" y="8737353"/>
            <a:ext cx="2172022" cy="3940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00460">
              <a:defRPr/>
            </a:pPr>
            <a:fld id="{88E71DEA-C72C-42CF-90F7-E467E0733BC8}" type="slidenum">
              <a:rPr lang="en-US" sz="1801" b="1" smtClean="0">
                <a:solidFill>
                  <a:srgbClr val="000000"/>
                </a:solidFill>
                <a:latin typeface="Trebuchet MS"/>
                <a:sym typeface="Trebuchet MS" pitchFamily="-100" charset="0"/>
              </a:rPr>
              <a:pPr algn="r" defTabSz="1300460">
                <a:defRPr/>
              </a:pPr>
              <a:t>‹#›</a:t>
            </a:fld>
            <a:endParaRPr lang="en-US" sz="1801" b="1">
              <a:solidFill>
                <a:srgbClr val="000000"/>
              </a:solidFill>
              <a:latin typeface="Trebuchet MS"/>
              <a:sym typeface="Trebuchet MS" pitchFamily="-100" charset="0"/>
            </a:endParaRPr>
          </a:p>
        </p:txBody>
      </p:sp>
      <p:pic>
        <p:nvPicPr>
          <p:cNvPr id="6" name="Picture 3" descr="Father points out something on laptop to family, seated on couch, as wife, son and daughter look on.">
            <a:extLst>
              <a:ext uri="{FF2B5EF4-FFF2-40B4-BE49-F238E27FC236}">
                <a16:creationId xmlns:a16="http://schemas.microsoft.com/office/drawing/2014/main" id="{A9FF7CC8-435E-4F14-A886-0FF535A62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14811" r="3939"/>
          <a:stretch/>
        </p:blipFill>
        <p:spPr>
          <a:xfrm>
            <a:off x="0" y="-1"/>
            <a:ext cx="9144000" cy="62689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AA6963-B001-44E8-9FC7-3C8BF8FC20A7}"/>
              </a:ext>
            </a:extLst>
          </p:cNvPr>
          <p:cNvSpPr/>
          <p:nvPr userDrawn="1"/>
        </p:nvSpPr>
        <p:spPr>
          <a:xfrm>
            <a:off x="0" y="3705958"/>
            <a:ext cx="9144000" cy="2158540"/>
          </a:xfrm>
          <a:prstGeom prst="rect">
            <a:avLst/>
          </a:prstGeom>
          <a:solidFill>
            <a:srgbClr val="001970">
              <a:alpha val="80000"/>
            </a:srgbClr>
          </a:solidFill>
        </p:spPr>
        <p:txBody>
          <a:bodyPr wrap="square" lIns="130048" tIns="65024" rIns="130048" bIns="182880" anchor="ctr">
            <a:spAutoFit/>
          </a:bodyPr>
          <a:lstStyle/>
          <a:p>
            <a:pPr marL="161925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Our Mission: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C6670"/>
              </a:solidFill>
              <a:effectLst/>
              <a:uLnTx/>
              <a:uFillTx/>
              <a:latin typeface="Trebuchet MS" pitchFamily="-100" charset="0"/>
              <a:sym typeface="Trebuchet MS" pitchFamily="-100" charset="0"/>
            </a:endParaRPr>
          </a:p>
          <a:p>
            <a:pPr marL="161925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0" cap="none" spc="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sym typeface="Trebuchet MS" pitchFamily="-100" charset="0"/>
              </a:rPr>
              <a:t>Improving health care equity, access and outcomes for the people we serve while saving Coloradans money on health care and driving value for Colorado.</a:t>
            </a:r>
            <a:endParaRPr kumimoji="0" lang="en-US" sz="2800" b="0" u="none" strike="noStrike" kern="1200" cap="none" spc="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sym typeface="Trebuchet MS" pitchFamily="-10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60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020F-42C8-465E-80AC-8522A71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63712-6741-4F9F-918F-D656448D7F64}"/>
              </a:ext>
            </a:extLst>
          </p:cNvPr>
          <p:cNvSpPr txBox="1"/>
          <p:nvPr userDrawn="1"/>
        </p:nvSpPr>
        <p:spPr>
          <a:xfrm>
            <a:off x="628650" y="1815063"/>
            <a:ext cx="7945334" cy="2169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584318" rtl="0" eaLnBrk="1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0" i="0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 Department of Health Care Policy &amp; Financing administers Health First Colorado (Colorado’s Medicaid program), Child Health Plan </a:t>
            </a:r>
            <a:r>
              <a:rPr lang="en-US" sz="2700" b="0" i="1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Plus </a:t>
            </a:r>
            <a:r>
              <a:rPr lang="en-US" sz="2700" b="0" i="0" u="none" strike="noStrike" kern="1200" baseline="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(CHP+) and other health care programs for Coloradans who qualify. </a:t>
            </a:r>
            <a:endParaRPr lang="en-US" sz="27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418115-AD7A-4A6E-B09D-343DEAD2F972}"/>
              </a:ext>
            </a:extLst>
          </p:cNvPr>
          <p:cNvSpPr/>
          <p:nvPr userDrawn="1"/>
        </p:nvSpPr>
        <p:spPr>
          <a:xfrm>
            <a:off x="628650" y="525515"/>
            <a:ext cx="79453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What We Do</a:t>
            </a:r>
            <a:endParaRPr lang="en-US" sz="4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120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BA7A-0931-469B-AE95-B8A1A0DCD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659" y="1806138"/>
            <a:ext cx="3602420" cy="2970815"/>
          </a:xfrm>
        </p:spPr>
        <p:txBody>
          <a:bodyPr/>
          <a:lstStyle>
            <a:lvl1pPr algn="l">
              <a:defRPr sz="5400"/>
            </a:lvl1pPr>
          </a:lstStyle>
          <a:p>
            <a:r>
              <a:rPr lang="en-US" dirty="0"/>
              <a:t>YOUR MAIN IDEA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B828E-E891-4B8A-9DE7-BF6FE05EDE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57421" y="1806136"/>
            <a:ext cx="3641834" cy="2970816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Trebuchet MS" panose="020B0603020202020204" pitchFamily="34" charset="0"/>
              </a:defRPr>
            </a:lvl1pPr>
            <a:lvl2pPr marL="514350" indent="-171450">
              <a:buSzPct val="70000"/>
              <a:buFont typeface="Wingdings" panose="05000000000000000000" pitchFamily="2" charset="2"/>
              <a:buChar char="Ø"/>
              <a:defRPr sz="2400">
                <a:latin typeface="Trebuchet MS" panose="020B0603020202020204" pitchFamily="34" charset="0"/>
              </a:defRPr>
            </a:lvl2pPr>
            <a:lvl3pPr marL="857250" indent="-171450">
              <a:buFont typeface="Wingdings" panose="05000000000000000000" pitchFamily="2" charset="2"/>
              <a:buChar char="§"/>
              <a:defRPr sz="21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</a:lstStyle>
          <a:p>
            <a:pPr lvl="0"/>
            <a:r>
              <a:rPr lang="en-US" dirty="0"/>
              <a:t>Add supporting text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0C3B7-E966-4C34-AC63-D825B5FA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8000FA-A814-4C7A-9329-75F916564131}"/>
              </a:ext>
            </a:extLst>
          </p:cNvPr>
          <p:cNvCxnSpPr/>
          <p:nvPr userDrawn="1"/>
        </p:nvCxnSpPr>
        <p:spPr>
          <a:xfrm>
            <a:off x="4572000" y="1327150"/>
            <a:ext cx="0" cy="4203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72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D858-70C7-40A8-8640-C7372D85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6B0C4-EC03-4ED1-A7C0-D1FF2010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97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0442B-E3DD-4A73-9B8E-A8C6BCDF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01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auto">
          <a:xfrm>
            <a:off x="4592092" y="2625328"/>
            <a:ext cx="4036073" cy="2313816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6065" baseline="0"/>
            </a:lvl1pPr>
          </a:lstStyle>
          <a:p>
            <a:pPr lvl="0"/>
            <a:r>
              <a:rPr lang="en-US" dirty="0">
                <a:sym typeface="Trebuchet MS" pitchFamily="-100" charset="0"/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 descr="Icon of two people with a word bubble between them containing a question mark.">
            <a:extLst>
              <a:ext uri="{FF2B5EF4-FFF2-40B4-BE49-F238E27FC236}">
                <a16:creationId xmlns:a16="http://schemas.microsoft.com/office/drawing/2014/main" id="{AD4016EC-B03E-4314-BCC6-0819BFB56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98616" y="1148206"/>
            <a:ext cx="5572125" cy="557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48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CAD76-0D7C-4F43-82BB-17F15DA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4" y="2117012"/>
            <a:ext cx="9006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FA6C-7C05-4DEF-96A0-366FE85BF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9075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D1B8B-803B-4A37-820F-25DD157AEA62}"/>
              </a:ext>
            </a:extLst>
          </p:cNvPr>
          <p:cNvSpPr/>
          <p:nvPr userDrawn="1"/>
        </p:nvSpPr>
        <p:spPr>
          <a:xfrm>
            <a:off x="0" y="6256612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1A8B-1EF1-4C17-BEFA-739AEA5BB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595" y="63707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613971F0-4671-4B3D-8F21-3D75ED27F9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lorado Department of Health Care Policy &amp; Financing">
            <a:extLst>
              <a:ext uri="{FF2B5EF4-FFF2-40B4-BE49-F238E27FC236}">
                <a16:creationId xmlns:a16="http://schemas.microsoft.com/office/drawing/2014/main" id="{EDCBDE6F-5794-42B8-B8F5-126CE43564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5" y="6346758"/>
            <a:ext cx="2596396" cy="436193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866922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77" r:id="rId4"/>
    <p:sldLayoutId id="2147483675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ado Department of Health Care Policy &amp; Financing">
            <a:extLst>
              <a:ext uri="{FF2B5EF4-FFF2-40B4-BE49-F238E27FC236}">
                <a16:creationId xmlns:a16="http://schemas.microsoft.com/office/drawing/2014/main" id="{BFB5BD91-677E-4000-8FFD-86210A1041D6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741" y="6327648"/>
            <a:ext cx="2596896" cy="438912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BD685-3E5D-4899-8EFD-8C1622B53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595" y="63736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613971F0-4671-4B3D-8F21-3D75ED27F99C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1576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BD685-3E5D-4899-8EFD-8C1622B53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595" y="63736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900" smtClean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algn="r"/>
            <a:fld id="{613971F0-4671-4B3D-8F21-3D75ED27F99C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4" name="Picture 3" descr="Colorado Department of Health Care Policy &amp; Financing">
            <a:extLst>
              <a:ext uri="{FF2B5EF4-FFF2-40B4-BE49-F238E27FC236}">
                <a16:creationId xmlns:a16="http://schemas.microsoft.com/office/drawing/2014/main" id="{63D514AF-3968-4C94-862A-55BF07C57B3E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4" y="6314117"/>
            <a:ext cx="2596896" cy="438912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11276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CAD76-0D7C-4F43-82BB-17F15DA5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4" y="2109640"/>
            <a:ext cx="90060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FA6C-7C05-4DEF-96A0-366FE85BF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49075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D1B8B-803B-4A37-820F-25DD157AEA62}"/>
              </a:ext>
            </a:extLst>
          </p:cNvPr>
          <p:cNvSpPr/>
          <p:nvPr userDrawn="1"/>
        </p:nvSpPr>
        <p:spPr>
          <a:xfrm>
            <a:off x="0" y="6256612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41A8B-1EF1-4C17-BEFA-739AEA5BB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595" y="63736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613971F0-4671-4B3D-8F21-3D75ED27F9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lorado Department of Health Care Policy &amp; Financing">
            <a:extLst>
              <a:ext uri="{FF2B5EF4-FFF2-40B4-BE49-F238E27FC236}">
                <a16:creationId xmlns:a16="http://schemas.microsoft.com/office/drawing/2014/main" id="{69A94649-C91F-413B-A631-A97225900B3E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5741" y="6364224"/>
            <a:ext cx="2596896" cy="438912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87015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78" r:id="rId4"/>
    <p:sldLayoutId id="2147483676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5" Type="http://schemas.openxmlformats.org/officeDocument/2006/relationships/hyperlink" Target="mailto:HCPF_RuralGrantProgram@state.co.us" TargetMode="External"/><Relationship Id="rId4" Type="http://schemas.openxmlformats.org/officeDocument/2006/relationships/hyperlink" Target="mailto:Nancy.Dolson@state.co.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0BD892-292F-4947-894A-319A4C3FE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3200" dirty="0"/>
            </a:br>
            <a:r>
              <a:rPr lang="en-US" sz="3200" dirty="0"/>
              <a:t>Rural Provider Access &amp; Affordability Advisory Committee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30A7B6-F9DD-480C-BE57-D804A632A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10.7.22 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05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3B32-5428-4CB3-8F53-D5D46043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578B77-4B6A-447F-A9B8-5891E3B0A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54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Finalize impact criteria framework</a:t>
            </a:r>
          </a:p>
          <a:p>
            <a:r>
              <a:rPr lang="en-US" dirty="0"/>
              <a:t>Revisit overall criteria with focus on developing weighting/scoring for:</a:t>
            </a:r>
          </a:p>
          <a:p>
            <a:pPr lvl="1"/>
            <a:r>
              <a:rPr lang="en-US" dirty="0"/>
              <a:t>Facility/age of plant</a:t>
            </a:r>
          </a:p>
          <a:p>
            <a:pPr lvl="1"/>
            <a:r>
              <a:rPr lang="en-US" dirty="0"/>
              <a:t>Case mix</a:t>
            </a:r>
          </a:p>
          <a:p>
            <a:pPr lvl="1"/>
            <a:r>
              <a:rPr lang="en-US" dirty="0"/>
              <a:t>Financial health</a:t>
            </a:r>
          </a:p>
          <a:p>
            <a:pPr lvl="1"/>
            <a:r>
              <a:rPr lang="en-US" dirty="0"/>
              <a:t>Impact on access/affordability</a:t>
            </a:r>
          </a:p>
          <a:p>
            <a:r>
              <a:rPr lang="en-US" dirty="0"/>
              <a:t>Consideration of spread of funds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622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DD3CEA-94BC-4081-804F-881B049DC3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203F18-E9F9-46A2-8B96-92EF10DF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0E5369-73AF-4DFD-99B0-C2F5CE7852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Nancy Dolson</a:t>
            </a:r>
          </a:p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Special Financing Division Director</a:t>
            </a:r>
          </a:p>
          <a:p>
            <a:pPr lvl="0" algn="ctr"/>
            <a:r>
              <a:rPr lang="en-US" sz="2400" u="sng" dirty="0">
                <a:latin typeface="Trebuchet MS" panose="020B0603020202020204" pitchFamily="34" charset="0"/>
                <a:hlinkClick r:id="rId4"/>
              </a:rPr>
              <a:t>Nancy.Dolson@state.co.us</a:t>
            </a:r>
            <a:r>
              <a:rPr lang="en-US" sz="2400" u="sng" dirty="0">
                <a:latin typeface="Trebuchet MS" panose="020B0603020202020204" pitchFamily="34" charset="0"/>
              </a:rPr>
              <a:t> </a:t>
            </a:r>
          </a:p>
          <a:p>
            <a:pPr lvl="0" algn="ctr"/>
            <a:endParaRPr lang="en-US" sz="2400" dirty="0">
              <a:latin typeface="Trebuchet MS" panose="020B0603020202020204" pitchFamily="34" charset="0"/>
            </a:endParaRPr>
          </a:p>
          <a:p>
            <a:pPr lvl="0" algn="ctr"/>
            <a:r>
              <a:rPr lang="en-US" sz="2400" b="1" dirty="0">
                <a:latin typeface="Trebuchet MS" panose="020B0603020202020204" pitchFamily="34" charset="0"/>
              </a:rPr>
              <a:t>For submittal of comments:</a:t>
            </a:r>
          </a:p>
          <a:p>
            <a:pPr lvl="0" algn="ctr"/>
            <a:r>
              <a:rPr lang="en-US" sz="2200" u="sng" dirty="0">
                <a:latin typeface="Trebuchet MS" panose="020B0603020202020204" pitchFamily="34" charset="0"/>
                <a:hlinkClick r:id="rId5"/>
              </a:rPr>
              <a:t>HCPF_RuralGrantProgram@state.co.us</a:t>
            </a:r>
            <a:endParaRPr lang="en-US" sz="2200" u="sng" dirty="0">
              <a:latin typeface="Trebuchet MS" panose="020B06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64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BDD8-8E99-4BC0-A5B8-EC34941C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F4578-F4EC-4292-9716-977353B4F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71DEA-C72C-42CF-90F7-E467E0733BC8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5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52302"/>
            <a:ext cx="7886700" cy="4205598"/>
          </a:xfrm>
        </p:spPr>
        <p:txBody>
          <a:bodyPr/>
          <a:lstStyle/>
          <a:p>
            <a:r>
              <a:rPr lang="en-US" dirty="0"/>
              <a:t>Call to Order</a:t>
            </a:r>
          </a:p>
          <a:p>
            <a:r>
              <a:rPr lang="en-US" dirty="0"/>
              <a:t>Approve Minutes from 9.23 Meeting</a:t>
            </a:r>
          </a:p>
          <a:p>
            <a:r>
              <a:rPr lang="en-US" dirty="0"/>
              <a:t>Recap 9.23 Eligibility Criteria Discussion </a:t>
            </a:r>
          </a:p>
          <a:p>
            <a:r>
              <a:rPr lang="en-US" dirty="0"/>
              <a:t>Evaluation Criteria for “Impact to access and affordability”</a:t>
            </a:r>
          </a:p>
          <a:p>
            <a:r>
              <a:rPr lang="en-US" dirty="0"/>
              <a:t>Public Comment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22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&amp; Criteria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97875"/>
            <a:ext cx="7886700" cy="4660025"/>
          </a:xfrm>
        </p:spPr>
        <p:txBody>
          <a:bodyPr/>
          <a:lstStyle/>
          <a:p>
            <a:r>
              <a:rPr lang="en-US" dirty="0"/>
              <a:t>Committee agreed that all rural hospitals should be eligible to apply:</a:t>
            </a:r>
          </a:p>
          <a:p>
            <a:pPr lvl="1"/>
            <a:r>
              <a:rPr lang="en-US" dirty="0"/>
              <a:t>Broad eligibility with specific application criteria</a:t>
            </a:r>
          </a:p>
          <a:p>
            <a:r>
              <a:rPr lang="en-US" dirty="0"/>
              <a:t>Agreement to include/develop criteria for:</a:t>
            </a:r>
          </a:p>
          <a:p>
            <a:pPr lvl="1"/>
            <a:r>
              <a:rPr lang="en-US" dirty="0"/>
              <a:t>Age of facility/plant</a:t>
            </a:r>
          </a:p>
          <a:p>
            <a:pPr lvl="1"/>
            <a:r>
              <a:rPr lang="en-US" dirty="0"/>
              <a:t>Case mix</a:t>
            </a:r>
          </a:p>
          <a:p>
            <a:pPr lvl="1"/>
            <a:r>
              <a:rPr lang="en-US" dirty="0"/>
              <a:t>Financial health</a:t>
            </a:r>
          </a:p>
          <a:p>
            <a:pPr lvl="1"/>
            <a:r>
              <a:rPr lang="en-US" dirty="0"/>
              <a:t>Strength of proposal itself “Impact to access and affordability” </a:t>
            </a:r>
            <a:r>
              <a:rPr lang="en-US" b="1" dirty="0"/>
              <a:t>– </a:t>
            </a:r>
            <a:r>
              <a:rPr lang="en-US" b="1" i="1" u="sng" dirty="0"/>
              <a:t>For today’s discussion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14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Criteria for evaluation of impact to access &amp; affordability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Assessing an application’s impact relies on a variety of criteria (mostly qualitative)</a:t>
            </a:r>
          </a:p>
          <a:p>
            <a:r>
              <a:rPr lang="en-US" dirty="0"/>
              <a:t>Committee to identify what these criteria should be</a:t>
            </a:r>
          </a:p>
          <a:p>
            <a:r>
              <a:rPr lang="en-US" dirty="0"/>
              <a:t>HCPF proposing an initial list for </a:t>
            </a:r>
            <a:r>
              <a:rPr lang="en-US"/>
              <a:t>feedback (other </a:t>
            </a:r>
            <a:r>
              <a:rPr lang="en-US" dirty="0"/>
              <a:t>ideas are welcome)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13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Policymaker intent (grounding)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97875"/>
            <a:ext cx="7886700" cy="4660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ERTF Policy Proposal outlines intent for SB-200 to address rural health care disparities highlighting:</a:t>
            </a:r>
          </a:p>
          <a:p>
            <a:r>
              <a:rPr lang="en-US" dirty="0"/>
              <a:t>Improving care cost efficiencies</a:t>
            </a:r>
          </a:p>
          <a:p>
            <a:r>
              <a:rPr lang="en-US" dirty="0"/>
              <a:t>Access to specialty care</a:t>
            </a:r>
          </a:p>
          <a:p>
            <a:r>
              <a:rPr lang="en-US" dirty="0"/>
              <a:t>New care models for inpatient beds</a:t>
            </a:r>
          </a:p>
          <a:p>
            <a:r>
              <a:rPr lang="en-US" dirty="0"/>
              <a:t>Better outcomes</a:t>
            </a:r>
          </a:p>
          <a:p>
            <a:r>
              <a:rPr lang="en-US" dirty="0"/>
              <a:t>Stimulate local economies/jobs</a:t>
            </a:r>
          </a:p>
          <a:p>
            <a:r>
              <a:rPr lang="en-US" dirty="0"/>
              <a:t>Build infrastructure &amp; technology </a:t>
            </a:r>
          </a:p>
          <a:p>
            <a:r>
              <a:rPr lang="en-US" dirty="0"/>
              <a:t>Care referral supports while keeping care local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24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Criteria for evaluation of impact to access &amp; affordability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Statement of need</a:t>
            </a:r>
          </a:p>
          <a:p>
            <a:pPr lvl="1"/>
            <a:r>
              <a:rPr lang="en-US" dirty="0"/>
              <a:t>What problem is the proposal trying to solve?</a:t>
            </a:r>
          </a:p>
          <a:p>
            <a:pPr lvl="1"/>
            <a:r>
              <a:rPr lang="en-US" dirty="0"/>
              <a:t>What is the specific community need this will address and how?</a:t>
            </a:r>
          </a:p>
          <a:p>
            <a:r>
              <a:rPr lang="en-US" dirty="0"/>
              <a:t>Sustainability</a:t>
            </a:r>
          </a:p>
          <a:p>
            <a:pPr lvl="1"/>
            <a:r>
              <a:rPr lang="en-US" dirty="0"/>
              <a:t>How does this proposal support the community in the long term?</a:t>
            </a:r>
          </a:p>
          <a:p>
            <a:pPr lvl="1"/>
            <a:r>
              <a:rPr lang="en-US" dirty="0"/>
              <a:t>Once the funds are exhausted, is there a sustainability plan to maintain increased access &amp; affordability?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75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Criteria for evaluation of impact to access &amp; affordability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Access to specialty care</a:t>
            </a:r>
          </a:p>
          <a:p>
            <a:pPr lvl="1"/>
            <a:r>
              <a:rPr lang="en-US" dirty="0"/>
              <a:t>Does the proposal increase access to specialty care? </a:t>
            </a:r>
          </a:p>
          <a:p>
            <a:pPr lvl="1"/>
            <a:r>
              <a:rPr lang="en-US" dirty="0"/>
              <a:t>If yes, what specialty care is enhanced and how?</a:t>
            </a:r>
          </a:p>
          <a:p>
            <a:r>
              <a:rPr lang="en-US" dirty="0"/>
              <a:t>Care referral supports/keeping care local</a:t>
            </a:r>
          </a:p>
          <a:p>
            <a:pPr lvl="1"/>
            <a:r>
              <a:rPr lang="en-US" dirty="0"/>
              <a:t>Does the proposal improve care referrals? Help to keep care local?</a:t>
            </a:r>
          </a:p>
          <a:p>
            <a:pPr lvl="1"/>
            <a:r>
              <a:rPr lang="en-US" dirty="0"/>
              <a:t>If yes, how and please describe any collaborations that support this.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7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Criteria for evaluation of impact to access &amp; affordability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Partnership engagement</a:t>
            </a:r>
          </a:p>
          <a:p>
            <a:pPr lvl="1"/>
            <a:r>
              <a:rPr lang="en-US" dirty="0"/>
              <a:t>Are local partners engaged in/supporting this proposal?</a:t>
            </a:r>
          </a:p>
          <a:p>
            <a:pPr lvl="1"/>
            <a:r>
              <a:rPr lang="en-US" dirty="0"/>
              <a:t>If yes, how? </a:t>
            </a:r>
          </a:p>
          <a:p>
            <a:pPr lvl="1"/>
            <a:r>
              <a:rPr lang="en-US" dirty="0"/>
              <a:t>Note for some proposals this may not be relevant (i.e.; equipment purchase).</a:t>
            </a:r>
          </a:p>
          <a:p>
            <a:r>
              <a:rPr lang="en-US" dirty="0"/>
              <a:t>Equity, Diversity and Inclusion</a:t>
            </a:r>
          </a:p>
          <a:p>
            <a:pPr lvl="1"/>
            <a:r>
              <a:rPr lang="en-US" dirty="0"/>
              <a:t>Does the hospital have an EDI strategy? If yes, please describe it.</a:t>
            </a:r>
          </a:p>
          <a:p>
            <a:pPr lvl="1"/>
            <a:r>
              <a:rPr lang="en-US" dirty="0"/>
              <a:t>HCPF Recommendation: EDI considerations should be broad, not specific to the proposal itself.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00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DC9E-394E-45CC-A195-1B04CDF1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Criteria for evaluation of impact to access &amp; affordability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9D5A-3FB1-4BF0-8041-B5A707732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44133"/>
            <a:ext cx="7886700" cy="4313767"/>
          </a:xfrm>
        </p:spPr>
        <p:txBody>
          <a:bodyPr/>
          <a:lstStyle/>
          <a:p>
            <a:r>
              <a:rPr lang="en-US" dirty="0"/>
              <a:t>Budget/Costs</a:t>
            </a:r>
          </a:p>
          <a:p>
            <a:pPr lvl="1"/>
            <a:r>
              <a:rPr lang="en-US" dirty="0"/>
              <a:t>HCPF recommendation: Budgets required but sophistication not a criteria (no points/weighting). Dept can work with applicants in need of supports to ensure sound budgeting.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9948A-8479-4187-BA05-77BEBD9C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71F0-4671-4B3D-8F21-3D75ED27F99C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34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WHITE THEME" val="vkJ1RRo0"/>
  <p:tag name="ARTICULATE_DESIGN_ID_BLUE THEME" val="k4RoxcYV"/>
  <p:tag name="ARTICULATE_DESIGN_ID_SOLID WHITE" val="7luiLJ2N"/>
  <p:tag name="ARTICULATE_DESIGN_ID_SOLID BLUE" val="yQppx6Cl"/>
  <p:tag name="ARTICULATE_SLIDE_COUNT" val="8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u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F-Standard_April2022_temp.potx" id="{DC2C5CB0-0EA5-4BE2-8B24-A6CD919A71F3}" vid="{D032EBBD-9153-46BD-A18D-AB2E96860151}"/>
    </a:ext>
  </a:extLst>
</a:theme>
</file>

<file path=ppt/theme/theme2.xml><?xml version="1.0" encoding="utf-8"?>
<a:theme xmlns:a="http://schemas.openxmlformats.org/drawingml/2006/main" name="Solid Blu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F-Standard_April2022_temp.potx" id="{DC2C5CB0-0EA5-4BE2-8B24-A6CD919A71F3}" vid="{535D2E0F-1007-482F-BA5D-F21DBC1574B0}"/>
    </a:ext>
  </a:extLst>
</a:theme>
</file>

<file path=ppt/theme/theme3.xml><?xml version="1.0" encoding="utf-8"?>
<a:theme xmlns:a="http://schemas.openxmlformats.org/drawingml/2006/main" name="Solid Whit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F-Standard_April2022_temp.potx" id="{DC2C5CB0-0EA5-4BE2-8B24-A6CD919A71F3}" vid="{EBA98528-5D74-4EF0-BF72-20423C32D4AA}"/>
    </a:ext>
  </a:extLst>
</a:theme>
</file>

<file path=ppt/theme/theme4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PF-Standard_April2022_temp.potx" id="{DC2C5CB0-0EA5-4BE2-8B24-A6CD919A71F3}" vid="{E3D8FF44-166D-4F81-9209-D9D88F3F8F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69C82552416F4D9E145593EF3D7295" ma:contentTypeVersion="13" ma:contentTypeDescription="Create a new document." ma:contentTypeScope="" ma:versionID="1d0e92aa8212dde222f4d2e9e40c0263">
  <xsd:schema xmlns:xsd="http://www.w3.org/2001/XMLSchema" xmlns:xs="http://www.w3.org/2001/XMLSchema" xmlns:p="http://schemas.microsoft.com/office/2006/metadata/properties" xmlns:ns2="7be5fa6b-4cc0-49a8-b234-97f651d692ff" xmlns:ns3="c1838ce2-6575-4952-b4b0-afa742a1bf4a" targetNamespace="http://schemas.microsoft.com/office/2006/metadata/properties" ma:root="true" ma:fieldsID="42741496f44d730421c8afca753345c4" ns2:_="" ns3:_="">
    <xsd:import namespace="7be5fa6b-4cc0-49a8-b234-97f651d692ff"/>
    <xsd:import namespace="c1838ce2-6575-4952-b4b0-afa742a1bf4a"/>
    <xsd:element name="properties">
      <xsd:complexType>
        <xsd:sequence>
          <xsd:element name="documentManagement">
            <xsd:complexType>
              <xsd:all>
                <xsd:element ref="ns2:Instructions" minOccurs="0"/>
                <xsd:element ref="ns2:Audience" minOccurs="0"/>
                <xsd:element ref="ns2:Template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5fa6b-4cc0-49a8-b234-97f651d692ff" elementFormDefault="qualified">
    <xsd:import namespace="http://schemas.microsoft.com/office/2006/documentManagement/types"/>
    <xsd:import namespace="http://schemas.microsoft.com/office/infopath/2007/PartnerControls"/>
    <xsd:element name="Instructions" ma:index="8" nillable="true" ma:displayName="Instructions" ma:internalName="Instructions">
      <xsd:simpleType>
        <xsd:restriction base="dms:Note">
          <xsd:maxLength value="255"/>
        </xsd:restriction>
      </xsd:simpleType>
    </xsd:element>
    <xsd:element name="Audience" ma:index="9" nillable="true" ma:displayName="Audience" ma:default="Internal" ma:format="Dropdown" ma:internalName="Audience">
      <xsd:simpleType>
        <xsd:union memberTypes="dms:Text">
          <xsd:simpleType>
            <xsd:restriction base="dms:Choice">
              <xsd:enumeration value="Internal"/>
              <xsd:enumeration value="External"/>
            </xsd:restriction>
          </xsd:simpleType>
        </xsd:union>
      </xsd:simpleType>
    </xsd:element>
    <xsd:element name="Template" ma:index="10" nillable="true" ma:displayName="Template" ma:internalName="Template">
      <xsd:simpleType>
        <xsd:restriction base="dms:Text">
          <xsd:maxLength value="255"/>
        </xsd:restriction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38ce2-6575-4952-b4b0-afa742a1bf4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format="DateTim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structions xmlns="7be5fa6b-4cc0-49a8-b234-97f651d692ff" xsi:nil="true"/>
    <Audience xmlns="7be5fa6b-4cc0-49a8-b234-97f651d692ff">Internal</Audience>
    <Template xmlns="7be5fa6b-4cc0-49a8-b234-97f651d692ff">Meetings PowerPoint </Template>
  </documentManagement>
</p:properties>
</file>

<file path=customXml/itemProps1.xml><?xml version="1.0" encoding="utf-8"?>
<ds:datastoreItem xmlns:ds="http://schemas.openxmlformats.org/officeDocument/2006/customXml" ds:itemID="{867A7AC2-A433-43D4-A6A7-6B0298D803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e5fa6b-4cc0-49a8-b234-97f651d692ff"/>
    <ds:schemaRef ds:uri="c1838ce2-6575-4952-b4b0-afa742a1bf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32E6A-CCFD-4902-8025-7BF64424F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E344F2-3FD9-43DC-BDD7-BBBC9CAF3E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7be5fa6b-4cc0-49a8-b234-97f651d692ff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1838ce2-6575-4952-b4b0-afa742a1bf4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Theme</Template>
  <TotalTime>68</TotalTime>
  <Words>538</Words>
  <Application>Microsoft Office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Blue Theme</vt:lpstr>
      <vt:lpstr>Solid Blue</vt:lpstr>
      <vt:lpstr>Solid White</vt:lpstr>
      <vt:lpstr>White Theme</vt:lpstr>
      <vt:lpstr> Rural Provider Access &amp; Affordability Advisory Committee</vt:lpstr>
      <vt:lpstr>Agenda</vt:lpstr>
      <vt:lpstr>Eligibility &amp; Criteria Recap</vt:lpstr>
      <vt:lpstr>Criteria for evaluation of impact to access &amp; affordability</vt:lpstr>
      <vt:lpstr>Policymaker intent (grounding)</vt:lpstr>
      <vt:lpstr>Criteria for evaluation of impact to access &amp; affordability</vt:lpstr>
      <vt:lpstr>Criteria for evaluation of impact to access &amp; affordability</vt:lpstr>
      <vt:lpstr>Criteria for evaluation of impact to access &amp; affordability</vt:lpstr>
      <vt:lpstr>Criteria for evaluation of impact to access &amp; affordability</vt:lpstr>
      <vt:lpstr>Public Comment?</vt:lpstr>
      <vt:lpstr>Next Steps</vt:lpstr>
      <vt:lpstr>Contact Info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 Baer</dc:creator>
  <dc:description>March 2021: Updated mission statement.</dc:description>
  <cp:lastModifiedBy>Lyon, Shay</cp:lastModifiedBy>
  <cp:revision>7</cp:revision>
  <dcterms:created xsi:type="dcterms:W3CDTF">2022-10-05T14:08:23Z</dcterms:created>
  <dcterms:modified xsi:type="dcterms:W3CDTF">2022-10-07T16:09:35Z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FFE0E7CC-BC95-465A-B686-30FDBEF952E9</vt:lpwstr>
  </property>
  <property fmtid="{D5CDD505-2E9C-101B-9397-08002B2CF9AE}" pid="3" name="ArticulatePath">
    <vt:lpwstr>HCPF-Widescreen_v03-YK</vt:lpwstr>
  </property>
  <property fmtid="{D5CDD505-2E9C-101B-9397-08002B2CF9AE}" pid="4" name="ContentTypeId">
    <vt:lpwstr>0x010100BE69C82552416F4D9E145593EF3D7295</vt:lpwstr>
  </property>
</Properties>
</file>