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65263" y="185599"/>
            <a:ext cx="6127474" cy="344670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1" i="0" u="none" strike="noStrike" cap="none">
                <a:solidFill>
                  <a:schemeClr val="dk1"/>
                </a:solidFill>
                <a:latin typeface="Trebuchet MS"/>
                <a:ea typeface="Trebuchet MS"/>
                <a:cs typeface="Trebuchet MS"/>
                <a:sym typeface="Trebuchet MS"/>
              </a:defRPr>
            </a:lvl1pPr>
            <a:lvl2pPr marL="914400" marR="0" lvl="1" indent="-22860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477e8f2b6_0_8: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477e8f2b6_0_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1477e8f2b6_0_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477e8f2b6_0_16: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77e8f2b6_0_16: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a:t>Expenditures cannot occur prior to fully executed contract or grant agreement or identified start date whichever is later - no back dating. </a:t>
            </a:r>
            <a:endParaRPr b="0"/>
          </a:p>
        </p:txBody>
      </p:sp>
      <p:sp>
        <p:nvSpPr>
          <p:cNvPr id="193" name="Google Shape;193;g21477e8f2b6_0_16: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9b12b46b5_0_990:notes"/>
          <p:cNvSpPr txBox="1">
            <a:spLocks noGrp="1"/>
          </p:cNvSpPr>
          <p:nvPr>
            <p:ph type="body" idx="1"/>
          </p:nvPr>
        </p:nvSpPr>
        <p:spPr>
          <a:xfrm>
            <a:off x="410817" y="4904133"/>
            <a:ext cx="6042900" cy="290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09b12b46b5_0_990:notes"/>
          <p:cNvSpPr>
            <a:spLocks noGrp="1" noRot="1" noChangeAspect="1"/>
          </p:cNvSpPr>
          <p:nvPr>
            <p:ph type="sldImg" idx="2"/>
          </p:nvPr>
        </p:nvSpPr>
        <p:spPr>
          <a:xfrm>
            <a:off x="-596333" y="279953"/>
            <a:ext cx="8057100" cy="4532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09b12b46b5_0_1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09b12b46b5_0_1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09b12b46b5_0_1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9b12b46b5_0_26: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9b12b46b5_0_26: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09b12b46b5_0_26: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9b12b46b5_0_34: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09b12b46b5_0_34: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09b12b46b5_0_34: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9b12b46b5_0_49: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9b12b46b5_0_49: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09b12b46b5_0_49: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09b12b46b5_0_176:notes"/>
          <p:cNvSpPr txBox="1">
            <a:spLocks noGrp="1"/>
          </p:cNvSpPr>
          <p:nvPr>
            <p:ph type="body" idx="1"/>
          </p:nvPr>
        </p:nvSpPr>
        <p:spPr>
          <a:xfrm>
            <a:off x="410817" y="4904133"/>
            <a:ext cx="6042900" cy="290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09b12b46b5_0_176:notes"/>
          <p:cNvSpPr>
            <a:spLocks noGrp="1" noRot="1" noChangeAspect="1"/>
          </p:cNvSpPr>
          <p:nvPr>
            <p:ph type="sldImg" idx="2"/>
          </p:nvPr>
        </p:nvSpPr>
        <p:spPr>
          <a:xfrm>
            <a:off x="-596333" y="279953"/>
            <a:ext cx="8057100" cy="4532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09b12b46b5_0_42: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09b12b46b5_0_42: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209b12b46b5_0_42: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09b12b46b5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09b12b46b5_0_235: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259" name="Google Shape;259;g209b12b46b5_0_235: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9b12b46b5_0_0: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9b12b46b5_0_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209b12b46b5_0_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09b12b46b5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09b12b46b5_0_242: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Additional requirements for project summary worksheet: </a:t>
            </a:r>
            <a:endParaRPr/>
          </a:p>
          <a:p>
            <a:pPr marL="0" lvl="0" indent="0" algn="l" rtl="0">
              <a:spcBef>
                <a:spcPts val="0"/>
              </a:spcBef>
              <a:spcAft>
                <a:spcPts val="0"/>
              </a:spcAft>
              <a:buNone/>
            </a:pPr>
            <a:r>
              <a:rPr lang="en-US" b="0"/>
              <a:t>Other ARPA grants</a:t>
            </a:r>
            <a:endParaRPr/>
          </a:p>
          <a:p>
            <a:pPr marL="0" lvl="0" indent="0" algn="l" rtl="0">
              <a:spcBef>
                <a:spcPts val="0"/>
              </a:spcBef>
              <a:spcAft>
                <a:spcPts val="0"/>
              </a:spcAft>
              <a:buNone/>
            </a:pPr>
            <a:r>
              <a:rPr lang="en-US" b="0"/>
              <a:t>Start and end date</a:t>
            </a:r>
            <a:endParaRPr/>
          </a:p>
          <a:p>
            <a:pPr marL="0" lvl="0" indent="0" algn="l" rtl="0">
              <a:spcBef>
                <a:spcPts val="0"/>
              </a:spcBef>
              <a:spcAft>
                <a:spcPts val="0"/>
              </a:spcAft>
              <a:buNone/>
            </a:pPr>
            <a:r>
              <a:rPr lang="en-US" b="1"/>
              <a:t>NOTE: Projects can commence no earlier than July 1, 2023 and all funds must be spend by grantees by Dec 31, 2026.</a:t>
            </a:r>
            <a:endParaRPr/>
          </a:p>
        </p:txBody>
      </p:sp>
      <p:sp>
        <p:nvSpPr>
          <p:cNvPr id="269" name="Google Shape;269;g209b12b46b5_0_242: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9b12b46b5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09b12b46b5_0_249: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79" name="Google Shape;279;g209b12b46b5_0_249: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9b12b46b5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09b12b46b5_0_256: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89" name="Google Shape;289;g209b12b46b5_0_256: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09b12b46b5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09b12b46b5_0_263: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99" name="Google Shape;299;g209b12b46b5_0_263: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09b12b46b5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09b12b46b5_0_270: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[Example categories shown below.  Applicant should include applicable categories for the project and add lines as needed.]</a:t>
            </a:r>
            <a:endParaRPr/>
          </a:p>
        </p:txBody>
      </p:sp>
      <p:sp>
        <p:nvSpPr>
          <p:cNvPr id="309" name="Google Shape;309;g209b12b46b5_0_270: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09b12b46b5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09b12b46b5_0_277:notes"/>
          <p:cNvSpPr txBox="1">
            <a:spLocks noGrp="1"/>
          </p:cNvSpPr>
          <p:nvPr>
            <p:ph type="body" idx="1"/>
          </p:nvPr>
        </p:nvSpPr>
        <p:spPr>
          <a:xfrm>
            <a:off x="410817" y="4904133"/>
            <a:ext cx="6042900" cy="290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09b12b46b5_0_277:notes"/>
          <p:cNvSpPr txBox="1">
            <a:spLocks noGrp="1"/>
          </p:cNvSpPr>
          <p:nvPr>
            <p:ph type="sldNum" idx="12"/>
          </p:nvPr>
        </p:nvSpPr>
        <p:spPr>
          <a:xfrm>
            <a:off x="3482009" y="8053180"/>
            <a:ext cx="2971800" cy="458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1477e8f2b6_0_25: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1477e8f2b6_0_25: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1477e8f2b6_0_25: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6:notes"/>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6:notes"/>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7: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7:notes"/>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7:notes"/>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8: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8:notes"/>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8:notes"/>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365263" y="3803373"/>
            <a:ext cx="6127474" cy="453224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65263" y="185599"/>
            <a:ext cx="6127474" cy="3446704"/>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9b12b46b5_0_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9b12b46b5_0_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285750" lvl="0" indent="-254000" algn="l" rtl="0">
              <a:lnSpc>
                <a:spcPct val="100000"/>
              </a:lnSpc>
              <a:spcBef>
                <a:spcPts val="0"/>
              </a:spcBef>
              <a:spcAft>
                <a:spcPts val="0"/>
              </a:spcAft>
              <a:buClr>
                <a:schemeClr val="dk1"/>
              </a:buClr>
              <a:buSzPts val="1300"/>
              <a:buFont typeface="Trebuchet MS"/>
              <a:buChar char="•"/>
            </a:pPr>
            <a:r>
              <a:rPr lang="en-US" sz="1300" b="0"/>
              <a:t>The purpose of the SB22-200 is to improve health care affordability and access to care in rural Colorado. Grant payments will be allocated into two categories, affordability-related projects and care-related project to rural hospitals.</a:t>
            </a:r>
            <a:endParaRPr sz="1300" b="0"/>
          </a:p>
          <a:p>
            <a:pPr marL="285750" lvl="0" indent="-254000" algn="l" rtl="0">
              <a:lnSpc>
                <a:spcPct val="100000"/>
              </a:lnSpc>
              <a:spcBef>
                <a:spcPts val="0"/>
              </a:spcBef>
              <a:spcAft>
                <a:spcPts val="0"/>
              </a:spcAft>
              <a:buClr>
                <a:schemeClr val="dk1"/>
              </a:buClr>
              <a:buSzPts val="1300"/>
              <a:buFont typeface="Trebuchet MS"/>
              <a:buChar char="•"/>
            </a:pPr>
            <a:r>
              <a:rPr lang="en-US" sz="1300" b="0"/>
              <a:t>Colorado received over $3.82 billion in federal State and Local Fiscal Recover Fund (SLFRF) in 2021.</a:t>
            </a:r>
            <a:endParaRPr sz="900" b="0"/>
          </a:p>
          <a:p>
            <a:pPr marL="285750" lvl="0" indent="-254000" algn="l" rtl="0">
              <a:lnSpc>
                <a:spcPct val="100000"/>
              </a:lnSpc>
              <a:spcBef>
                <a:spcPts val="0"/>
              </a:spcBef>
              <a:spcAft>
                <a:spcPts val="0"/>
              </a:spcAft>
              <a:buClr>
                <a:schemeClr val="dk1"/>
              </a:buClr>
              <a:buSzPts val="1300"/>
              <a:buFont typeface="Trebuchet MS"/>
              <a:buChar char="•"/>
            </a:pPr>
            <a:r>
              <a:rPr lang="en-US" sz="1300" b="0"/>
              <a:t>The Office of the State Controller (OSC) is responsible for developing SLFRF guidance, as well as providing oversight of SLFRF expenditures.</a:t>
            </a:r>
            <a:endParaRPr sz="900" b="0"/>
          </a:p>
          <a:p>
            <a:pPr marL="285750" lvl="0" indent="-254000" algn="l" rtl="0">
              <a:lnSpc>
                <a:spcPct val="100000"/>
              </a:lnSpc>
              <a:spcBef>
                <a:spcPts val="0"/>
              </a:spcBef>
              <a:spcAft>
                <a:spcPts val="0"/>
              </a:spcAft>
              <a:buClr>
                <a:schemeClr val="dk1"/>
              </a:buClr>
              <a:buSzPts val="1300"/>
              <a:buFont typeface="Trebuchet MS"/>
              <a:buChar char="•"/>
            </a:pPr>
            <a:r>
              <a:rPr lang="en-US" sz="1300" b="0"/>
              <a:t>Grant managers are responsible for complying with all federal program guidelines, U.S. Treasury guidance, Office of the State Controller guidance, and Office of Management and Budget Uniform Guidance requirements.</a:t>
            </a:r>
            <a:endParaRPr sz="900" b="0"/>
          </a:p>
          <a:p>
            <a:pPr marL="0" lvl="0" indent="0" algn="l" rtl="0">
              <a:spcBef>
                <a:spcPts val="0"/>
              </a:spcBef>
              <a:spcAft>
                <a:spcPts val="0"/>
              </a:spcAft>
              <a:buNone/>
            </a:pPr>
            <a:endParaRPr/>
          </a:p>
        </p:txBody>
      </p:sp>
      <p:sp>
        <p:nvSpPr>
          <p:cNvPr id="139" name="Google Shape;139;g209b12b46b5_0_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9b12b46b5_0_358: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9b12b46b5_0_35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9b12b46b5_0_35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09b12b46b5_0_1003: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09b12b46b5_0_1003: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a:t>A duplication occurs when a person, household, business, or other entity receives federal assistance from multiple grant sources for the same purpose, and the total assistance received for that purpose is more than the total need. The amount of the Duplication of Benefit (DOB) is the amount received in excess of the total need for the same purpose. </a:t>
            </a:r>
            <a:endParaRPr b="0"/>
          </a:p>
          <a:p>
            <a:pPr marL="0" lvl="0" indent="0" algn="l" rtl="0">
              <a:spcBef>
                <a:spcPts val="0"/>
              </a:spcBef>
              <a:spcAft>
                <a:spcPts val="0"/>
              </a:spcAft>
              <a:buClr>
                <a:schemeClr val="dk1"/>
              </a:buClr>
              <a:buSzPts val="1800"/>
              <a:buFont typeface="Arial"/>
              <a:buNone/>
            </a:pPr>
            <a:endParaRPr b="0"/>
          </a:p>
          <a:p>
            <a:pPr marL="0" lvl="0" indent="0" algn="l" rtl="0">
              <a:spcBef>
                <a:spcPts val="0"/>
              </a:spcBef>
              <a:spcAft>
                <a:spcPts val="0"/>
              </a:spcAft>
              <a:buClr>
                <a:schemeClr val="dk1"/>
              </a:buClr>
              <a:buSzPts val="1800"/>
              <a:buFont typeface="Arial"/>
              <a:buNone/>
            </a:pPr>
            <a:r>
              <a:rPr lang="en-US" b="0"/>
              <a:t>When total need for eligible activities is more than total assistance for the same purpose, the difference between these amounts is an “unmet need.” Grantees of federal grants must limit their assistance to unmet needs for eligible activities to prevent a DOB.</a:t>
            </a:r>
            <a:endParaRPr b="0"/>
          </a:p>
        </p:txBody>
      </p:sp>
      <p:sp>
        <p:nvSpPr>
          <p:cNvPr id="156" name="Google Shape;156;g209b12b46b5_0_1003: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9b12b46b5_0_1011: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9b12b46b5_0_1011: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SzPts val="1200"/>
              <a:buChar char="●"/>
            </a:pPr>
            <a:r>
              <a:rPr lang="en-US" sz="1000"/>
              <a:t>Federal grant funds are expended to benefit the intended purpose defined in the authorizing statute</a:t>
            </a:r>
            <a:endParaRPr sz="1000"/>
          </a:p>
          <a:p>
            <a:pPr marL="457200" lvl="0" indent="-304800" algn="l" rtl="0">
              <a:spcBef>
                <a:spcPts val="0"/>
              </a:spcBef>
              <a:spcAft>
                <a:spcPts val="0"/>
              </a:spcAft>
              <a:buSzPts val="1200"/>
              <a:buChar char="●"/>
            </a:pPr>
            <a:r>
              <a:rPr lang="en-US" sz="1000"/>
              <a:t>NOT intended to cover expenses that would otherwise be paid out using other funds</a:t>
            </a:r>
            <a:endParaRPr sz="1000"/>
          </a:p>
          <a:p>
            <a:pPr marL="457200" lvl="0" indent="-304800" algn="l" rtl="0">
              <a:spcBef>
                <a:spcPts val="0"/>
              </a:spcBef>
              <a:spcAft>
                <a:spcPts val="0"/>
              </a:spcAft>
              <a:buSzPts val="1200"/>
              <a:buChar char="●"/>
            </a:pPr>
            <a:r>
              <a:rPr lang="en-US" sz="1000"/>
              <a:t>Ensures that the level of state and local support for a program remains constant and is not replaced by federal funds</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 Supplementing happens when an entity uses federal grant funds in</a:t>
            </a:r>
            <a:endParaRPr sz="1000"/>
          </a:p>
          <a:p>
            <a:pPr marL="0" lvl="0" indent="0" algn="l" rtl="0">
              <a:spcBef>
                <a:spcPts val="0"/>
              </a:spcBef>
              <a:spcAft>
                <a:spcPts val="0"/>
              </a:spcAft>
              <a:buClr>
                <a:schemeClr val="dk1"/>
              </a:buClr>
              <a:buSzPts val="1100"/>
              <a:buFont typeface="Arial"/>
              <a:buNone/>
            </a:pPr>
            <a:r>
              <a:rPr lang="en-US" sz="1000"/>
              <a:t>combination with other funds for a planned expenditure in an existing</a:t>
            </a:r>
            <a:endParaRPr sz="1000"/>
          </a:p>
          <a:p>
            <a:pPr marL="0" lvl="0" indent="0" algn="l" rtl="0">
              <a:spcBef>
                <a:spcPts val="0"/>
              </a:spcBef>
              <a:spcAft>
                <a:spcPts val="0"/>
              </a:spcAft>
              <a:buClr>
                <a:schemeClr val="dk1"/>
              </a:buClr>
              <a:buSzPts val="1100"/>
              <a:buFont typeface="Arial"/>
              <a:buNone/>
            </a:pPr>
            <a:r>
              <a:rPr lang="en-US" sz="1000"/>
              <a:t>budget. Supplementing funds is allowable to the extent they are used</a:t>
            </a:r>
            <a:endParaRPr sz="1000"/>
          </a:p>
          <a:p>
            <a:pPr marL="0" lvl="0" indent="0" algn="l" rtl="0">
              <a:spcBef>
                <a:spcPts val="0"/>
              </a:spcBef>
              <a:spcAft>
                <a:spcPts val="0"/>
              </a:spcAft>
              <a:buClr>
                <a:schemeClr val="dk1"/>
              </a:buClr>
              <a:buSzPts val="1100"/>
              <a:buFont typeface="Arial"/>
              <a:buNone/>
            </a:pPr>
            <a:r>
              <a:rPr lang="en-US" sz="1000"/>
              <a:t>to meet the programmatic purpose and no other provision prohibits</a:t>
            </a:r>
            <a:endParaRPr sz="1000"/>
          </a:p>
          <a:p>
            <a:pPr marL="0" lvl="0" indent="0" algn="l" rtl="0">
              <a:spcBef>
                <a:spcPts val="0"/>
              </a:spcBef>
              <a:spcAft>
                <a:spcPts val="0"/>
              </a:spcAft>
              <a:buClr>
                <a:schemeClr val="dk1"/>
              </a:buClr>
              <a:buSzPts val="1100"/>
              <a:buFont typeface="Arial"/>
              <a:buNone/>
            </a:pPr>
            <a:r>
              <a:rPr lang="en-US" sz="1000"/>
              <a:t>its use this way.</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US" sz="1000"/>
              <a:t>Supplanting happens when an entity uses federal grant funds for a</a:t>
            </a:r>
            <a:endParaRPr sz="1000"/>
          </a:p>
          <a:p>
            <a:pPr marL="0" lvl="0" indent="0" algn="l" rtl="0">
              <a:spcBef>
                <a:spcPts val="0"/>
              </a:spcBef>
              <a:spcAft>
                <a:spcPts val="0"/>
              </a:spcAft>
              <a:buClr>
                <a:schemeClr val="dk1"/>
              </a:buClr>
              <a:buSzPts val="1100"/>
              <a:buFont typeface="Arial"/>
              <a:buNone/>
            </a:pPr>
            <a:r>
              <a:rPr lang="en-US" sz="1000"/>
              <a:t>planned expenditure to replace funds in an existing budget.</a:t>
            </a:r>
            <a:endParaRPr sz="1000"/>
          </a:p>
          <a:p>
            <a:pPr marL="0" lvl="0" indent="0" algn="l" rtl="0">
              <a:spcBef>
                <a:spcPts val="0"/>
              </a:spcBef>
              <a:spcAft>
                <a:spcPts val="0"/>
              </a:spcAft>
              <a:buClr>
                <a:schemeClr val="dk1"/>
              </a:buClr>
              <a:buSzPts val="1100"/>
              <a:buFont typeface="Arial"/>
              <a:buNone/>
            </a:pPr>
            <a:r>
              <a:rPr lang="en-US" sz="1000"/>
              <a:t>Supplanting is not allowed with federal grant funds.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a:p>
        </p:txBody>
      </p:sp>
      <p:sp>
        <p:nvSpPr>
          <p:cNvPr id="163" name="Google Shape;163;g209b12b46b5_0_1011: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9b12b46b5_0_978: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9b12b46b5_0_97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09b12b46b5_0_97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477e8f2b6_0_0: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1477e8f2b6_0_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1477e8f2b6_0_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6122788" y="2253854"/>
            <a:ext cx="5759473" cy="23502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1" descr="Chat"/>
          <p:cNvPicPr preferRelativeResize="0"/>
          <p:nvPr/>
        </p:nvPicPr>
        <p:blipFill rotWithShape="1">
          <a:blip r:embed="rId2">
            <a:alphaModFix/>
          </a:blip>
          <a:srcRect/>
          <a:stretch/>
        </p:blipFill>
        <p:spPr>
          <a:xfrm>
            <a:off x="-226026" y="107156"/>
            <a:ext cx="6589909" cy="65901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2"/>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2220148" y="2162013"/>
            <a:ext cx="7751703" cy="3820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595312" y="2180006"/>
            <a:ext cx="11001375" cy="162631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2"/>
              </a:buClr>
              <a:buSzPts val="6750"/>
              <a:buFont typeface="Trebuchet MS"/>
              <a:buNone/>
              <a:defRPr sz="6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040524" y="1505698"/>
            <a:ext cx="10110952" cy="9902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dt" idx="10"/>
          </p:nvPr>
        </p:nvSpPr>
        <p:spPr>
          <a:xfrm>
            <a:off x="4724400" y="4917556"/>
            <a:ext cx="2743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308600" y="410308"/>
            <a:ext cx="5962347" cy="5848294"/>
          </a:xfrm>
          <a:prstGeom prst="rect">
            <a:avLst/>
          </a:prstGeom>
          <a:noFill/>
          <a:ln>
            <a:noFill/>
          </a:ln>
        </p:spPr>
      </p:pic>
      <p:sp>
        <p:nvSpPr>
          <p:cNvPr id="72" name="Google Shape;72;p16"/>
          <p:cNvSpPr txBox="1">
            <a:spLocks noGrp="1"/>
          </p:cNvSpPr>
          <p:nvPr>
            <p:ph type="title"/>
          </p:nvPr>
        </p:nvSpPr>
        <p:spPr>
          <a:xfrm>
            <a:off x="6122788" y="2625328"/>
            <a:ext cx="5381431" cy="231381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60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74"/>
        <p:cNvGrpSpPr/>
        <p:nvPr/>
      </p:nvGrpSpPr>
      <p:grpSpPr>
        <a:xfrm>
          <a:off x="0" y="0"/>
          <a:ext cx="0" cy="0"/>
          <a:chOff x="0" y="0"/>
          <a:chExt cx="0" cy="0"/>
        </a:xfrm>
      </p:grpSpPr>
      <p:sp>
        <p:nvSpPr>
          <p:cNvPr id="75" name="Google Shape;75;p17"/>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7"/>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2220148" y="2162013"/>
            <a:ext cx="7751703" cy="3820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595312" y="2188551"/>
            <a:ext cx="11001375" cy="162631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60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type="secHead">
  <p:cSld name="SECTION_HEADER">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9"/>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lt1"/>
              </a:buClr>
              <a:buSzPts val="3600"/>
              <a:buFont typeface="Arial"/>
              <a:buChar char="•"/>
              <a:defRPr sz="3600" b="0" i="0" u="none" strike="noStrike" cap="none">
                <a:solidFill>
                  <a:schemeClr val="lt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lt1"/>
              </a:buClr>
              <a:buSzPts val="2310"/>
              <a:buFont typeface="Noto Sans Symbols"/>
              <a:buChar char="⮚"/>
              <a:defRPr sz="3300" b="0" i="0" u="none" strike="noStrike" cap="none">
                <a:solidFill>
                  <a:schemeClr val="lt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lt1"/>
              </a:buClr>
              <a:buSzPts val="2700"/>
              <a:buFont typeface="Noto Sans Symbols"/>
              <a:buChar char="▪"/>
              <a:defRPr sz="2700" b="0" i="0" u="none" strike="noStrike" cap="none">
                <a:solidFill>
                  <a:schemeClr val="lt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4" name="Google Shape;84;p19"/>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85"/>
        <p:cNvGrpSpPr/>
        <p:nvPr/>
      </p:nvGrpSpPr>
      <p:grpSpPr>
        <a:xfrm>
          <a:off x="0" y="0"/>
          <a:ext cx="0" cy="0"/>
          <a:chOff x="0" y="0"/>
          <a:chExt cx="0" cy="0"/>
        </a:xfrm>
      </p:grpSpPr>
      <p:sp>
        <p:nvSpPr>
          <p:cNvPr id="86" name="Google Shape;86;p20"/>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0"/>
          <p:cNvSpPr/>
          <p:nvPr/>
        </p:nvSpPr>
        <p:spPr>
          <a:xfrm>
            <a:off x="838199" y="1873473"/>
            <a:ext cx="1043370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600"/>
              <a:buFont typeface="Trebuchet MS"/>
              <a:buNone/>
            </a:pPr>
            <a:r>
              <a:rPr lang="en-US" sz="360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88" name="Google Shape;88;p20"/>
          <p:cNvSpPr/>
          <p:nvPr/>
        </p:nvSpPr>
        <p:spPr>
          <a:xfrm>
            <a:off x="838199" y="417889"/>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rgbClr val="FFFFFF"/>
                </a:solidFill>
                <a:latin typeface="Trebuchet MS"/>
                <a:ea typeface="Trebuchet MS"/>
                <a:cs typeface="Trebuchet MS"/>
                <a:sym typeface="Trebuchet MS"/>
              </a:rPr>
              <a:t>Our Mission</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ission Photo">
  <p:cSld name="Mission Photo">
    <p:spTree>
      <p:nvGrpSpPr>
        <p:cNvPr id="1" name="Shape 89"/>
        <p:cNvGrpSpPr/>
        <p:nvPr/>
      </p:nvGrpSpPr>
      <p:grpSpPr>
        <a:xfrm>
          <a:off x="0" y="0"/>
          <a:ext cx="0" cy="0"/>
          <a:chOff x="0" y="0"/>
          <a:chExt cx="0" cy="0"/>
        </a:xfrm>
      </p:grpSpPr>
      <p:sp>
        <p:nvSpPr>
          <p:cNvPr id="90" name="Google Shape;90;p21"/>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1"/>
          <p:cNvSpPr txBox="1"/>
          <p:nvPr/>
        </p:nvSpPr>
        <p:spPr>
          <a:xfrm>
            <a:off x="13628419" y="8737353"/>
            <a:ext cx="2172022" cy="39409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1" b="1">
                <a:solidFill>
                  <a:srgbClr val="000000"/>
                </a:solidFill>
                <a:latin typeface="Trebuchet MS"/>
                <a:ea typeface="Trebuchet MS"/>
                <a:cs typeface="Trebuchet MS"/>
                <a:sym typeface="Trebuchet MS"/>
              </a:rPr>
              <a:t>‹#›</a:t>
            </a:fld>
            <a:endParaRPr sz="1801" b="1">
              <a:solidFill>
                <a:srgbClr val="000000"/>
              </a:solidFill>
              <a:latin typeface="Trebuchet MS"/>
              <a:ea typeface="Trebuchet MS"/>
              <a:cs typeface="Trebuchet MS"/>
              <a:sym typeface="Trebuchet MS"/>
            </a:endParaRPr>
          </a:p>
        </p:txBody>
      </p:sp>
      <p:pic>
        <p:nvPicPr>
          <p:cNvPr id="92" name="Google Shape;92;p21"/>
          <p:cNvPicPr preferRelativeResize="0"/>
          <p:nvPr/>
        </p:nvPicPr>
        <p:blipFill rotWithShape="1">
          <a:blip r:embed="rId2">
            <a:alphaModFix/>
          </a:blip>
          <a:srcRect l="1682" t="12786" b="4825"/>
          <a:stretch/>
        </p:blipFill>
        <p:spPr>
          <a:xfrm>
            <a:off x="0" y="-1"/>
            <a:ext cx="12192000" cy="6260123"/>
          </a:xfrm>
          <a:prstGeom prst="rect">
            <a:avLst/>
          </a:prstGeom>
          <a:noFill/>
          <a:ln>
            <a:noFill/>
          </a:ln>
        </p:spPr>
      </p:pic>
      <p:sp>
        <p:nvSpPr>
          <p:cNvPr id="93" name="Google Shape;93;p21"/>
          <p:cNvSpPr/>
          <p:nvPr/>
        </p:nvSpPr>
        <p:spPr>
          <a:xfrm>
            <a:off x="0" y="3445746"/>
            <a:ext cx="12216412" cy="2558649"/>
          </a:xfrm>
          <a:prstGeom prst="rect">
            <a:avLst/>
          </a:prstGeom>
          <a:solidFill>
            <a:srgbClr val="001970">
              <a:alpha val="80000"/>
            </a:srgbClr>
          </a:solidFill>
          <a:ln>
            <a:noFill/>
          </a:ln>
        </p:spPr>
        <p:txBody>
          <a:bodyPr spcFirstLastPara="1" wrap="square" lIns="130025" tIns="65000" rIns="130025" bIns="182875" anchor="ctr" anchorCtr="0">
            <a:noAutofit/>
          </a:bodyPr>
          <a:lstStyle/>
          <a:p>
            <a:pPr marL="161925" marR="0" lvl="0" indent="0" algn="l" rtl="0">
              <a:lnSpc>
                <a:spcPct val="100000"/>
              </a:lnSpc>
              <a:spcBef>
                <a:spcPts val="0"/>
              </a:spcBef>
              <a:spcAft>
                <a:spcPts val="0"/>
              </a:spcAft>
              <a:buClr>
                <a:srgbClr val="FFFFFF"/>
              </a:buClr>
              <a:buSzPts val="5400"/>
              <a:buFont typeface="Trebuchet MS"/>
              <a:buNone/>
            </a:pPr>
            <a:r>
              <a:rPr lang="en-US" sz="5400" b="1" i="0" u="none" strike="noStrike" cap="none">
                <a:solidFill>
                  <a:srgbClr val="FFFFFF"/>
                </a:solidFill>
                <a:latin typeface="Trebuchet MS"/>
                <a:ea typeface="Trebuchet MS"/>
                <a:cs typeface="Trebuchet MS"/>
                <a:sym typeface="Trebuchet MS"/>
              </a:rPr>
              <a:t>Our Mission: </a:t>
            </a:r>
            <a:endParaRPr sz="5400" b="0" i="0" u="none" strike="noStrike" cap="none">
              <a:solidFill>
                <a:srgbClr val="5C6670"/>
              </a:solidFill>
              <a:latin typeface="Trebuchet MS"/>
              <a:ea typeface="Trebuchet MS"/>
              <a:cs typeface="Trebuchet MS"/>
              <a:sym typeface="Trebuchet MS"/>
            </a:endParaRPr>
          </a:p>
          <a:p>
            <a:pPr marL="161925" marR="0" lvl="0" indent="0" algn="l" rtl="0">
              <a:lnSpc>
                <a:spcPct val="100000"/>
              </a:lnSpc>
              <a:spcBef>
                <a:spcPts val="0"/>
              </a:spcBef>
              <a:spcAft>
                <a:spcPts val="0"/>
              </a:spcAft>
              <a:buClr>
                <a:srgbClr val="FFFFFF"/>
              </a:buClr>
              <a:buSzPts val="3200"/>
              <a:buFont typeface="Trebuchet MS"/>
              <a:buNone/>
            </a:pPr>
            <a:r>
              <a:rPr lang="en-US" sz="3200" b="0" i="0" u="none" strike="noStrike" cap="non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3200" b="0"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dk1"/>
              </a:buClr>
              <a:buSzPts val="2310"/>
              <a:buFont typeface="Noto Sans Symbols"/>
              <a:buChar char="⮚"/>
              <a:defRPr sz="3300" b="0" i="0" u="none" strike="noStrike" cap="none">
                <a:solidFill>
                  <a:schemeClr val="dk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dk1"/>
              </a:buClr>
              <a:buSzPts val="2700"/>
              <a:buFont typeface="Noto Sans Symbols"/>
              <a:buChar char="▪"/>
              <a:defRPr sz="27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 name="Google Shape;17;p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94"/>
        <p:cNvGrpSpPr/>
        <p:nvPr/>
      </p:nvGrpSpPr>
      <p:grpSpPr>
        <a:xfrm>
          <a:off x="0" y="0"/>
          <a:ext cx="0" cy="0"/>
          <a:chOff x="0" y="0"/>
          <a:chExt cx="0" cy="0"/>
        </a:xfrm>
      </p:grpSpPr>
      <p:sp>
        <p:nvSpPr>
          <p:cNvPr id="95" name="Google Shape;95;p22"/>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2"/>
          <p:cNvSpPr/>
          <p:nvPr/>
        </p:nvSpPr>
        <p:spPr>
          <a:xfrm>
            <a:off x="838199" y="1873473"/>
            <a:ext cx="10433703"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Trebuchet MS"/>
              <a:buNone/>
            </a:pPr>
            <a:r>
              <a:rPr lang="en-US" sz="3600">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600" i="1">
                <a:solidFill>
                  <a:schemeClr val="lt1"/>
                </a:solidFill>
                <a:latin typeface="Trebuchet MS"/>
                <a:ea typeface="Trebuchet MS"/>
                <a:cs typeface="Trebuchet MS"/>
                <a:sym typeface="Trebuchet MS"/>
              </a:rPr>
              <a:t>Plus </a:t>
            </a:r>
            <a:r>
              <a:rPr lang="en-US" sz="3600">
                <a:solidFill>
                  <a:schemeClr val="lt1"/>
                </a:solidFill>
                <a:latin typeface="Trebuchet MS"/>
                <a:ea typeface="Trebuchet MS"/>
                <a:cs typeface="Trebuchet MS"/>
                <a:sym typeface="Trebuchet MS"/>
              </a:rPr>
              <a:t>(CHP+) and other health care programs for Coloradans who qualify. </a:t>
            </a:r>
            <a:endParaRPr sz="3600" b="1">
              <a:solidFill>
                <a:schemeClr val="lt1"/>
              </a:solidFill>
              <a:latin typeface="Trebuchet MS"/>
              <a:ea typeface="Trebuchet MS"/>
              <a:cs typeface="Trebuchet MS"/>
              <a:sym typeface="Trebuchet MS"/>
            </a:endParaRPr>
          </a:p>
        </p:txBody>
      </p:sp>
      <p:sp>
        <p:nvSpPr>
          <p:cNvPr id="97" name="Google Shape;97;p22"/>
          <p:cNvSpPr/>
          <p:nvPr/>
        </p:nvSpPr>
        <p:spPr>
          <a:xfrm>
            <a:off x="838199" y="382212"/>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lt1"/>
                </a:solidFill>
                <a:latin typeface="Trebuchet MS"/>
                <a:ea typeface="Trebuchet MS"/>
                <a:cs typeface="Trebuchet MS"/>
                <a:sym typeface="Trebuchet MS"/>
              </a:rPr>
              <a:t>What We Do</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807546" y="1806137"/>
            <a:ext cx="4803226" cy="29708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7200"/>
              <a:buFont typeface="Trebuchet MS"/>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a:off x="6476562" y="1806136"/>
            <a:ext cx="4855778" cy="2970816"/>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lt1"/>
              </a:buClr>
              <a:buSzPts val="3600"/>
              <a:buFont typeface="Arial"/>
              <a:buChar char="•"/>
              <a:defRPr sz="3600" b="0" i="0" u="none" strike="noStrike" cap="none">
                <a:solidFill>
                  <a:schemeClr val="lt1"/>
                </a:solidFill>
                <a:latin typeface="Trebuchet MS"/>
                <a:ea typeface="Trebuchet MS"/>
                <a:cs typeface="Trebuchet MS"/>
                <a:sym typeface="Trebuchet MS"/>
              </a:defRPr>
            </a:lvl1pPr>
            <a:lvl2pPr marL="914400" marR="0" lvl="1" indent="-370840" algn="l" rtl="0">
              <a:lnSpc>
                <a:spcPct val="90000"/>
              </a:lnSpc>
              <a:spcBef>
                <a:spcPts val="500"/>
              </a:spcBef>
              <a:spcAft>
                <a:spcPts val="0"/>
              </a:spcAft>
              <a:buClr>
                <a:schemeClr val="lt1"/>
              </a:buClr>
              <a:buSzPts val="2240"/>
              <a:buFont typeface="Noto Sans Symbols"/>
              <a:buChar char="⮚"/>
              <a:defRPr sz="3200" b="0" i="0" u="none" strike="noStrike" cap="none">
                <a:solidFill>
                  <a:schemeClr val="lt1"/>
                </a:solidFill>
                <a:latin typeface="Trebuchet MS"/>
                <a:ea typeface="Trebuchet MS"/>
                <a:cs typeface="Trebuchet MS"/>
                <a:sym typeface="Trebuchet MS"/>
              </a:defRPr>
            </a:lvl2pPr>
            <a:lvl3pPr marL="1371600" marR="0" lvl="2" indent="-406400" algn="l" rtl="0">
              <a:lnSpc>
                <a:spcPct val="90000"/>
              </a:lnSpc>
              <a:spcBef>
                <a:spcPts val="500"/>
              </a:spcBef>
              <a:spcAft>
                <a:spcPts val="0"/>
              </a:spcAft>
              <a:buClr>
                <a:schemeClr val="lt1"/>
              </a:buClr>
              <a:buSzPts val="2800"/>
              <a:buFont typeface="Noto Sans Symbols"/>
              <a:buChar char="▪"/>
              <a:defRPr sz="2800" b="0" i="0" u="none" strike="noStrike" cap="none">
                <a:solidFill>
                  <a:schemeClr val="lt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1" name="Google Shape;101;p23"/>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23"/>
          <p:cNvCxnSpPr/>
          <p:nvPr/>
        </p:nvCxnSpPr>
        <p:spPr>
          <a:xfrm>
            <a:off x="6096000" y="1327150"/>
            <a:ext cx="0" cy="420370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183931" y="2168288"/>
            <a:ext cx="1182413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5"/>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5"/>
          <p:cNvSpPr txBox="1">
            <a:spLocks noGrp="1"/>
          </p:cNvSpPr>
          <p:nvPr>
            <p:ph type="title"/>
          </p:nvPr>
        </p:nvSpPr>
        <p:spPr>
          <a:xfrm>
            <a:off x="735275" y="2712800"/>
            <a:ext cx="10951800" cy="23139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6000"/>
              <a:buFont typeface="Trebuchet M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6363875" y="2253850"/>
            <a:ext cx="5518500" cy="23502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60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26" descr="Chat"/>
          <p:cNvPicPr preferRelativeResize="0"/>
          <p:nvPr/>
        </p:nvPicPr>
        <p:blipFill rotWithShape="1">
          <a:blip r:embed="rId2">
            <a:alphaModFix/>
          </a:blip>
          <a:srcRect/>
          <a:stretch/>
        </p:blipFill>
        <p:spPr>
          <a:xfrm>
            <a:off x="-226026" y="107156"/>
            <a:ext cx="6589909" cy="65901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1040524" y="1505158"/>
            <a:ext cx="10110952" cy="9902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1524000" y="2583430"/>
            <a:ext cx="9144000" cy="7387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4950"/>
              <a:buFont typeface="Arial"/>
              <a:buNone/>
              <a:defRPr sz="4950" b="1"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dt" idx="10"/>
          </p:nvPr>
        </p:nvSpPr>
        <p:spPr>
          <a:xfrm>
            <a:off x="4724400" y="4917556"/>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4"/>
          <p:cNvSpPr txBox="1">
            <a:spLocks noGrp="1"/>
          </p:cNvSpPr>
          <p:nvPr>
            <p:ph type="body" idx="2"/>
          </p:nvPr>
        </p:nvSpPr>
        <p:spPr>
          <a:xfrm>
            <a:off x="1913861" y="3680028"/>
            <a:ext cx="8364279"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3300"/>
              <a:buFont typeface="Arial"/>
              <a:buNone/>
              <a:defRPr sz="3300" b="0" i="0" u="none" strike="noStrike" cap="none">
                <a:solidFill>
                  <a:schemeClr val="dk1"/>
                </a:solidFill>
                <a:latin typeface="Trebuchet MS"/>
                <a:ea typeface="Trebuchet MS"/>
                <a:cs typeface="Trebuchet MS"/>
                <a:sym typeface="Trebuchet MS"/>
              </a:defRPr>
            </a:lvl1pPr>
            <a:lvl2pPr marL="914400" marR="0" lvl="1"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3pPr>
            <a:lvl4pPr marL="1828800" marR="0" lvl="3"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4pPr>
            <a:lvl5pPr marL="2286000" marR="0" lvl="4"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24"/>
        <p:cNvGrpSpPr/>
        <p:nvPr/>
      </p:nvGrpSpPr>
      <p:grpSpPr>
        <a:xfrm>
          <a:off x="0" y="0"/>
          <a:ext cx="0" cy="0"/>
          <a:chOff x="0" y="0"/>
          <a:chExt cx="0" cy="0"/>
        </a:xfrm>
      </p:grpSpPr>
      <p:sp>
        <p:nvSpPr>
          <p:cNvPr id="25" name="Google Shape;25;p5"/>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
          <p:cNvSpPr/>
          <p:nvPr/>
        </p:nvSpPr>
        <p:spPr>
          <a:xfrm>
            <a:off x="838199" y="1873473"/>
            <a:ext cx="1043370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Trebuchet MS"/>
              <a:buNone/>
            </a:pPr>
            <a:r>
              <a:rPr lang="en-US" sz="3600">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27" name="Google Shape;27;p5"/>
          <p:cNvSpPr/>
          <p:nvPr/>
        </p:nvSpPr>
        <p:spPr>
          <a:xfrm>
            <a:off x="878391" y="417891"/>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dk2"/>
                </a:solidFill>
                <a:latin typeface="Trebuchet MS"/>
                <a:ea typeface="Trebuchet MS"/>
                <a:cs typeface="Trebuchet MS"/>
                <a:sym typeface="Trebuchet MS"/>
              </a:rPr>
              <a:t>Our Mission</a:t>
            </a:r>
            <a:endParaRPr sz="1800">
              <a:solidFill>
                <a:schemeClr val="dk2"/>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ission Photo">
  <p:cSld name="Mission Photo">
    <p:spTree>
      <p:nvGrpSpPr>
        <p:cNvPr id="1" name="Shape 28"/>
        <p:cNvGrpSpPr/>
        <p:nvPr/>
      </p:nvGrpSpPr>
      <p:grpSpPr>
        <a:xfrm>
          <a:off x="0" y="0"/>
          <a:ext cx="0" cy="0"/>
          <a:chOff x="0" y="0"/>
          <a:chExt cx="0" cy="0"/>
        </a:xfrm>
      </p:grpSpPr>
      <p:sp>
        <p:nvSpPr>
          <p:cNvPr id="29" name="Google Shape;29;p6"/>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
          <p:cNvSpPr txBox="1"/>
          <p:nvPr/>
        </p:nvSpPr>
        <p:spPr>
          <a:xfrm>
            <a:off x="13628419" y="8737353"/>
            <a:ext cx="2172022" cy="39409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1" b="1">
                <a:solidFill>
                  <a:srgbClr val="000000"/>
                </a:solidFill>
                <a:latin typeface="Trebuchet MS"/>
                <a:ea typeface="Trebuchet MS"/>
                <a:cs typeface="Trebuchet MS"/>
                <a:sym typeface="Trebuchet MS"/>
              </a:rPr>
              <a:t>‹#›</a:t>
            </a:fld>
            <a:endParaRPr sz="1801" b="1">
              <a:solidFill>
                <a:srgbClr val="000000"/>
              </a:solidFill>
              <a:latin typeface="Trebuchet MS"/>
              <a:ea typeface="Trebuchet MS"/>
              <a:cs typeface="Trebuchet MS"/>
              <a:sym typeface="Trebuchet MS"/>
            </a:endParaRPr>
          </a:p>
        </p:txBody>
      </p:sp>
      <p:pic>
        <p:nvPicPr>
          <p:cNvPr id="31" name="Google Shape;31;p6"/>
          <p:cNvPicPr preferRelativeResize="0"/>
          <p:nvPr/>
        </p:nvPicPr>
        <p:blipFill rotWithShape="1">
          <a:blip r:embed="rId2">
            <a:alphaModFix/>
          </a:blip>
          <a:srcRect l="1682" t="12786" b="4825"/>
          <a:stretch/>
        </p:blipFill>
        <p:spPr>
          <a:xfrm>
            <a:off x="0" y="-1"/>
            <a:ext cx="12192000" cy="6260123"/>
          </a:xfrm>
          <a:prstGeom prst="rect">
            <a:avLst/>
          </a:prstGeom>
          <a:noFill/>
          <a:ln>
            <a:noFill/>
          </a:ln>
        </p:spPr>
      </p:pic>
      <p:sp>
        <p:nvSpPr>
          <p:cNvPr id="32" name="Google Shape;32;p6"/>
          <p:cNvSpPr/>
          <p:nvPr/>
        </p:nvSpPr>
        <p:spPr>
          <a:xfrm>
            <a:off x="0" y="3445746"/>
            <a:ext cx="12216412" cy="2558649"/>
          </a:xfrm>
          <a:prstGeom prst="rect">
            <a:avLst/>
          </a:prstGeom>
          <a:solidFill>
            <a:srgbClr val="001970">
              <a:alpha val="80000"/>
            </a:srgbClr>
          </a:solidFill>
          <a:ln>
            <a:noFill/>
          </a:ln>
        </p:spPr>
        <p:txBody>
          <a:bodyPr spcFirstLastPara="1" wrap="square" lIns="130025" tIns="65000" rIns="130025" bIns="182875" anchor="ctr" anchorCtr="0">
            <a:noAutofit/>
          </a:bodyPr>
          <a:lstStyle/>
          <a:p>
            <a:pPr marL="161925" marR="0" lvl="0" indent="0" algn="l" rtl="0">
              <a:lnSpc>
                <a:spcPct val="100000"/>
              </a:lnSpc>
              <a:spcBef>
                <a:spcPts val="0"/>
              </a:spcBef>
              <a:spcAft>
                <a:spcPts val="0"/>
              </a:spcAft>
              <a:buClr>
                <a:srgbClr val="FFFFFF"/>
              </a:buClr>
              <a:buSzPts val="5400"/>
              <a:buFont typeface="Trebuchet MS"/>
              <a:buNone/>
            </a:pPr>
            <a:r>
              <a:rPr lang="en-US" sz="5400" b="1" i="0" u="none" strike="noStrike" cap="none">
                <a:solidFill>
                  <a:srgbClr val="FFFFFF"/>
                </a:solidFill>
                <a:latin typeface="Trebuchet MS"/>
                <a:ea typeface="Trebuchet MS"/>
                <a:cs typeface="Trebuchet MS"/>
                <a:sym typeface="Trebuchet MS"/>
              </a:rPr>
              <a:t>Our Mission: </a:t>
            </a:r>
            <a:endParaRPr sz="5400" b="0" i="0" u="none" strike="noStrike" cap="none">
              <a:solidFill>
                <a:srgbClr val="5C6670"/>
              </a:solidFill>
              <a:latin typeface="Trebuchet MS"/>
              <a:ea typeface="Trebuchet MS"/>
              <a:cs typeface="Trebuchet MS"/>
              <a:sym typeface="Trebuchet MS"/>
            </a:endParaRPr>
          </a:p>
          <a:p>
            <a:pPr marL="161925" marR="0" lvl="0" indent="0" algn="l" rtl="0">
              <a:lnSpc>
                <a:spcPct val="100000"/>
              </a:lnSpc>
              <a:spcBef>
                <a:spcPts val="0"/>
              </a:spcBef>
              <a:spcAft>
                <a:spcPts val="0"/>
              </a:spcAft>
              <a:buClr>
                <a:srgbClr val="FFFFFF"/>
              </a:buClr>
              <a:buSzPts val="3200"/>
              <a:buFont typeface="Trebuchet MS"/>
              <a:buNone/>
            </a:pPr>
            <a:r>
              <a:rPr lang="en-US" sz="3200" b="0" i="0" u="none" strike="noStrike" cap="non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3200" b="0"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33"/>
        <p:cNvGrpSpPr/>
        <p:nvPr/>
      </p:nvGrpSpPr>
      <p:grpSpPr>
        <a:xfrm>
          <a:off x="0" y="0"/>
          <a:ext cx="0" cy="0"/>
          <a:chOff x="0" y="0"/>
          <a:chExt cx="0" cy="0"/>
        </a:xfrm>
      </p:grpSpPr>
      <p:sp>
        <p:nvSpPr>
          <p:cNvPr id="34" name="Google Shape;34;p7"/>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
          <p:cNvSpPr/>
          <p:nvPr/>
        </p:nvSpPr>
        <p:spPr>
          <a:xfrm>
            <a:off x="838199" y="1873473"/>
            <a:ext cx="10433703"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Trebuchet MS"/>
              <a:buNone/>
            </a:pPr>
            <a:r>
              <a:rPr lang="en-US" sz="3600">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600" i="1">
                <a:solidFill>
                  <a:schemeClr val="dk1"/>
                </a:solidFill>
                <a:latin typeface="Trebuchet MS"/>
                <a:ea typeface="Trebuchet MS"/>
                <a:cs typeface="Trebuchet MS"/>
                <a:sym typeface="Trebuchet MS"/>
              </a:rPr>
              <a:t>Plus </a:t>
            </a:r>
            <a:r>
              <a:rPr lang="en-US" sz="3600">
                <a:solidFill>
                  <a:schemeClr val="dk1"/>
                </a:solidFill>
                <a:latin typeface="Trebuchet MS"/>
                <a:ea typeface="Trebuchet MS"/>
                <a:cs typeface="Trebuchet MS"/>
                <a:sym typeface="Trebuchet MS"/>
              </a:rPr>
              <a:t>(CHP+) and other health care programs for Coloradans who qualify. </a:t>
            </a:r>
            <a:endParaRPr sz="3600" b="1">
              <a:solidFill>
                <a:schemeClr val="dk1"/>
              </a:solidFill>
              <a:latin typeface="Trebuchet MS"/>
              <a:ea typeface="Trebuchet MS"/>
              <a:cs typeface="Trebuchet MS"/>
              <a:sym typeface="Trebuchet MS"/>
            </a:endParaRPr>
          </a:p>
        </p:txBody>
      </p:sp>
      <p:sp>
        <p:nvSpPr>
          <p:cNvPr id="36" name="Google Shape;36;p7"/>
          <p:cNvSpPr/>
          <p:nvPr/>
        </p:nvSpPr>
        <p:spPr>
          <a:xfrm>
            <a:off x="838200" y="382212"/>
            <a:ext cx="1043370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rgbClr val="232C68"/>
                </a:solidFill>
                <a:latin typeface="Trebuchet MS"/>
                <a:ea typeface="Trebuchet MS"/>
                <a:cs typeface="Trebuchet MS"/>
                <a:sym typeface="Trebuchet MS"/>
              </a:rPr>
              <a:t>What We Do</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07546" y="1806137"/>
            <a:ext cx="4803226" cy="29708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7200"/>
              <a:buFont typeface="Trebuchet MS"/>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476562" y="1806136"/>
            <a:ext cx="4855778" cy="2970816"/>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0840" algn="l" rtl="0">
              <a:lnSpc>
                <a:spcPct val="90000"/>
              </a:lnSpc>
              <a:spcBef>
                <a:spcPts val="500"/>
              </a:spcBef>
              <a:spcAft>
                <a:spcPts val="0"/>
              </a:spcAft>
              <a:buClr>
                <a:schemeClr val="dk1"/>
              </a:buClr>
              <a:buSzPts val="2240"/>
              <a:buFont typeface="Noto Sans Symbols"/>
              <a:buChar char="⮚"/>
              <a:defRPr sz="3200" b="0" i="0" u="none" strike="noStrike" cap="none">
                <a:solidFill>
                  <a:schemeClr val="dk1"/>
                </a:solidFill>
                <a:latin typeface="Trebuchet MS"/>
                <a:ea typeface="Trebuchet MS"/>
                <a:cs typeface="Trebuchet MS"/>
                <a:sym typeface="Trebuchet MS"/>
              </a:defRPr>
            </a:lvl2pPr>
            <a:lvl3pPr marL="1371600" marR="0" lvl="2"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8"/>
          <p:cNvCxnSpPr/>
          <p:nvPr/>
        </p:nvCxnSpPr>
        <p:spPr>
          <a:xfrm>
            <a:off x="6096000" y="1327150"/>
            <a:ext cx="0" cy="4203700"/>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183931" y="2193925"/>
            <a:ext cx="1182413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122788" y="2625328"/>
            <a:ext cx="5381431" cy="231381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0" descr="Questions"/>
          <p:cNvPicPr preferRelativeResize="0"/>
          <p:nvPr/>
        </p:nvPicPr>
        <p:blipFill rotWithShape="1">
          <a:blip r:embed="rId2">
            <a:alphaModFix/>
          </a:blip>
          <a:srcRect/>
          <a:stretch/>
        </p:blipFill>
        <p:spPr>
          <a:xfrm>
            <a:off x="-952499" y="-298450"/>
            <a:ext cx="7429500" cy="7429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183931" y="2193925"/>
            <a:ext cx="11824138"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6000"/>
              <a:buFont typeface="Trebuchet MS"/>
              <a:buNone/>
              <a:defRPr sz="60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dt" idx="10"/>
          </p:nvPr>
        </p:nvSpPr>
        <p:spPr>
          <a:xfrm>
            <a:off x="4724400" y="4907535"/>
            <a:ext cx="27432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p:nvPr/>
        </p:nvSpPr>
        <p:spPr>
          <a:xfrm>
            <a:off x="0" y="6256612"/>
            <a:ext cx="12192000" cy="609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rebuchet MS"/>
                <a:ea typeface="Trebuchet MS"/>
                <a:cs typeface="Trebuchet MS"/>
                <a:sym typeface="Trebuchet MS"/>
              </a:defRPr>
            </a:lvl1pPr>
            <a:lvl2pPr marL="0" marR="0" lvl="1" indent="0" algn="r" rtl="0">
              <a:spcBef>
                <a:spcPts val="0"/>
              </a:spcBef>
              <a:buNone/>
              <a:defRPr sz="1200" b="0" i="0" u="none" strike="noStrike" cap="none">
                <a:solidFill>
                  <a:schemeClr val="lt1"/>
                </a:solidFill>
                <a:latin typeface="Trebuchet MS"/>
                <a:ea typeface="Trebuchet MS"/>
                <a:cs typeface="Trebuchet MS"/>
                <a:sym typeface="Trebuchet MS"/>
              </a:defRPr>
            </a:lvl2pPr>
            <a:lvl3pPr marL="0" marR="0" lvl="2" indent="0" algn="r" rtl="0">
              <a:spcBef>
                <a:spcPts val="0"/>
              </a:spcBef>
              <a:buNone/>
              <a:defRPr sz="1200" b="0" i="0" u="none" strike="noStrike" cap="none">
                <a:solidFill>
                  <a:schemeClr val="lt1"/>
                </a:solidFill>
                <a:latin typeface="Trebuchet MS"/>
                <a:ea typeface="Trebuchet MS"/>
                <a:cs typeface="Trebuchet MS"/>
                <a:sym typeface="Trebuchet MS"/>
              </a:defRPr>
            </a:lvl3pPr>
            <a:lvl4pPr marL="0" marR="0" lvl="3" indent="0" algn="r" rtl="0">
              <a:spcBef>
                <a:spcPts val="0"/>
              </a:spcBef>
              <a:buNone/>
              <a:defRPr sz="1200" b="0" i="0" u="none" strike="noStrike" cap="none">
                <a:solidFill>
                  <a:schemeClr val="lt1"/>
                </a:solidFill>
                <a:latin typeface="Trebuchet MS"/>
                <a:ea typeface="Trebuchet MS"/>
                <a:cs typeface="Trebuchet MS"/>
                <a:sym typeface="Trebuchet MS"/>
              </a:defRPr>
            </a:lvl4pPr>
            <a:lvl5pPr marL="0" marR="0" lvl="4" indent="0" algn="r" rtl="0">
              <a:spcBef>
                <a:spcPts val="0"/>
              </a:spcBef>
              <a:buNone/>
              <a:defRPr sz="1200" b="0" i="0" u="none" strike="noStrike" cap="none">
                <a:solidFill>
                  <a:schemeClr val="lt1"/>
                </a:solidFill>
                <a:latin typeface="Trebuchet MS"/>
                <a:ea typeface="Trebuchet MS"/>
                <a:cs typeface="Trebuchet MS"/>
                <a:sym typeface="Trebuchet MS"/>
              </a:defRPr>
            </a:lvl5pPr>
            <a:lvl6pPr marL="0" marR="0" lvl="5" indent="0" algn="r" rtl="0">
              <a:spcBef>
                <a:spcPts val="0"/>
              </a:spcBef>
              <a:buNone/>
              <a:defRPr sz="1200" b="0" i="0" u="none" strike="noStrike" cap="none">
                <a:solidFill>
                  <a:schemeClr val="lt1"/>
                </a:solidFill>
                <a:latin typeface="Trebuchet MS"/>
                <a:ea typeface="Trebuchet MS"/>
                <a:cs typeface="Trebuchet MS"/>
                <a:sym typeface="Trebuchet MS"/>
              </a:defRPr>
            </a:lvl6pPr>
            <a:lvl7pPr marL="0" marR="0" lvl="6" indent="0" algn="r" rtl="0">
              <a:spcBef>
                <a:spcPts val="0"/>
              </a:spcBef>
              <a:buNone/>
              <a:defRPr sz="1200" b="0" i="0" u="none" strike="noStrike" cap="none">
                <a:solidFill>
                  <a:schemeClr val="lt1"/>
                </a:solidFill>
                <a:latin typeface="Trebuchet MS"/>
                <a:ea typeface="Trebuchet MS"/>
                <a:cs typeface="Trebuchet MS"/>
                <a:sym typeface="Trebuchet MS"/>
              </a:defRPr>
            </a:lvl7pPr>
            <a:lvl8pPr marL="0" marR="0" lvl="7" indent="0" algn="r" rtl="0">
              <a:spcBef>
                <a:spcPts val="0"/>
              </a:spcBef>
              <a:buNone/>
              <a:defRPr sz="1200" b="0" i="0" u="none" strike="noStrike" cap="none">
                <a:solidFill>
                  <a:schemeClr val="lt1"/>
                </a:solidFill>
                <a:latin typeface="Trebuchet MS"/>
                <a:ea typeface="Trebuchet MS"/>
                <a:cs typeface="Trebuchet MS"/>
                <a:sym typeface="Trebuchet MS"/>
              </a:defRPr>
            </a:lvl8pPr>
            <a:lvl9pPr marL="0" marR="0" lvl="8" indent="0" algn="r" rtl="0">
              <a:spcBef>
                <a:spcPts val="0"/>
              </a:spcBef>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4">
            <a:alphaModFix/>
          </a:blip>
          <a:srcRect/>
          <a:stretch/>
        </p:blipFill>
        <p:spPr>
          <a:xfrm>
            <a:off x="274320" y="6364224"/>
            <a:ext cx="2268059" cy="3840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83931" y="2168288"/>
            <a:ext cx="11824138"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6000"/>
              <a:buFont typeface="Trebuchet MS"/>
              <a:buNone/>
              <a:defRPr sz="60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dt" idx="10"/>
          </p:nvPr>
        </p:nvSpPr>
        <p:spPr>
          <a:xfrm>
            <a:off x="4724400" y="4907535"/>
            <a:ext cx="27432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14"/>
          <p:cNvSpPr/>
          <p:nvPr/>
        </p:nvSpPr>
        <p:spPr>
          <a:xfrm>
            <a:off x="0" y="6256612"/>
            <a:ext cx="12192000"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4"/>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Trebuchet MS"/>
                <a:ea typeface="Trebuchet MS"/>
                <a:cs typeface="Trebuchet MS"/>
                <a:sym typeface="Trebuchet MS"/>
              </a:defRPr>
            </a:lvl1pPr>
            <a:lvl2pPr marL="0" marR="0" lvl="1" indent="0" algn="r" rtl="0">
              <a:spcBef>
                <a:spcPts val="0"/>
              </a:spcBef>
              <a:buNone/>
              <a:defRPr sz="1200">
                <a:solidFill>
                  <a:schemeClr val="dk1"/>
                </a:solidFill>
                <a:latin typeface="Trebuchet MS"/>
                <a:ea typeface="Trebuchet MS"/>
                <a:cs typeface="Trebuchet MS"/>
                <a:sym typeface="Trebuchet MS"/>
              </a:defRPr>
            </a:lvl2pPr>
            <a:lvl3pPr marL="0" marR="0" lvl="2" indent="0" algn="r" rtl="0">
              <a:spcBef>
                <a:spcPts val="0"/>
              </a:spcBef>
              <a:buNone/>
              <a:defRPr sz="1200">
                <a:solidFill>
                  <a:schemeClr val="dk1"/>
                </a:solidFill>
                <a:latin typeface="Trebuchet MS"/>
                <a:ea typeface="Trebuchet MS"/>
                <a:cs typeface="Trebuchet MS"/>
                <a:sym typeface="Trebuchet MS"/>
              </a:defRPr>
            </a:lvl3pPr>
            <a:lvl4pPr marL="0" marR="0" lvl="3" indent="0" algn="r" rtl="0">
              <a:spcBef>
                <a:spcPts val="0"/>
              </a:spcBef>
              <a:buNone/>
              <a:defRPr sz="1200">
                <a:solidFill>
                  <a:schemeClr val="dk1"/>
                </a:solidFill>
                <a:latin typeface="Trebuchet MS"/>
                <a:ea typeface="Trebuchet MS"/>
                <a:cs typeface="Trebuchet MS"/>
                <a:sym typeface="Trebuchet MS"/>
              </a:defRPr>
            </a:lvl4pPr>
            <a:lvl5pPr marL="0" marR="0" lvl="4" indent="0" algn="r" rtl="0">
              <a:spcBef>
                <a:spcPts val="0"/>
              </a:spcBef>
              <a:buNone/>
              <a:defRPr sz="1200">
                <a:solidFill>
                  <a:schemeClr val="dk1"/>
                </a:solidFill>
                <a:latin typeface="Trebuchet MS"/>
                <a:ea typeface="Trebuchet MS"/>
                <a:cs typeface="Trebuchet MS"/>
                <a:sym typeface="Trebuchet MS"/>
              </a:defRPr>
            </a:lvl5pPr>
            <a:lvl6pPr marL="0" marR="0" lvl="5" indent="0" algn="r" rtl="0">
              <a:spcBef>
                <a:spcPts val="0"/>
              </a:spcBef>
              <a:buNone/>
              <a:defRPr sz="1200">
                <a:solidFill>
                  <a:schemeClr val="dk1"/>
                </a:solidFill>
                <a:latin typeface="Trebuchet MS"/>
                <a:ea typeface="Trebuchet MS"/>
                <a:cs typeface="Trebuchet MS"/>
                <a:sym typeface="Trebuchet MS"/>
              </a:defRPr>
            </a:lvl6pPr>
            <a:lvl7pPr marL="0" marR="0" lvl="6" indent="0" algn="r" rtl="0">
              <a:spcBef>
                <a:spcPts val="0"/>
              </a:spcBef>
              <a:buNone/>
              <a:defRPr sz="1200">
                <a:solidFill>
                  <a:schemeClr val="dk1"/>
                </a:solidFill>
                <a:latin typeface="Trebuchet MS"/>
                <a:ea typeface="Trebuchet MS"/>
                <a:cs typeface="Trebuchet MS"/>
                <a:sym typeface="Trebuchet MS"/>
              </a:defRPr>
            </a:lvl7pPr>
            <a:lvl8pPr marL="0" marR="0" lvl="7" indent="0" algn="r" rtl="0">
              <a:spcBef>
                <a:spcPts val="0"/>
              </a:spcBef>
              <a:buNone/>
              <a:defRPr sz="1200">
                <a:solidFill>
                  <a:schemeClr val="dk1"/>
                </a:solidFill>
                <a:latin typeface="Trebuchet MS"/>
                <a:ea typeface="Trebuchet MS"/>
                <a:cs typeface="Trebuchet MS"/>
                <a:sym typeface="Trebuchet MS"/>
              </a:defRPr>
            </a:lvl8pPr>
            <a:lvl9pPr marL="0" marR="0" lvl="8" indent="0" algn="r" rtl="0">
              <a:spcBef>
                <a:spcPts val="0"/>
              </a:spcBef>
              <a:buNone/>
              <a:defRPr sz="1200">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14" descr="A picture containing clock&#10;&#10;Description automatically generated"/>
          <p:cNvPicPr preferRelativeResize="0"/>
          <p:nvPr/>
        </p:nvPicPr>
        <p:blipFill rotWithShape="1">
          <a:blip r:embed="rId14">
            <a:alphaModFix/>
          </a:blip>
          <a:srcRect/>
          <a:stretch/>
        </p:blipFill>
        <p:spPr>
          <a:xfrm>
            <a:off x="274674" y="6363571"/>
            <a:ext cx="2214118" cy="3794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o.gov/HCPF/rural-provider-access-and-affordability-stimulus-grant-progra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co.gov/HCPF/rural-provider-access-and-affordability-stimulus-grant-progra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HCPF_RuralGrantProgram@state.co.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HCPF_RuralGrantProgram@state.co.u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mailto:Nancy.Dolson@state.co.us"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hyperlink" Target="http://co.gov/HCPF/rural-provider-access-and-affordability-stimulus-grant-program" TargetMode="External"/><Relationship Id="rId4" Type="http://schemas.openxmlformats.org/officeDocument/2006/relationships/hyperlink" Target="mailto:HCPF_RuralGrantProgram@state.co.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co.gov/HCPF/rural-provider-access-and-affordability-stimulus-grant-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cpf.colorado.gov/sites/hcpf/files/2022a_200_signed.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gov/HCPF/rural-provider-access-and-affordability-stimulus-grant-program" TargetMode="External"/><Relationship Id="rId4" Type="http://schemas.openxmlformats.org/officeDocument/2006/relationships/hyperlink" Target="https://www.sos.state.co.us/CCR/DisplayRule.do?action=ruleinfo&amp;ruleId=3405&amp;deptID=7&amp;agencyID=69&amp;deptName=Department%20of%20Health%20Care%20Policy%20and%20Financing&amp;agencyName=Medical%20Services%20Board%20(Volume%208;%20Medical%20Assistance,%20Children%27s%20Health%20Plan)&amp;seriesNum=10%20CCR%202505-10%208.80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ctrTitle"/>
          </p:nvPr>
        </p:nvSpPr>
        <p:spPr>
          <a:xfrm>
            <a:off x="1040524" y="1505698"/>
            <a:ext cx="10110952" cy="99021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rebuchet MS"/>
              <a:buNone/>
            </a:pPr>
            <a:r>
              <a:rPr lang="en-US" sz="4800"/>
              <a:t>Rural Provider Access &amp; Affordability Stimulus Grant Program</a:t>
            </a:r>
            <a:endParaRPr sz="4800"/>
          </a:p>
        </p:txBody>
      </p:sp>
      <p:sp>
        <p:nvSpPr>
          <p:cNvPr id="119" name="Google Shape;119;p27"/>
          <p:cNvSpPr txBox="1">
            <a:spLocks noGrp="1"/>
          </p:cNvSpPr>
          <p:nvPr>
            <p:ph type="body" idx="1"/>
          </p:nvPr>
        </p:nvSpPr>
        <p:spPr>
          <a:xfrm>
            <a:off x="1913861" y="3429005"/>
            <a:ext cx="8364300"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300"/>
              <a:buNone/>
            </a:pPr>
            <a:r>
              <a:rPr lang="en-US" sz="2300">
                <a:solidFill>
                  <a:schemeClr val="lt1"/>
                </a:solidFill>
                <a:latin typeface="Trebuchet MS"/>
                <a:ea typeface="Trebuchet MS"/>
                <a:cs typeface="Trebuchet MS"/>
                <a:sym typeface="Trebuchet MS"/>
              </a:rPr>
              <a:t>Presented by: Nancy Dolson and Rebecca Parrott</a:t>
            </a:r>
            <a:endParaRPr sz="2300">
              <a:solidFill>
                <a:schemeClr val="lt1"/>
              </a:solidFill>
              <a:latin typeface="Trebuchet MS"/>
              <a:ea typeface="Trebuchet MS"/>
              <a:cs typeface="Trebuchet MS"/>
              <a:sym typeface="Trebuchet MS"/>
            </a:endParaRPr>
          </a:p>
        </p:txBody>
      </p:sp>
      <p:sp>
        <p:nvSpPr>
          <p:cNvPr id="120" name="Google Shape;120;p27"/>
          <p:cNvSpPr txBox="1">
            <a:spLocks noGrp="1"/>
          </p:cNvSpPr>
          <p:nvPr>
            <p:ph type="sldNum" idx="12"/>
          </p:nvPr>
        </p:nvSpPr>
        <p:spPr>
          <a:xfrm>
            <a:off x="9174126" y="6370754"/>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121" name="Google Shape;121;p27"/>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2"/>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8" name="Google Shape;188;p36"/>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Procurement Standards</a:t>
            </a:r>
            <a:endParaRPr/>
          </a:p>
        </p:txBody>
      </p:sp>
      <p:pic>
        <p:nvPicPr>
          <p:cNvPr id="189" name="Google Shape;189;p36"/>
          <p:cNvPicPr preferRelativeResize="0"/>
          <p:nvPr/>
        </p:nvPicPr>
        <p:blipFill>
          <a:blip r:embed="rId3">
            <a:alphaModFix/>
          </a:blip>
          <a:stretch>
            <a:fillRect/>
          </a:stretch>
        </p:blipFill>
        <p:spPr>
          <a:xfrm>
            <a:off x="1696813" y="1397985"/>
            <a:ext cx="8798370" cy="467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96" name="Google Shape;196;p37"/>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Procurement Standards</a:t>
            </a:r>
            <a:endParaRPr/>
          </a:p>
        </p:txBody>
      </p:sp>
      <p:pic>
        <p:nvPicPr>
          <p:cNvPr id="197" name="Google Shape;197;p37"/>
          <p:cNvPicPr preferRelativeResize="0"/>
          <p:nvPr/>
        </p:nvPicPr>
        <p:blipFill>
          <a:blip r:embed="rId3">
            <a:alphaModFix/>
          </a:blip>
          <a:stretch>
            <a:fillRect/>
          </a:stretch>
        </p:blipFill>
        <p:spPr>
          <a:xfrm>
            <a:off x="1385875" y="1445610"/>
            <a:ext cx="9420246" cy="4670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183931" y="2193925"/>
            <a:ext cx="118242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Trebuchet MS"/>
              <a:buNone/>
            </a:pPr>
            <a:r>
              <a:rPr lang="en-US" sz="4800"/>
              <a:t>Application Requirements and Timeline</a:t>
            </a:r>
            <a:endParaRPr/>
          </a:p>
        </p:txBody>
      </p:sp>
      <p:sp>
        <p:nvSpPr>
          <p:cNvPr id="203" name="Google Shape;203;p38"/>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4" name="Google Shape;204;p38"/>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Application Requirements</a:t>
            </a:r>
            <a:endParaRPr sz="4500"/>
          </a:p>
        </p:txBody>
      </p:sp>
      <p:sp>
        <p:nvSpPr>
          <p:cNvPr id="211" name="Google Shape;211;p39"/>
          <p:cNvSpPr txBox="1">
            <a:spLocks noGrp="1"/>
          </p:cNvSpPr>
          <p:nvPr>
            <p:ph type="body" idx="1"/>
          </p:nvPr>
        </p:nvSpPr>
        <p:spPr>
          <a:xfrm>
            <a:off x="838200" y="1782977"/>
            <a:ext cx="10515600" cy="4205700"/>
          </a:xfrm>
          <a:prstGeom prst="rect">
            <a:avLst/>
          </a:prstGeom>
        </p:spPr>
        <p:txBody>
          <a:bodyPr spcFirstLastPara="1" wrap="square" lIns="91425" tIns="45700" rIns="91425" bIns="45700" anchor="t" anchorCtr="0">
            <a:noAutofit/>
          </a:bodyPr>
          <a:lstStyle/>
          <a:p>
            <a:pPr marL="457200" lvl="0" indent="-425450" algn="l" rtl="0">
              <a:lnSpc>
                <a:spcPct val="100000"/>
              </a:lnSpc>
              <a:spcBef>
                <a:spcPts val="1000"/>
              </a:spcBef>
              <a:spcAft>
                <a:spcPts val="0"/>
              </a:spcAft>
              <a:buSzPts val="3100"/>
              <a:buChar char="•"/>
            </a:pPr>
            <a:r>
              <a:rPr lang="en-US" sz="3100"/>
              <a:t>Must be a Qualified Rural Provider per the regulation </a:t>
            </a:r>
            <a:endParaRPr sz="3100"/>
          </a:p>
          <a:p>
            <a:pPr marL="914400" lvl="1" indent="-419100" algn="l" rtl="0">
              <a:lnSpc>
                <a:spcPct val="100000"/>
              </a:lnSpc>
              <a:spcBef>
                <a:spcPts val="1000"/>
              </a:spcBef>
              <a:spcAft>
                <a:spcPts val="0"/>
              </a:spcAft>
              <a:buSzPts val="3000"/>
              <a:buChar char="⮚"/>
            </a:pPr>
            <a:r>
              <a:rPr lang="en-US" sz="3000"/>
              <a:t>Hospital located in a rural community </a:t>
            </a:r>
            <a:endParaRPr sz="3000"/>
          </a:p>
          <a:p>
            <a:pPr marL="914400" lvl="1" indent="-419100" algn="l" rtl="0">
              <a:lnSpc>
                <a:spcPct val="100000"/>
              </a:lnSpc>
              <a:spcBef>
                <a:spcPts val="1000"/>
              </a:spcBef>
              <a:spcAft>
                <a:spcPts val="0"/>
              </a:spcAft>
              <a:buSzPts val="3000"/>
              <a:buChar char="⮚"/>
            </a:pPr>
            <a:r>
              <a:rPr lang="en-US" sz="3000"/>
              <a:t>Lower net patient revenue or fund balance compared with other rural hospitals </a:t>
            </a:r>
            <a:endParaRPr sz="3000"/>
          </a:p>
          <a:p>
            <a:pPr marL="457200" lvl="0" indent="-425450" algn="l" rtl="0">
              <a:lnSpc>
                <a:spcPct val="100000"/>
              </a:lnSpc>
              <a:spcBef>
                <a:spcPts val="1000"/>
              </a:spcBef>
              <a:spcAft>
                <a:spcPts val="0"/>
              </a:spcAft>
              <a:buSzPts val="3100"/>
              <a:buChar char="•"/>
            </a:pPr>
            <a:r>
              <a:rPr lang="en-US" sz="3100"/>
              <a:t>Applicants may apply for up to $650,000 per project.</a:t>
            </a:r>
            <a:endParaRPr sz="3100"/>
          </a:p>
          <a:p>
            <a:pPr marL="457200" lvl="0" indent="-425450" algn="l" rtl="0">
              <a:lnSpc>
                <a:spcPct val="100000"/>
              </a:lnSpc>
              <a:spcBef>
                <a:spcPts val="1000"/>
              </a:spcBef>
              <a:spcAft>
                <a:spcPts val="1000"/>
              </a:spcAft>
              <a:buSzPts val="3100"/>
              <a:buChar char="•"/>
            </a:pPr>
            <a:r>
              <a:rPr lang="en-US" sz="3100"/>
              <a:t>Projects must be identified as either an access or affordability project</a:t>
            </a:r>
            <a:endParaRPr sz="3100"/>
          </a:p>
        </p:txBody>
      </p:sp>
      <p:sp>
        <p:nvSpPr>
          <p:cNvPr id="212" name="Google Shape;212;p39"/>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13" name="Google Shape;213;p39"/>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838200" y="2404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Access to Care Projects</a:t>
            </a:r>
            <a:endParaRPr sz="4500"/>
          </a:p>
        </p:txBody>
      </p:sp>
      <p:sp>
        <p:nvSpPr>
          <p:cNvPr id="220" name="Google Shape;220;p40"/>
          <p:cNvSpPr txBox="1">
            <a:spLocks noGrp="1"/>
          </p:cNvSpPr>
          <p:nvPr>
            <p:ph type="body" idx="1"/>
          </p:nvPr>
        </p:nvSpPr>
        <p:spPr>
          <a:xfrm>
            <a:off x="838200" y="1137778"/>
            <a:ext cx="10794300" cy="4350300"/>
          </a:xfrm>
          <a:prstGeom prst="rect">
            <a:avLst/>
          </a:prstGeom>
        </p:spPr>
        <p:txBody>
          <a:bodyPr spcFirstLastPara="1" wrap="square" lIns="91425" tIns="45700" rIns="91425" bIns="45700" anchor="t" anchorCtr="0">
            <a:noAutofit/>
          </a:bodyPr>
          <a:lstStyle/>
          <a:p>
            <a:pPr marL="457200" lvl="0" indent="-387350" algn="l" rtl="0">
              <a:lnSpc>
                <a:spcPct val="100000"/>
              </a:lnSpc>
              <a:spcBef>
                <a:spcPts val="1000"/>
              </a:spcBef>
              <a:spcAft>
                <a:spcPts val="0"/>
              </a:spcAft>
              <a:buSzPts val="2500"/>
              <a:buChar char="•"/>
            </a:pPr>
            <a:r>
              <a:rPr lang="en-US" sz="2500" dirty="0"/>
              <a:t>Extending hours for access to primary care or behavioral health services</a:t>
            </a:r>
            <a:endParaRPr sz="2500" dirty="0"/>
          </a:p>
          <a:p>
            <a:pPr marL="457200" lvl="0" indent="-387350" algn="l" rtl="0">
              <a:lnSpc>
                <a:spcPct val="100000"/>
              </a:lnSpc>
              <a:spcBef>
                <a:spcPts val="1000"/>
              </a:spcBef>
              <a:spcAft>
                <a:spcPts val="0"/>
              </a:spcAft>
              <a:buSzPts val="2500"/>
              <a:buChar char="•"/>
            </a:pPr>
            <a:r>
              <a:rPr lang="en-US" sz="2500" dirty="0"/>
              <a:t>Investing in dual track emergency department management</a:t>
            </a:r>
            <a:endParaRPr sz="2500" dirty="0"/>
          </a:p>
          <a:p>
            <a:pPr marL="457200" lvl="0" indent="-387350" algn="l" rtl="0">
              <a:lnSpc>
                <a:spcPct val="100000"/>
              </a:lnSpc>
              <a:spcBef>
                <a:spcPts val="1000"/>
              </a:spcBef>
              <a:spcAft>
                <a:spcPts val="0"/>
              </a:spcAft>
              <a:buSzPts val="2500"/>
              <a:buChar char="•"/>
            </a:pPr>
            <a:r>
              <a:rPr lang="en-US" sz="2500" dirty="0"/>
              <a:t>Expanding access to Telemedicine including remote monitoring support</a:t>
            </a:r>
            <a:endParaRPr sz="2500" dirty="0"/>
          </a:p>
          <a:p>
            <a:pPr marL="457200" lvl="0" indent="-387350" algn="l" rtl="0">
              <a:lnSpc>
                <a:spcPct val="100000"/>
              </a:lnSpc>
              <a:spcBef>
                <a:spcPts val="1000"/>
              </a:spcBef>
              <a:spcAft>
                <a:spcPts val="0"/>
              </a:spcAft>
              <a:buSzPts val="2500"/>
              <a:buChar char="•"/>
            </a:pPr>
            <a:r>
              <a:rPr lang="en-US" sz="2500" dirty="0"/>
              <a:t>Providing new or replacement Hospital beds</a:t>
            </a:r>
            <a:endParaRPr sz="2500" dirty="0"/>
          </a:p>
          <a:p>
            <a:pPr marL="457200" lvl="0" indent="-387350" algn="l" rtl="0">
              <a:lnSpc>
                <a:spcPct val="100000"/>
              </a:lnSpc>
              <a:spcBef>
                <a:spcPts val="1000"/>
              </a:spcBef>
              <a:spcAft>
                <a:spcPts val="0"/>
              </a:spcAft>
              <a:buSzPts val="2500"/>
              <a:buChar char="•"/>
            </a:pPr>
            <a:r>
              <a:rPr lang="en-US" sz="2500" dirty="0"/>
              <a:t>Expanding access to long term care and recovery care in skilled nursing facilities</a:t>
            </a:r>
            <a:endParaRPr sz="2500" dirty="0"/>
          </a:p>
          <a:p>
            <a:pPr marL="457200" lvl="0" indent="-387350" algn="l" rtl="0">
              <a:lnSpc>
                <a:spcPct val="100000"/>
              </a:lnSpc>
              <a:spcBef>
                <a:spcPts val="1000"/>
              </a:spcBef>
              <a:spcAft>
                <a:spcPts val="1000"/>
              </a:spcAft>
              <a:buSzPts val="2500"/>
              <a:buChar char="•"/>
            </a:pPr>
            <a:r>
              <a:rPr lang="en-US" sz="2500" dirty="0"/>
              <a:t>Creating or expanding sites that provide maternity care, surgical care, chemotherapy, imaging, and advanced imaging including computerized tomography scans, etc.</a:t>
            </a:r>
            <a:endParaRPr sz="2500" dirty="0"/>
          </a:p>
        </p:txBody>
      </p:sp>
      <p:sp>
        <p:nvSpPr>
          <p:cNvPr id="221" name="Google Shape;221;p40"/>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22" name="Google Shape;222;p40"/>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838200" y="330260"/>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Affordability Projects</a:t>
            </a:r>
            <a:endParaRPr sz="4500"/>
          </a:p>
        </p:txBody>
      </p:sp>
      <p:sp>
        <p:nvSpPr>
          <p:cNvPr id="229" name="Google Shape;229;p41"/>
          <p:cNvSpPr txBox="1">
            <a:spLocks noGrp="1"/>
          </p:cNvSpPr>
          <p:nvPr>
            <p:ph type="body" idx="1"/>
          </p:nvPr>
        </p:nvSpPr>
        <p:spPr>
          <a:xfrm>
            <a:off x="838200" y="1465350"/>
            <a:ext cx="10794300" cy="4350300"/>
          </a:xfrm>
          <a:prstGeom prst="rect">
            <a:avLst/>
          </a:prstGeom>
        </p:spPr>
        <p:txBody>
          <a:bodyPr spcFirstLastPara="1" wrap="square" lIns="91425" tIns="45700" rIns="91425" bIns="45700" anchor="t" anchorCtr="0">
            <a:noAutofit/>
          </a:bodyPr>
          <a:lstStyle/>
          <a:p>
            <a:pPr marL="457200" lvl="0" indent="-400050" algn="l" rtl="0">
              <a:lnSpc>
                <a:spcPct val="100000"/>
              </a:lnSpc>
              <a:spcBef>
                <a:spcPts val="1000"/>
              </a:spcBef>
              <a:spcAft>
                <a:spcPts val="0"/>
              </a:spcAft>
              <a:buSzPts val="2700"/>
              <a:buChar char="•"/>
            </a:pPr>
            <a:r>
              <a:rPr lang="en-US" sz="2700"/>
              <a:t>Creating a shared analytics platform and care coordination platforms among Qualified Rural Providers</a:t>
            </a:r>
            <a:endParaRPr sz="2700"/>
          </a:p>
          <a:p>
            <a:pPr marL="457200" lvl="0" indent="-400050" algn="l" rtl="0">
              <a:lnSpc>
                <a:spcPct val="100000"/>
              </a:lnSpc>
              <a:spcBef>
                <a:spcPts val="1000"/>
              </a:spcBef>
              <a:spcAft>
                <a:spcPts val="1000"/>
              </a:spcAft>
              <a:buSzPts val="2700"/>
              <a:buChar char="•"/>
            </a:pPr>
            <a:r>
              <a:rPr lang="en-US" sz="2700"/>
              <a:t>Enabling technologies, including telehealth and e-consult systems, that allow Qualified Rural Providers to communicate, share clinical information, and consult electronically to manage patient care</a:t>
            </a:r>
            <a:endParaRPr sz="2700"/>
          </a:p>
        </p:txBody>
      </p:sp>
      <p:sp>
        <p:nvSpPr>
          <p:cNvPr id="230" name="Google Shape;230;p41"/>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31" name="Google Shape;231;p41"/>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Timeline</a:t>
            </a:r>
            <a:endParaRPr sz="4500"/>
          </a:p>
        </p:txBody>
      </p:sp>
      <p:pic>
        <p:nvPicPr>
          <p:cNvPr id="238" name="Google Shape;238;p42" descr="timeline showing application dates with applications due May 8, 2023" title="grant timeline"/>
          <p:cNvPicPr preferRelativeResize="0"/>
          <p:nvPr/>
        </p:nvPicPr>
        <p:blipFill>
          <a:blip r:embed="rId3">
            <a:alphaModFix/>
          </a:blip>
          <a:stretch>
            <a:fillRect/>
          </a:stretch>
        </p:blipFill>
        <p:spPr>
          <a:xfrm>
            <a:off x="158100" y="1702974"/>
            <a:ext cx="11765500" cy="3149575"/>
          </a:xfrm>
          <a:prstGeom prst="rect">
            <a:avLst/>
          </a:prstGeom>
          <a:noFill/>
          <a:ln>
            <a:noFill/>
          </a:ln>
        </p:spPr>
      </p:pic>
      <p:sp>
        <p:nvSpPr>
          <p:cNvPr id="239" name="Google Shape;239;p42"/>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4">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183931" y="2193925"/>
            <a:ext cx="118242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Trebuchet MS"/>
              <a:buNone/>
            </a:pPr>
            <a:r>
              <a:rPr lang="en-US" sz="4800"/>
              <a:t>Successful Application Elements</a:t>
            </a:r>
            <a:endParaRPr/>
          </a:p>
        </p:txBody>
      </p:sp>
      <p:sp>
        <p:nvSpPr>
          <p:cNvPr id="245" name="Google Shape;245;p43"/>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246" name="Google Shape;246;p43"/>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838200" y="2227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Application Package</a:t>
            </a:r>
            <a:endParaRPr sz="4500"/>
          </a:p>
        </p:txBody>
      </p:sp>
      <p:sp>
        <p:nvSpPr>
          <p:cNvPr id="253" name="Google Shape;253;p44"/>
          <p:cNvSpPr txBox="1">
            <a:spLocks noGrp="1"/>
          </p:cNvSpPr>
          <p:nvPr>
            <p:ph type="body" idx="1"/>
          </p:nvPr>
        </p:nvSpPr>
        <p:spPr>
          <a:xfrm>
            <a:off x="838200" y="1206846"/>
            <a:ext cx="11018700" cy="4716900"/>
          </a:xfrm>
          <a:prstGeom prst="rect">
            <a:avLst/>
          </a:prstGeom>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SzPts val="2500"/>
              <a:buChar char="•"/>
            </a:pPr>
            <a:r>
              <a:rPr lang="en-US" sz="2500" dirty="0"/>
              <a:t>A. Application Information</a:t>
            </a:r>
            <a:endParaRPr sz="2500" dirty="0"/>
          </a:p>
          <a:p>
            <a:pPr marL="457200" marR="0" lvl="0" indent="-387350" algn="l" rtl="0">
              <a:lnSpc>
                <a:spcPct val="100000"/>
              </a:lnSpc>
              <a:spcBef>
                <a:spcPts val="1000"/>
              </a:spcBef>
              <a:spcAft>
                <a:spcPts val="0"/>
              </a:spcAft>
              <a:buSzPts val="2500"/>
              <a:buChar char="•"/>
            </a:pPr>
            <a:r>
              <a:rPr lang="en-US" sz="2500" dirty="0"/>
              <a:t>B. Application</a:t>
            </a:r>
            <a:endParaRPr sz="2500" dirty="0"/>
          </a:p>
          <a:p>
            <a:pPr marL="914400" marR="0" lvl="1" indent="-374650" algn="l" rtl="0">
              <a:lnSpc>
                <a:spcPct val="100000"/>
              </a:lnSpc>
              <a:spcBef>
                <a:spcPts val="1000"/>
              </a:spcBef>
              <a:spcAft>
                <a:spcPts val="0"/>
              </a:spcAft>
              <a:buSzPts val="2300"/>
              <a:buChar char="⮚"/>
            </a:pPr>
            <a:r>
              <a:rPr lang="en-US" sz="2300" dirty="0"/>
              <a:t>Parts I - III Form &amp; Checklist</a:t>
            </a:r>
            <a:endParaRPr sz="2300" dirty="0"/>
          </a:p>
          <a:p>
            <a:pPr marL="914400" marR="0" lvl="1" indent="-374650" algn="l" rtl="0">
              <a:lnSpc>
                <a:spcPct val="100000"/>
              </a:lnSpc>
              <a:spcBef>
                <a:spcPts val="1000"/>
              </a:spcBef>
              <a:spcAft>
                <a:spcPts val="0"/>
              </a:spcAft>
              <a:buSzPts val="2300"/>
              <a:buChar char="⮚"/>
            </a:pPr>
            <a:r>
              <a:rPr lang="en-US" sz="2300" dirty="0"/>
              <a:t>Part IV. Project Narrative Questions</a:t>
            </a:r>
            <a:endParaRPr sz="2300" dirty="0"/>
          </a:p>
          <a:p>
            <a:pPr marL="914400" marR="0" lvl="1" indent="-374650" algn="l" rtl="0">
              <a:lnSpc>
                <a:spcPct val="100000"/>
              </a:lnSpc>
              <a:spcBef>
                <a:spcPts val="1000"/>
              </a:spcBef>
              <a:spcAft>
                <a:spcPts val="0"/>
              </a:spcAft>
              <a:buSzPts val="2300"/>
              <a:buChar char="⮚"/>
            </a:pPr>
            <a:r>
              <a:rPr lang="en-US" sz="2300" dirty="0"/>
              <a:t>Part V. Budget Narrative Questions</a:t>
            </a:r>
            <a:endParaRPr sz="2300" dirty="0"/>
          </a:p>
          <a:p>
            <a:pPr marL="914400" marR="0" lvl="1" indent="-374650" algn="l" rtl="0">
              <a:lnSpc>
                <a:spcPct val="100000"/>
              </a:lnSpc>
              <a:spcBef>
                <a:spcPts val="1000"/>
              </a:spcBef>
              <a:spcAft>
                <a:spcPts val="0"/>
              </a:spcAft>
              <a:buSzPts val="2300"/>
              <a:buChar char="⮚"/>
            </a:pPr>
            <a:r>
              <a:rPr lang="en-US" sz="2300" dirty="0"/>
              <a:t>Part VI. Budget Worksheet Excel </a:t>
            </a:r>
            <a:endParaRPr sz="2300" dirty="0"/>
          </a:p>
          <a:p>
            <a:pPr marL="457200" marR="0" lvl="0" indent="-387350" algn="l" rtl="0">
              <a:lnSpc>
                <a:spcPct val="100000"/>
              </a:lnSpc>
              <a:spcBef>
                <a:spcPts val="1000"/>
              </a:spcBef>
              <a:spcAft>
                <a:spcPts val="0"/>
              </a:spcAft>
              <a:buSzPts val="2500"/>
              <a:buChar char="•"/>
            </a:pPr>
            <a:r>
              <a:rPr lang="en-US" sz="2500" dirty="0"/>
              <a:t>Appendix </a:t>
            </a:r>
            <a:endParaRPr sz="2500" dirty="0"/>
          </a:p>
          <a:p>
            <a:pPr marL="914400" marR="0" lvl="1" indent="-374650" algn="l" rtl="0">
              <a:lnSpc>
                <a:spcPct val="100000"/>
              </a:lnSpc>
              <a:spcBef>
                <a:spcPts val="1000"/>
              </a:spcBef>
              <a:spcAft>
                <a:spcPts val="0"/>
              </a:spcAft>
              <a:buSzPts val="2300"/>
              <a:buChar char="⮚"/>
            </a:pPr>
            <a:r>
              <a:rPr lang="en-US" sz="2300" dirty="0"/>
              <a:t>C. Rural Providers Qualified with no Additional Financial Data Needed</a:t>
            </a:r>
            <a:endParaRPr sz="2300" dirty="0"/>
          </a:p>
          <a:p>
            <a:pPr marL="914400" marR="0" lvl="1" indent="-374650" algn="l" rtl="0">
              <a:lnSpc>
                <a:spcPct val="100000"/>
              </a:lnSpc>
              <a:spcBef>
                <a:spcPts val="1000"/>
              </a:spcBef>
              <a:spcAft>
                <a:spcPts val="0"/>
              </a:spcAft>
              <a:buSzPts val="2300"/>
              <a:buChar char="⮚"/>
            </a:pPr>
            <a:r>
              <a:rPr lang="en-US" sz="2300" dirty="0"/>
              <a:t>D. Scoring Guide</a:t>
            </a:r>
            <a:endParaRPr sz="2300" dirty="0"/>
          </a:p>
          <a:p>
            <a:pPr marL="457200" marR="0" lvl="0" indent="-387350" algn="l" rtl="0">
              <a:lnSpc>
                <a:spcPct val="100000"/>
              </a:lnSpc>
              <a:spcBef>
                <a:spcPts val="1000"/>
              </a:spcBef>
              <a:spcAft>
                <a:spcPts val="1000"/>
              </a:spcAft>
              <a:buSzPts val="2500"/>
              <a:buChar char="•"/>
            </a:pPr>
            <a:r>
              <a:rPr lang="en-US" sz="2500" dirty="0"/>
              <a:t>FAQs </a:t>
            </a:r>
            <a:endParaRPr sz="2500" dirty="0"/>
          </a:p>
        </p:txBody>
      </p:sp>
      <p:sp>
        <p:nvSpPr>
          <p:cNvPr id="254" name="Google Shape;254;p44"/>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55" name="Google Shape;255;p44"/>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869775" y="464900"/>
            <a:ext cx="10753800" cy="96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Trebuchet MS"/>
              <a:buNone/>
            </a:pPr>
            <a:r>
              <a:rPr lang="en-US" sz="3600"/>
              <a:t>Must be Complete! Please Use this Checklist:</a:t>
            </a:r>
            <a:endParaRPr sz="3600"/>
          </a:p>
        </p:txBody>
      </p:sp>
      <p:sp>
        <p:nvSpPr>
          <p:cNvPr id="262" name="Google Shape;262;p45"/>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63" name="Google Shape;263;p45" descr="Table&#10;&#10;Description automatically generated"/>
          <p:cNvPicPr preferRelativeResize="0"/>
          <p:nvPr/>
        </p:nvPicPr>
        <p:blipFill rotWithShape="1">
          <a:blip r:embed="rId3">
            <a:alphaModFix/>
          </a:blip>
          <a:srcRect/>
          <a:stretch/>
        </p:blipFill>
        <p:spPr>
          <a:xfrm>
            <a:off x="2665124" y="1531250"/>
            <a:ext cx="7163099" cy="4183025"/>
          </a:xfrm>
          <a:prstGeom prst="rect">
            <a:avLst/>
          </a:prstGeom>
          <a:noFill/>
          <a:ln>
            <a:noFill/>
          </a:ln>
        </p:spPr>
      </p:pic>
      <p:sp>
        <p:nvSpPr>
          <p:cNvPr id="264" name="Google Shape;264;p45"/>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4">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265" name="Google Shape;265;p45"/>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sldNum" idx="12"/>
          </p:nvPr>
        </p:nvSpPr>
        <p:spPr>
          <a:xfrm>
            <a:off x="9174126" y="6370754"/>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472825" y="294250"/>
            <a:ext cx="10816500" cy="96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sz="4000"/>
              <a:t>Parts I-III: Forms</a:t>
            </a:r>
            <a:endParaRPr sz="4000"/>
          </a:p>
        </p:txBody>
      </p:sp>
      <p:sp>
        <p:nvSpPr>
          <p:cNvPr id="272" name="Google Shape;272;p46"/>
          <p:cNvSpPr txBox="1">
            <a:spLocks noGrp="1"/>
          </p:cNvSpPr>
          <p:nvPr>
            <p:ph type="body" idx="1"/>
          </p:nvPr>
        </p:nvSpPr>
        <p:spPr>
          <a:xfrm>
            <a:off x="838200" y="1254250"/>
            <a:ext cx="11036700" cy="48999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0"/>
              </a:spcBef>
              <a:spcAft>
                <a:spcPts val="0"/>
              </a:spcAft>
              <a:buSzPts val="3400"/>
              <a:buChar char="•"/>
            </a:pPr>
            <a:r>
              <a:rPr lang="en-US" sz="3400"/>
              <a:t>Include responses to Parts I, II, III:</a:t>
            </a:r>
            <a:endParaRPr sz="3400"/>
          </a:p>
          <a:p>
            <a:pPr marL="914400" lvl="1" indent="-362585" algn="l" rtl="0">
              <a:lnSpc>
                <a:spcPct val="100000"/>
              </a:lnSpc>
              <a:spcBef>
                <a:spcPts val="1000"/>
              </a:spcBef>
              <a:spcAft>
                <a:spcPts val="0"/>
              </a:spcAft>
              <a:buSzPts val="2110"/>
              <a:buChar char="⮚"/>
            </a:pPr>
            <a:r>
              <a:rPr lang="en-US" sz="3100"/>
              <a:t>Applicant Information</a:t>
            </a:r>
            <a:endParaRPr sz="3100"/>
          </a:p>
          <a:p>
            <a:pPr marL="1371600" lvl="2" indent="-387350" algn="l" rtl="0">
              <a:lnSpc>
                <a:spcPct val="100000"/>
              </a:lnSpc>
              <a:spcBef>
                <a:spcPts val="1000"/>
              </a:spcBef>
              <a:spcAft>
                <a:spcPts val="0"/>
              </a:spcAft>
              <a:buSzPts val="2500"/>
              <a:buChar char="▪"/>
            </a:pPr>
            <a:r>
              <a:rPr lang="en-US" sz="2500"/>
              <a:t>Who is applying, address, contact information, lead personnel</a:t>
            </a:r>
            <a:endParaRPr sz="2500"/>
          </a:p>
          <a:p>
            <a:pPr marL="1371600" lvl="2" indent="-387350" algn="l" rtl="0">
              <a:lnSpc>
                <a:spcPct val="100000"/>
              </a:lnSpc>
              <a:spcBef>
                <a:spcPts val="1000"/>
              </a:spcBef>
              <a:spcAft>
                <a:spcPts val="0"/>
              </a:spcAft>
              <a:buSzPts val="2500"/>
              <a:buChar char="▪"/>
            </a:pPr>
            <a:r>
              <a:rPr lang="en-US" sz="2500"/>
              <a:t>What if we are jointly applying? How do we fill out this page?</a:t>
            </a:r>
            <a:endParaRPr sz="2500"/>
          </a:p>
          <a:p>
            <a:pPr marL="914400" lvl="1" indent="-362585" algn="l" rtl="0">
              <a:lnSpc>
                <a:spcPct val="100000"/>
              </a:lnSpc>
              <a:spcBef>
                <a:spcPts val="1000"/>
              </a:spcBef>
              <a:spcAft>
                <a:spcPts val="0"/>
              </a:spcAft>
              <a:buSzPts val="2110"/>
              <a:buChar char="⮚"/>
            </a:pPr>
            <a:r>
              <a:rPr lang="en-US" sz="3100"/>
              <a:t>Project Summary Worksheet</a:t>
            </a:r>
            <a:endParaRPr sz="3100"/>
          </a:p>
          <a:p>
            <a:pPr marL="1371600" lvl="2" indent="-387350" algn="l" rtl="0">
              <a:lnSpc>
                <a:spcPct val="100000"/>
              </a:lnSpc>
              <a:spcBef>
                <a:spcPts val="1000"/>
              </a:spcBef>
              <a:spcAft>
                <a:spcPts val="0"/>
              </a:spcAft>
              <a:buSzPts val="2500"/>
              <a:buChar char="▪"/>
            </a:pPr>
            <a:r>
              <a:rPr lang="en-US" sz="2500"/>
              <a:t>Project title, type of project (access/affordability), total funds requested</a:t>
            </a:r>
            <a:endParaRPr sz="2500"/>
          </a:p>
          <a:p>
            <a:pPr marL="1371600" lvl="2" indent="-387350" algn="l" rtl="0">
              <a:lnSpc>
                <a:spcPct val="100000"/>
              </a:lnSpc>
              <a:spcBef>
                <a:spcPts val="1000"/>
              </a:spcBef>
              <a:spcAft>
                <a:spcPts val="0"/>
              </a:spcAft>
              <a:buSzPts val="2500"/>
              <a:buChar char="▪"/>
            </a:pPr>
            <a:r>
              <a:rPr lang="en-US" sz="2500"/>
              <a:t>Brief project summary (overview, 300 words or less)</a:t>
            </a:r>
            <a:endParaRPr sz="2500"/>
          </a:p>
          <a:p>
            <a:pPr marL="914400" lvl="1" indent="-362585" algn="l" rtl="0">
              <a:lnSpc>
                <a:spcPct val="100000"/>
              </a:lnSpc>
              <a:spcBef>
                <a:spcPts val="1000"/>
              </a:spcBef>
              <a:spcAft>
                <a:spcPts val="1000"/>
              </a:spcAft>
              <a:buSzPts val="2110"/>
              <a:buChar char="⮚"/>
            </a:pPr>
            <a:r>
              <a:rPr lang="en-US" sz="3100"/>
              <a:t>Affirmation &amp; Signature</a:t>
            </a:r>
            <a:endParaRPr sz="3100"/>
          </a:p>
        </p:txBody>
      </p:sp>
      <p:sp>
        <p:nvSpPr>
          <p:cNvPr id="273" name="Google Shape;273;p46"/>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74" name="Google Shape;274;p46"/>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275" name="Google Shape;275;p46"/>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title"/>
          </p:nvPr>
        </p:nvSpPr>
        <p:spPr>
          <a:xfrm>
            <a:off x="1156350" y="123800"/>
            <a:ext cx="9879300" cy="96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Trebuchet MS"/>
              <a:buNone/>
            </a:pPr>
            <a:r>
              <a:rPr lang="en-US" sz="3700"/>
              <a:t>Part IV: Project Narrative Questions</a:t>
            </a:r>
            <a:endParaRPr sz="3700"/>
          </a:p>
        </p:txBody>
      </p:sp>
      <p:sp>
        <p:nvSpPr>
          <p:cNvPr id="282" name="Google Shape;282;p47"/>
          <p:cNvSpPr txBox="1">
            <a:spLocks noGrp="1"/>
          </p:cNvSpPr>
          <p:nvPr>
            <p:ph type="body" idx="1"/>
          </p:nvPr>
        </p:nvSpPr>
        <p:spPr>
          <a:xfrm>
            <a:off x="640725" y="931100"/>
            <a:ext cx="11135400" cy="5250000"/>
          </a:xfrm>
          <a:prstGeom prst="rect">
            <a:avLst/>
          </a:prstGeom>
          <a:noFill/>
          <a:ln>
            <a:noFill/>
          </a:ln>
        </p:spPr>
        <p:txBody>
          <a:bodyPr spcFirstLastPara="1" wrap="square" lIns="91425" tIns="45700" rIns="91425" bIns="45700" anchor="t" anchorCtr="0">
            <a:noAutofit/>
          </a:bodyPr>
          <a:lstStyle/>
          <a:p>
            <a:pPr marL="342900" lvl="0" indent="-298450" algn="l" rtl="0">
              <a:lnSpc>
                <a:spcPct val="100000"/>
              </a:lnSpc>
              <a:spcBef>
                <a:spcPts val="0"/>
              </a:spcBef>
              <a:spcAft>
                <a:spcPts val="0"/>
              </a:spcAft>
              <a:buSzPts val="2900"/>
              <a:buChar char="•"/>
            </a:pPr>
            <a:r>
              <a:rPr lang="en-US" sz="2900"/>
              <a:t>Statement of Need – outlines the underlying problem </a:t>
            </a:r>
            <a:br>
              <a:rPr lang="en-US" sz="2900"/>
            </a:br>
            <a:r>
              <a:rPr lang="en-US" sz="2900"/>
              <a:t>(2 page limit)</a:t>
            </a:r>
            <a:endParaRPr sz="2900"/>
          </a:p>
          <a:p>
            <a:pPr marL="342900" lvl="0" indent="-298450" algn="l" rtl="0">
              <a:lnSpc>
                <a:spcPct val="100000"/>
              </a:lnSpc>
              <a:spcBef>
                <a:spcPts val="1000"/>
              </a:spcBef>
              <a:spcAft>
                <a:spcPts val="0"/>
              </a:spcAft>
              <a:buSzPts val="2900"/>
              <a:buChar char="•"/>
            </a:pPr>
            <a:r>
              <a:rPr lang="en-US" sz="2900"/>
              <a:t>Age of plant – what you seek to upgrade or replace &amp; why (capital investments only, 1 page) </a:t>
            </a:r>
            <a:endParaRPr sz="2900"/>
          </a:p>
          <a:p>
            <a:pPr marL="342900" lvl="0" indent="-298450" algn="l" rtl="0">
              <a:lnSpc>
                <a:spcPct val="100000"/>
              </a:lnSpc>
              <a:spcBef>
                <a:spcPts val="1000"/>
              </a:spcBef>
              <a:spcAft>
                <a:spcPts val="0"/>
              </a:spcAft>
              <a:buSzPts val="2900"/>
              <a:buChar char="•"/>
            </a:pPr>
            <a:r>
              <a:rPr lang="en-US" sz="2900"/>
              <a:t>Access to specialty care – if applicable, how project will increase access to such care (1 page) </a:t>
            </a:r>
            <a:endParaRPr sz="2900"/>
          </a:p>
          <a:p>
            <a:pPr marL="342900" lvl="0" indent="-298450" algn="l" rtl="0">
              <a:lnSpc>
                <a:spcPct val="100000"/>
              </a:lnSpc>
              <a:spcBef>
                <a:spcPts val="1000"/>
              </a:spcBef>
              <a:spcAft>
                <a:spcPts val="0"/>
              </a:spcAft>
              <a:buSzPts val="2900"/>
              <a:buChar char="•"/>
            </a:pPr>
            <a:r>
              <a:rPr lang="en-US" sz="2900"/>
              <a:t>Care coordination – if applicable, how project will improve care coordination (1 page)</a:t>
            </a:r>
            <a:endParaRPr sz="2900"/>
          </a:p>
          <a:p>
            <a:pPr marL="342900" lvl="0" indent="-298450" algn="l" rtl="0">
              <a:lnSpc>
                <a:spcPct val="100000"/>
              </a:lnSpc>
              <a:spcBef>
                <a:spcPts val="1000"/>
              </a:spcBef>
              <a:spcAft>
                <a:spcPts val="0"/>
              </a:spcAft>
              <a:buSzPts val="2900"/>
              <a:buChar char="•"/>
            </a:pPr>
            <a:r>
              <a:rPr lang="en-US" sz="2900"/>
              <a:t>Partner engagement – identify partners in the project and their role (½ page)</a:t>
            </a:r>
            <a:endParaRPr sz="2900"/>
          </a:p>
          <a:p>
            <a:pPr marL="257175" lvl="0" indent="-85725" algn="l" rtl="0">
              <a:lnSpc>
                <a:spcPct val="90000"/>
              </a:lnSpc>
              <a:spcBef>
                <a:spcPts val="1000"/>
              </a:spcBef>
              <a:spcAft>
                <a:spcPts val="0"/>
              </a:spcAft>
              <a:buClr>
                <a:schemeClr val="lt1"/>
              </a:buClr>
              <a:buSzPts val="2700"/>
              <a:buFont typeface="Arial"/>
              <a:buNone/>
            </a:pPr>
            <a:endParaRPr/>
          </a:p>
          <a:p>
            <a:pPr marL="257175" lvl="0" indent="-85725" algn="l" rtl="0">
              <a:lnSpc>
                <a:spcPct val="90000"/>
              </a:lnSpc>
              <a:spcBef>
                <a:spcPts val="750"/>
              </a:spcBef>
              <a:spcAft>
                <a:spcPts val="0"/>
              </a:spcAft>
              <a:buClr>
                <a:schemeClr val="lt1"/>
              </a:buClr>
              <a:buSzPts val="2700"/>
              <a:buFont typeface="Arial"/>
              <a:buNone/>
            </a:pPr>
            <a:endParaRPr/>
          </a:p>
          <a:p>
            <a:pPr marL="257175" lvl="0" indent="-85725" algn="l" rtl="0">
              <a:lnSpc>
                <a:spcPct val="90000"/>
              </a:lnSpc>
              <a:spcBef>
                <a:spcPts val="750"/>
              </a:spcBef>
              <a:spcAft>
                <a:spcPts val="0"/>
              </a:spcAft>
              <a:buClr>
                <a:schemeClr val="lt1"/>
              </a:buClr>
              <a:buSzPts val="2700"/>
              <a:buFont typeface="Arial"/>
              <a:buNone/>
            </a:pPr>
            <a:endParaRPr/>
          </a:p>
        </p:txBody>
      </p:sp>
      <p:sp>
        <p:nvSpPr>
          <p:cNvPr id="283" name="Google Shape;283;p47"/>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84" name="Google Shape;284;p47"/>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285" name="Google Shape;285;p47"/>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txBox="1">
            <a:spLocks noGrp="1"/>
          </p:cNvSpPr>
          <p:nvPr>
            <p:ph type="body" idx="1"/>
          </p:nvPr>
        </p:nvSpPr>
        <p:spPr>
          <a:xfrm>
            <a:off x="838200" y="1397875"/>
            <a:ext cx="10515600" cy="4659900"/>
          </a:xfrm>
          <a:prstGeom prst="rect">
            <a:avLst/>
          </a:prstGeom>
          <a:noFill/>
          <a:ln>
            <a:noFill/>
          </a:ln>
        </p:spPr>
        <p:txBody>
          <a:bodyPr spcFirstLastPara="1" wrap="square" lIns="91425" tIns="45700" rIns="91425" bIns="45700" anchor="t" anchorCtr="0">
            <a:noAutofit/>
          </a:bodyPr>
          <a:lstStyle/>
          <a:p>
            <a:pPr marL="342900" marR="0" lvl="0" indent="-298450" algn="l" rtl="0">
              <a:lnSpc>
                <a:spcPct val="100000"/>
              </a:lnSpc>
              <a:spcBef>
                <a:spcPts val="0"/>
              </a:spcBef>
              <a:spcAft>
                <a:spcPts val="0"/>
              </a:spcAft>
              <a:buSzPts val="2900"/>
              <a:buChar char="•"/>
            </a:pPr>
            <a:r>
              <a:rPr lang="en-US" sz="2900"/>
              <a:t>Diversity, Equity and Inclusion – Explain your DEI strategy &amp; how it supports communities (1 page)</a:t>
            </a:r>
            <a:endParaRPr sz="2900"/>
          </a:p>
          <a:p>
            <a:pPr marL="342900" marR="0" lvl="0" indent="-298450" algn="l" rtl="0">
              <a:lnSpc>
                <a:spcPct val="100000"/>
              </a:lnSpc>
              <a:spcBef>
                <a:spcPts val="1000"/>
              </a:spcBef>
              <a:spcAft>
                <a:spcPts val="0"/>
              </a:spcAft>
              <a:buSzPts val="2900"/>
              <a:buChar char="•"/>
            </a:pPr>
            <a:r>
              <a:rPr lang="en-US" sz="2900"/>
              <a:t>Sustainability – How will the project goals &amp; objectives be sustained for at least 5 yrs (1 page)</a:t>
            </a:r>
            <a:endParaRPr sz="2900"/>
          </a:p>
          <a:p>
            <a:pPr marL="342900" marR="0" lvl="0" indent="-298450" algn="l" rtl="0">
              <a:lnSpc>
                <a:spcPct val="100000"/>
              </a:lnSpc>
              <a:spcBef>
                <a:spcPts val="1000"/>
              </a:spcBef>
              <a:spcAft>
                <a:spcPts val="0"/>
              </a:spcAft>
              <a:buSzPts val="2900"/>
              <a:buChar char="•"/>
            </a:pPr>
            <a:r>
              <a:rPr lang="en-US" sz="2900"/>
              <a:t>Financial need – For applicants that are not considered Qualified Rural Providers</a:t>
            </a:r>
            <a:endParaRPr sz="2900"/>
          </a:p>
          <a:p>
            <a:pPr marL="685800" marR="0" lvl="1" indent="-253365" algn="l" rtl="0">
              <a:lnSpc>
                <a:spcPct val="100000"/>
              </a:lnSpc>
              <a:spcBef>
                <a:spcPts val="1000"/>
              </a:spcBef>
              <a:spcAft>
                <a:spcPts val="0"/>
              </a:spcAft>
              <a:buSzPts val="2700"/>
              <a:buChar char="⮚"/>
            </a:pPr>
            <a:r>
              <a:rPr lang="en-US" sz="2700"/>
              <a:t>Only complete if not listed in Appendix C</a:t>
            </a:r>
            <a:endParaRPr sz="2700"/>
          </a:p>
          <a:p>
            <a:pPr marL="685800" marR="0" lvl="1" indent="-253365" algn="l" rtl="0">
              <a:lnSpc>
                <a:spcPct val="100000"/>
              </a:lnSpc>
              <a:spcBef>
                <a:spcPts val="1000"/>
              </a:spcBef>
              <a:spcAft>
                <a:spcPts val="0"/>
              </a:spcAft>
              <a:buSzPts val="2700"/>
              <a:buChar char="⮚"/>
            </a:pPr>
            <a:r>
              <a:rPr lang="en-US" sz="2700"/>
              <a:t>Submit information to support financial need </a:t>
            </a:r>
            <a:br>
              <a:rPr lang="en-US" sz="2700"/>
            </a:br>
            <a:r>
              <a:rPr lang="en-US" sz="2700"/>
              <a:t>(i.e.; low patient revenues and/or cash reserves)</a:t>
            </a:r>
            <a:endParaRPr sz="2700"/>
          </a:p>
          <a:p>
            <a:pPr marL="257175" lvl="0" indent="-85725" algn="l" rtl="0">
              <a:lnSpc>
                <a:spcPct val="90000"/>
              </a:lnSpc>
              <a:spcBef>
                <a:spcPts val="1000"/>
              </a:spcBef>
              <a:spcAft>
                <a:spcPts val="0"/>
              </a:spcAft>
              <a:buClr>
                <a:schemeClr val="lt1"/>
              </a:buClr>
              <a:buSzPts val="2700"/>
              <a:buFont typeface="Arial"/>
              <a:buNone/>
            </a:pPr>
            <a:endParaRPr/>
          </a:p>
          <a:p>
            <a:pPr marL="257175" lvl="0" indent="-85725" algn="l" rtl="0">
              <a:lnSpc>
                <a:spcPct val="90000"/>
              </a:lnSpc>
              <a:spcBef>
                <a:spcPts val="750"/>
              </a:spcBef>
              <a:spcAft>
                <a:spcPts val="0"/>
              </a:spcAft>
              <a:buClr>
                <a:schemeClr val="lt1"/>
              </a:buClr>
              <a:buSzPts val="2700"/>
              <a:buFont typeface="Arial"/>
              <a:buNone/>
            </a:pPr>
            <a:endParaRPr/>
          </a:p>
        </p:txBody>
      </p:sp>
      <p:sp>
        <p:nvSpPr>
          <p:cNvPr id="292" name="Google Shape;292;p48"/>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93" name="Google Shape;293;p48"/>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294" name="Google Shape;294;p48"/>
          <p:cNvSpPr txBox="1">
            <a:spLocks noGrp="1"/>
          </p:cNvSpPr>
          <p:nvPr>
            <p:ph type="title"/>
          </p:nvPr>
        </p:nvSpPr>
        <p:spPr>
          <a:xfrm>
            <a:off x="1156350" y="285375"/>
            <a:ext cx="9879300" cy="96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Trebuchet MS"/>
              <a:buNone/>
            </a:pPr>
            <a:r>
              <a:rPr lang="en-US" sz="3700"/>
              <a:t>Part IV: Project Narrative Questions</a:t>
            </a:r>
            <a:endParaRPr sz="3700"/>
          </a:p>
        </p:txBody>
      </p:sp>
      <p:sp>
        <p:nvSpPr>
          <p:cNvPr id="295" name="Google Shape;295;p48"/>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456850" y="411050"/>
            <a:ext cx="11611500" cy="96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Trebuchet MS"/>
              <a:buNone/>
            </a:pPr>
            <a:r>
              <a:rPr lang="en-US" sz="3700"/>
              <a:t>Part V: Budget Narrative</a:t>
            </a:r>
            <a:endParaRPr sz="3700"/>
          </a:p>
        </p:txBody>
      </p:sp>
      <p:sp>
        <p:nvSpPr>
          <p:cNvPr id="302" name="Google Shape;302;p49"/>
          <p:cNvSpPr txBox="1">
            <a:spLocks noGrp="1"/>
          </p:cNvSpPr>
          <p:nvPr>
            <p:ph type="body" idx="1"/>
          </p:nvPr>
        </p:nvSpPr>
        <p:spPr>
          <a:xfrm>
            <a:off x="767500" y="1466300"/>
            <a:ext cx="10270500" cy="4205700"/>
          </a:xfrm>
          <a:prstGeom prst="rect">
            <a:avLst/>
          </a:prstGeom>
          <a:noFill/>
          <a:ln>
            <a:noFill/>
          </a:ln>
        </p:spPr>
        <p:txBody>
          <a:bodyPr spcFirstLastPara="1" wrap="square" lIns="91425" tIns="45700" rIns="91425" bIns="45700" anchor="t" anchorCtr="0">
            <a:noAutofit/>
          </a:bodyPr>
          <a:lstStyle/>
          <a:p>
            <a:pPr marL="342900" marR="0" lvl="0" indent="-298450" algn="l" rtl="0">
              <a:lnSpc>
                <a:spcPct val="100000"/>
              </a:lnSpc>
              <a:spcBef>
                <a:spcPts val="0"/>
              </a:spcBef>
              <a:spcAft>
                <a:spcPts val="0"/>
              </a:spcAft>
              <a:buSzPts val="2900"/>
              <a:buChar char="•"/>
            </a:pPr>
            <a:r>
              <a:rPr lang="en-US" sz="2900"/>
              <a:t>Total funds requested between $100K and $650K</a:t>
            </a:r>
            <a:endParaRPr sz="2900"/>
          </a:p>
          <a:p>
            <a:pPr marL="342900" marR="0" lvl="0" indent="-298450" algn="l" rtl="0">
              <a:lnSpc>
                <a:spcPct val="100000"/>
              </a:lnSpc>
              <a:spcBef>
                <a:spcPts val="1000"/>
              </a:spcBef>
              <a:spcAft>
                <a:spcPts val="0"/>
              </a:spcAft>
              <a:buSzPts val="2900"/>
              <a:buChar char="•"/>
            </a:pPr>
            <a:r>
              <a:rPr lang="en-US" sz="2900"/>
              <a:t>Short budget narrative (300-word limit)</a:t>
            </a:r>
            <a:endParaRPr sz="2900"/>
          </a:p>
          <a:p>
            <a:pPr marL="342900" marR="0" lvl="0" indent="-298450" algn="l" rtl="0">
              <a:lnSpc>
                <a:spcPct val="100000"/>
              </a:lnSpc>
              <a:spcBef>
                <a:spcPts val="1000"/>
              </a:spcBef>
              <a:spcAft>
                <a:spcPts val="0"/>
              </a:spcAft>
              <a:buSzPts val="2900"/>
              <a:buChar char="•"/>
            </a:pPr>
            <a:r>
              <a:rPr lang="en-US" sz="2900"/>
              <a:t>If appropriate, budget details: direct/indirect expenses, construction/equipment quotes, other</a:t>
            </a:r>
            <a:endParaRPr sz="2900"/>
          </a:p>
          <a:p>
            <a:pPr marL="342900" marR="0" lvl="0" indent="-298450" algn="l" rtl="0">
              <a:lnSpc>
                <a:spcPct val="100000"/>
              </a:lnSpc>
              <a:spcBef>
                <a:spcPts val="1000"/>
              </a:spcBef>
              <a:spcAft>
                <a:spcPts val="0"/>
              </a:spcAft>
              <a:buSzPts val="2900"/>
              <a:buChar char="•"/>
            </a:pPr>
            <a:r>
              <a:rPr lang="en-US" sz="2900"/>
              <a:t>Indicate if leveraging other income/grants</a:t>
            </a:r>
            <a:endParaRPr sz="2900"/>
          </a:p>
          <a:p>
            <a:pPr marL="685800" marR="0" lvl="1" indent="-259715" algn="l" rtl="0">
              <a:lnSpc>
                <a:spcPct val="100000"/>
              </a:lnSpc>
              <a:spcBef>
                <a:spcPts val="1000"/>
              </a:spcBef>
              <a:spcAft>
                <a:spcPts val="0"/>
              </a:spcAft>
              <a:buSzPts val="2800"/>
              <a:buChar char="⮚"/>
            </a:pPr>
            <a:r>
              <a:rPr lang="en-US" sz="2800"/>
              <a:t>Does not impact scoring</a:t>
            </a:r>
            <a:endParaRPr sz="2800"/>
          </a:p>
          <a:p>
            <a:pPr marL="685800" marR="0" lvl="1" indent="-259715" algn="l" rtl="0">
              <a:lnSpc>
                <a:spcPct val="100000"/>
              </a:lnSpc>
              <a:spcBef>
                <a:spcPts val="1000"/>
              </a:spcBef>
              <a:spcAft>
                <a:spcPts val="0"/>
              </a:spcAft>
              <a:buSzPts val="2800"/>
              <a:buChar char="⮚"/>
            </a:pPr>
            <a:r>
              <a:rPr lang="en-US" sz="2800"/>
              <a:t>Can supplement, but </a:t>
            </a:r>
            <a:r>
              <a:rPr lang="en-US" sz="2800" u="sng"/>
              <a:t>cannot</a:t>
            </a:r>
            <a:r>
              <a:rPr lang="en-US" sz="2800"/>
              <a:t> supplant</a:t>
            </a:r>
            <a:endParaRPr sz="2800"/>
          </a:p>
          <a:p>
            <a:pPr marL="514350" lvl="1" indent="-61436" algn="l" rtl="0">
              <a:lnSpc>
                <a:spcPct val="90000"/>
              </a:lnSpc>
              <a:spcBef>
                <a:spcPts val="1000"/>
              </a:spcBef>
              <a:spcAft>
                <a:spcPts val="0"/>
              </a:spcAft>
              <a:buClr>
                <a:schemeClr val="lt1"/>
              </a:buClr>
              <a:buSzPts val="1733"/>
              <a:buNone/>
            </a:pPr>
            <a:endParaRPr/>
          </a:p>
        </p:txBody>
      </p:sp>
      <p:sp>
        <p:nvSpPr>
          <p:cNvPr id="303" name="Google Shape;303;p49"/>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04" name="Google Shape;304;p49"/>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305" name="Google Shape;305;p49"/>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956838" y="357200"/>
            <a:ext cx="9935100" cy="96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Trebuchet MS"/>
              <a:buNone/>
            </a:pPr>
            <a:r>
              <a:rPr lang="en-US" sz="3700"/>
              <a:t>Part</a:t>
            </a:r>
            <a:r>
              <a:rPr lang="en-US" sz="3400"/>
              <a:t> VI: Budget Worksheet</a:t>
            </a:r>
            <a:endParaRPr/>
          </a:p>
        </p:txBody>
      </p:sp>
      <p:sp>
        <p:nvSpPr>
          <p:cNvPr id="312" name="Google Shape;312;p50"/>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313" name="Google Shape;313;p50"/>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314" name="Google Shape;314;p50"/>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15" name="Google Shape;315;p50"/>
          <p:cNvPicPr preferRelativeResize="0"/>
          <p:nvPr/>
        </p:nvPicPr>
        <p:blipFill>
          <a:blip r:embed="rId4">
            <a:alphaModFix/>
          </a:blip>
          <a:stretch>
            <a:fillRect/>
          </a:stretch>
        </p:blipFill>
        <p:spPr>
          <a:xfrm>
            <a:off x="2511563" y="1217500"/>
            <a:ext cx="6825684" cy="4727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1155050" y="375125"/>
            <a:ext cx="9567000" cy="96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Trebuchet MS"/>
              <a:buNone/>
            </a:pPr>
            <a:r>
              <a:rPr lang="en-US" sz="3700"/>
              <a:t>Scorecard</a:t>
            </a:r>
            <a:endParaRPr/>
          </a:p>
        </p:txBody>
      </p:sp>
      <p:sp>
        <p:nvSpPr>
          <p:cNvPr id="322" name="Google Shape;322;p51"/>
          <p:cNvSpPr txBox="1">
            <a:spLocks noGrp="1"/>
          </p:cNvSpPr>
          <p:nvPr>
            <p:ph type="sldNum" idx="12"/>
          </p:nvPr>
        </p:nvSpPr>
        <p:spPr>
          <a:xfrm>
            <a:off x="12232168" y="6373686"/>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23" name="Google Shape;323;p51"/>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
        <p:nvSpPr>
          <p:cNvPr id="324" name="Google Shape;324;p51"/>
          <p:cNvSpPr txBox="1">
            <a:spLocks noGrp="1"/>
          </p:cNvSpPr>
          <p:nvPr>
            <p:ph type="sldNum" idx="12"/>
          </p:nvPr>
        </p:nvSpPr>
        <p:spPr>
          <a:xfrm>
            <a:off x="9174126" y="637368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25" name="Google Shape;325;p51"/>
          <p:cNvPicPr preferRelativeResize="0"/>
          <p:nvPr/>
        </p:nvPicPr>
        <p:blipFill>
          <a:blip r:embed="rId4">
            <a:alphaModFix/>
          </a:blip>
          <a:stretch>
            <a:fillRect/>
          </a:stretch>
        </p:blipFill>
        <p:spPr>
          <a:xfrm>
            <a:off x="2072275" y="1245400"/>
            <a:ext cx="8047444" cy="4709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Timeline</a:t>
            </a:r>
            <a:endParaRPr sz="4500"/>
          </a:p>
        </p:txBody>
      </p:sp>
      <p:pic>
        <p:nvPicPr>
          <p:cNvPr id="332" name="Google Shape;332;p52" descr="timeline showing application dates with applications due May 8, 2023" title="grant timeline"/>
          <p:cNvPicPr preferRelativeResize="0"/>
          <p:nvPr/>
        </p:nvPicPr>
        <p:blipFill>
          <a:blip r:embed="rId3">
            <a:alphaModFix/>
          </a:blip>
          <a:stretch>
            <a:fillRect/>
          </a:stretch>
        </p:blipFill>
        <p:spPr>
          <a:xfrm>
            <a:off x="158100" y="1702974"/>
            <a:ext cx="11765500" cy="3149575"/>
          </a:xfrm>
          <a:prstGeom prst="rect">
            <a:avLst/>
          </a:prstGeom>
          <a:noFill/>
          <a:ln>
            <a:noFill/>
          </a:ln>
        </p:spPr>
      </p:pic>
      <p:sp>
        <p:nvSpPr>
          <p:cNvPr id="333" name="Google Shape;333;p52"/>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chemeClr val="lt1"/>
                </a:solidFill>
                <a:uFill>
                  <a:noFill/>
                </a:uFill>
                <a:hlinkClick r:id="rId4">
                  <a:extLst>
                    <a:ext uri="{A12FA001-AC4F-418D-AE19-62706E023703}">
                      <ahyp:hlinkClr xmlns:ahyp="http://schemas.microsoft.com/office/drawing/2018/hyperlinkcolor" val="tx"/>
                    </a:ext>
                  </a:extLst>
                </a:hlinkClick>
              </a:rPr>
              <a:t>HCPF_RuralGrantProgram@state.co.us</a:t>
            </a:r>
            <a:endParaRPr sz="15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6122788" y="2625328"/>
            <a:ext cx="5381431" cy="231381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8000"/>
              <a:buFont typeface="Trebuchet MS"/>
              <a:buNone/>
            </a:pPr>
            <a:r>
              <a:rPr lang="en-US"/>
              <a:t>Questions?</a:t>
            </a:r>
            <a:endParaRPr/>
          </a:p>
        </p:txBody>
      </p:sp>
      <p:sp>
        <p:nvSpPr>
          <p:cNvPr id="340" name="Google Shape;340;p53"/>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41" name="Google Shape;341;p53"/>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solidFill>
                  <a:schemeClr val="dk2"/>
                </a:solidFill>
                <a:uFill>
                  <a:noFill/>
                </a:uFill>
                <a:hlinkClick r:id="rId3">
                  <a:extLst>
                    <a:ext uri="{A12FA001-AC4F-418D-AE19-62706E023703}">
                      <ahyp:hlinkClr xmlns:ahyp="http://schemas.microsoft.com/office/drawing/2018/hyperlinkcolor" val="tx"/>
                    </a:ext>
                  </a:extLst>
                </a:hlinkClick>
              </a:rPr>
              <a:t>HCPF_RuralGrantProgram@state.co.us</a:t>
            </a:r>
            <a:endParaRPr sz="15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48" name="Google Shape;348;p54"/>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Trebuchet MS"/>
              <a:buNone/>
            </a:pPr>
            <a:r>
              <a:rPr lang="en-US"/>
              <a:t>Contact Info</a:t>
            </a:r>
            <a:endParaRPr/>
          </a:p>
        </p:txBody>
      </p:sp>
      <p:sp>
        <p:nvSpPr>
          <p:cNvPr id="349" name="Google Shape;349;p54"/>
          <p:cNvSpPr/>
          <p:nvPr/>
        </p:nvSpPr>
        <p:spPr>
          <a:xfrm>
            <a:off x="3048000" y="2111413"/>
            <a:ext cx="6096000" cy="31085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Font typeface="Arial"/>
              <a:buNone/>
            </a:pPr>
            <a:r>
              <a:rPr lang="en-US" sz="2400" b="1">
                <a:solidFill>
                  <a:schemeClr val="lt1"/>
                </a:solidFill>
                <a:latin typeface="Trebuchet MS"/>
                <a:ea typeface="Trebuchet MS"/>
                <a:cs typeface="Trebuchet MS"/>
                <a:sym typeface="Trebuchet MS"/>
              </a:rPr>
              <a:t>Nancy Dolson</a:t>
            </a:r>
            <a:endParaRPr sz="2100">
              <a:solidFill>
                <a:schemeClr val="lt1"/>
              </a:solidFill>
              <a:latin typeface="Calibri"/>
              <a:ea typeface="Calibri"/>
              <a:cs typeface="Calibri"/>
              <a:sym typeface="Calibri"/>
            </a:endParaRPr>
          </a:p>
          <a:p>
            <a:pPr marL="0" lvl="0" indent="0" algn="ctr" rtl="0">
              <a:lnSpc>
                <a:spcPct val="90000"/>
              </a:lnSpc>
              <a:spcBef>
                <a:spcPts val="750"/>
              </a:spcBef>
              <a:spcAft>
                <a:spcPts val="0"/>
              </a:spcAft>
              <a:buClr>
                <a:schemeClr val="lt1"/>
              </a:buClr>
              <a:buSzPts val="2400"/>
              <a:buFont typeface="Arial"/>
              <a:buNone/>
            </a:pPr>
            <a:r>
              <a:rPr lang="en-US" sz="2400" b="1">
                <a:solidFill>
                  <a:schemeClr val="lt1"/>
                </a:solidFill>
                <a:latin typeface="Trebuchet MS"/>
                <a:ea typeface="Trebuchet MS"/>
                <a:cs typeface="Trebuchet MS"/>
                <a:sym typeface="Trebuchet MS"/>
              </a:rPr>
              <a:t>Special Financing Division Director</a:t>
            </a:r>
            <a:endParaRPr sz="2100">
              <a:solidFill>
                <a:schemeClr val="lt1"/>
              </a:solidFill>
              <a:latin typeface="Calibri"/>
              <a:ea typeface="Calibri"/>
              <a:cs typeface="Calibri"/>
              <a:sym typeface="Calibri"/>
            </a:endParaRPr>
          </a:p>
          <a:p>
            <a:pPr marL="0" lvl="0" indent="0" algn="ctr" rtl="0">
              <a:lnSpc>
                <a:spcPct val="90000"/>
              </a:lnSpc>
              <a:spcBef>
                <a:spcPts val="750"/>
              </a:spcBef>
              <a:spcAft>
                <a:spcPts val="0"/>
              </a:spcAft>
              <a:buClr>
                <a:schemeClr val="lt1"/>
              </a:buClr>
              <a:buSzPts val="2400"/>
              <a:buFont typeface="Arial"/>
              <a:buNone/>
            </a:pPr>
            <a:r>
              <a:rPr lang="en-US" sz="2400">
                <a:solidFill>
                  <a:schemeClr val="lt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Nancy.Dolson@state.co.us</a:t>
            </a:r>
            <a:r>
              <a:rPr lang="en-US" sz="2400">
                <a:solidFill>
                  <a:schemeClr val="lt1"/>
                </a:solidFill>
                <a:latin typeface="Trebuchet MS"/>
                <a:ea typeface="Trebuchet MS"/>
                <a:cs typeface="Trebuchet MS"/>
                <a:sym typeface="Trebuchet MS"/>
              </a:rPr>
              <a:t> </a:t>
            </a:r>
            <a:endParaRPr sz="2100">
              <a:solidFill>
                <a:schemeClr val="lt1"/>
              </a:solidFill>
              <a:latin typeface="Calibri"/>
              <a:ea typeface="Calibri"/>
              <a:cs typeface="Calibri"/>
              <a:sym typeface="Calibri"/>
            </a:endParaRPr>
          </a:p>
          <a:p>
            <a:pPr marL="0" lvl="0" indent="0" algn="ctr" rtl="0">
              <a:lnSpc>
                <a:spcPct val="90000"/>
              </a:lnSpc>
              <a:spcBef>
                <a:spcPts val="750"/>
              </a:spcBef>
              <a:spcAft>
                <a:spcPts val="0"/>
              </a:spcAft>
              <a:buClr>
                <a:schemeClr val="lt1"/>
              </a:buClr>
              <a:buSzPts val="2400"/>
              <a:buFont typeface="Arial"/>
              <a:buNone/>
            </a:pPr>
            <a:endParaRPr sz="2400">
              <a:solidFill>
                <a:schemeClr val="lt1"/>
              </a:solidFill>
              <a:latin typeface="Trebuchet MS"/>
              <a:ea typeface="Trebuchet MS"/>
              <a:cs typeface="Trebuchet MS"/>
              <a:sym typeface="Trebuchet MS"/>
            </a:endParaRPr>
          </a:p>
          <a:p>
            <a:pPr marL="0" lvl="0" indent="0" algn="ctr" rtl="0">
              <a:lnSpc>
                <a:spcPct val="90000"/>
              </a:lnSpc>
              <a:spcBef>
                <a:spcPts val="750"/>
              </a:spcBef>
              <a:spcAft>
                <a:spcPts val="0"/>
              </a:spcAft>
              <a:buClr>
                <a:schemeClr val="lt1"/>
              </a:buClr>
              <a:buSzPts val="2400"/>
              <a:buFont typeface="Arial"/>
              <a:buNone/>
            </a:pPr>
            <a:r>
              <a:rPr lang="en-US" sz="2400" b="1">
                <a:solidFill>
                  <a:schemeClr val="lt1"/>
                </a:solidFill>
                <a:latin typeface="Trebuchet MS"/>
                <a:ea typeface="Trebuchet MS"/>
                <a:cs typeface="Trebuchet MS"/>
                <a:sym typeface="Trebuchet MS"/>
              </a:rPr>
              <a:t>For submittal of questions, comments and applications:</a:t>
            </a:r>
            <a:endParaRPr sz="2100">
              <a:solidFill>
                <a:schemeClr val="lt1"/>
              </a:solidFill>
              <a:latin typeface="Calibri"/>
              <a:ea typeface="Calibri"/>
              <a:cs typeface="Calibri"/>
              <a:sym typeface="Calibri"/>
            </a:endParaRPr>
          </a:p>
          <a:p>
            <a:pPr marL="0" lvl="0" indent="0" algn="ctr" rtl="0">
              <a:lnSpc>
                <a:spcPct val="90000"/>
              </a:lnSpc>
              <a:spcBef>
                <a:spcPts val="750"/>
              </a:spcBef>
              <a:spcAft>
                <a:spcPts val="0"/>
              </a:spcAft>
              <a:buSzPts val="2200"/>
              <a:buNone/>
            </a:pPr>
            <a:r>
              <a:rPr lang="en-US" sz="2200">
                <a:solidFill>
                  <a:schemeClr val="lt1"/>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HCPF_RuralGrantProgram@state.co.us</a:t>
            </a:r>
            <a:endParaRPr sz="2800" b="1">
              <a:solidFill>
                <a:schemeClr val="lt1"/>
              </a:solidFill>
              <a:latin typeface="Trebuchet MS"/>
              <a:ea typeface="Trebuchet MS"/>
              <a:cs typeface="Trebuchet MS"/>
              <a:sym typeface="Trebuchet MS"/>
            </a:endParaRPr>
          </a:p>
          <a:p>
            <a:pPr marL="0" lvl="0" indent="0" algn="ctr" rtl="0">
              <a:lnSpc>
                <a:spcPct val="90000"/>
              </a:lnSpc>
              <a:spcBef>
                <a:spcPts val="750"/>
              </a:spcBef>
              <a:spcAft>
                <a:spcPts val="0"/>
              </a:spcAft>
              <a:buSzPts val="2200"/>
              <a:buNone/>
            </a:pPr>
            <a:endParaRPr sz="2800" b="1">
              <a:latin typeface="Trebuchet MS"/>
              <a:ea typeface="Trebuchet MS"/>
              <a:cs typeface="Trebuchet MS"/>
              <a:sym typeface="Trebuchet MS"/>
            </a:endParaRPr>
          </a:p>
        </p:txBody>
      </p:sp>
      <p:sp>
        <p:nvSpPr>
          <p:cNvPr id="350" name="Google Shape;350;p54"/>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2"/>
                </a:solidFill>
                <a:uFill>
                  <a:noFill/>
                </a:uFill>
                <a:hlinkClick r:id="rId5">
                  <a:extLst>
                    <a:ext uri="{A12FA001-AC4F-418D-AE19-62706E023703}">
                      <ahyp:hlinkClr xmlns:ahyp="http://schemas.microsoft.com/office/drawing/2018/hyperlinkcolor" val="tx"/>
                    </a:ext>
                  </a:extLst>
                </a:hlinkClick>
              </a:rPr>
              <a:t>CO.gov/HCPF/rural-provider-access-and-affordability-stimulus-grant-program</a:t>
            </a:r>
            <a:endParaRPr sz="15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595312" y="2188551"/>
            <a:ext cx="11001375" cy="1626319"/>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6700"/>
              <a:buFont typeface="Trebuchet MS"/>
              <a:buNone/>
            </a:pPr>
            <a:r>
              <a:rPr lang="en-US"/>
              <a:t>Thank you!</a:t>
            </a:r>
            <a:endParaRPr/>
          </a:p>
        </p:txBody>
      </p:sp>
      <p:sp>
        <p:nvSpPr>
          <p:cNvPr id="357" name="Google Shape;357;p55"/>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58" name="Google Shape;358;p55"/>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2"/>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6000"/>
              <a:buFont typeface="Trebuchet MS"/>
              <a:buNone/>
            </a:pPr>
            <a:r>
              <a:rPr lang="en-US"/>
              <a:t>Agenda</a:t>
            </a:r>
            <a:endParaRPr/>
          </a:p>
        </p:txBody>
      </p:sp>
      <p:sp>
        <p:nvSpPr>
          <p:cNvPr id="133" name="Google Shape;133;p29"/>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600"/>
              <a:buChar char="•"/>
            </a:pPr>
            <a:r>
              <a:rPr lang="en-US"/>
              <a:t>Overview of authorizing legislation </a:t>
            </a:r>
            <a:br>
              <a:rPr lang="en-US"/>
            </a:br>
            <a:r>
              <a:rPr lang="en-US"/>
              <a:t>(Senate Bill 22-200) and Federal Requirements</a:t>
            </a:r>
            <a:endParaRPr/>
          </a:p>
          <a:p>
            <a:pPr marL="342900" lvl="0" indent="-342900" algn="l" rtl="0">
              <a:lnSpc>
                <a:spcPct val="100000"/>
              </a:lnSpc>
              <a:spcBef>
                <a:spcPts val="1000"/>
              </a:spcBef>
              <a:spcAft>
                <a:spcPts val="0"/>
              </a:spcAft>
              <a:buSzPts val="3600"/>
              <a:buChar char="•"/>
            </a:pPr>
            <a:r>
              <a:rPr lang="en-US"/>
              <a:t>Application requirements and timeline</a:t>
            </a:r>
            <a:endParaRPr/>
          </a:p>
          <a:p>
            <a:pPr marL="342900" lvl="0" indent="-342900" algn="l" rtl="0">
              <a:lnSpc>
                <a:spcPct val="100000"/>
              </a:lnSpc>
              <a:spcBef>
                <a:spcPts val="1000"/>
              </a:spcBef>
              <a:spcAft>
                <a:spcPts val="0"/>
              </a:spcAft>
              <a:buSzPts val="3600"/>
              <a:buChar char="•"/>
            </a:pPr>
            <a:r>
              <a:rPr lang="en-US"/>
              <a:t>Submission details/Successful application elements</a:t>
            </a:r>
            <a:endParaRPr/>
          </a:p>
          <a:p>
            <a:pPr marL="342900" lvl="0" indent="-342900" algn="l" rtl="0">
              <a:lnSpc>
                <a:spcPct val="100000"/>
              </a:lnSpc>
              <a:spcBef>
                <a:spcPts val="1000"/>
              </a:spcBef>
              <a:spcAft>
                <a:spcPts val="1000"/>
              </a:spcAft>
              <a:buSzPts val="3600"/>
              <a:buChar char="•"/>
            </a:pPr>
            <a:r>
              <a:rPr lang="en-US"/>
              <a:t>Questions &amp; Discussion</a:t>
            </a:r>
            <a:endParaRPr/>
          </a:p>
        </p:txBody>
      </p:sp>
      <p:sp>
        <p:nvSpPr>
          <p:cNvPr id="134" name="Google Shape;134;p29"/>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35" name="Google Shape;135;p29"/>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3">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000"/>
              <a:t>Authorizing Legislation</a:t>
            </a:r>
            <a:endParaRPr sz="4500"/>
          </a:p>
        </p:txBody>
      </p:sp>
      <p:sp>
        <p:nvSpPr>
          <p:cNvPr id="142" name="Google Shape;142;p30"/>
          <p:cNvSpPr txBox="1">
            <a:spLocks noGrp="1"/>
          </p:cNvSpPr>
          <p:nvPr>
            <p:ph type="body" idx="1"/>
          </p:nvPr>
        </p:nvSpPr>
        <p:spPr>
          <a:xfrm>
            <a:off x="838200" y="1645827"/>
            <a:ext cx="10515600" cy="4205700"/>
          </a:xfrm>
          <a:prstGeom prst="rect">
            <a:avLst/>
          </a:prstGeom>
        </p:spPr>
        <p:txBody>
          <a:bodyPr spcFirstLastPara="1" wrap="square" lIns="91425" tIns="45700" rIns="91425" bIns="45700" anchor="t" anchorCtr="0">
            <a:noAutofit/>
          </a:bodyPr>
          <a:lstStyle/>
          <a:p>
            <a:pPr marL="457200" lvl="0" indent="-425450" algn="l" rtl="0">
              <a:lnSpc>
                <a:spcPct val="100000"/>
              </a:lnSpc>
              <a:spcBef>
                <a:spcPts val="1000"/>
              </a:spcBef>
              <a:spcAft>
                <a:spcPts val="0"/>
              </a:spcAft>
              <a:buSzPts val="3100"/>
              <a:buChar char="•"/>
            </a:pPr>
            <a:r>
              <a:rPr lang="en-US" sz="3100" u="sng">
                <a:solidFill>
                  <a:schemeClr val="hlink"/>
                </a:solidFill>
                <a:hlinkClick r:id="rId3"/>
              </a:rPr>
              <a:t>Senate Bill 22-200</a:t>
            </a:r>
            <a:r>
              <a:rPr lang="en-US" sz="3100"/>
              <a:t> established the Rural Provider Access and Affordability Stimulus Grant Program</a:t>
            </a:r>
            <a:endParaRPr sz="3100"/>
          </a:p>
          <a:p>
            <a:pPr marL="914400" lvl="1" indent="-425450" algn="l" rtl="0">
              <a:lnSpc>
                <a:spcPct val="100000"/>
              </a:lnSpc>
              <a:spcBef>
                <a:spcPts val="1000"/>
              </a:spcBef>
              <a:spcAft>
                <a:spcPts val="0"/>
              </a:spcAft>
              <a:buSzPts val="3100"/>
              <a:buChar char="⮚"/>
            </a:pPr>
            <a:r>
              <a:rPr lang="en-US" sz="2800"/>
              <a:t>$9.6 million in grants to rural hospitals through American Rescue Plan Act (ARPA) State and Local Fiscal Recovery Fund (SLFRF) dollars for rural hospitals to improve health care affordability and access to care in rural Colorado</a:t>
            </a:r>
            <a:r>
              <a:rPr lang="en-US" sz="3100"/>
              <a:t> </a:t>
            </a:r>
            <a:endParaRPr sz="3100"/>
          </a:p>
          <a:p>
            <a:pPr marL="457200" lvl="0" indent="-425450" algn="l" rtl="0">
              <a:lnSpc>
                <a:spcPct val="100000"/>
              </a:lnSpc>
              <a:spcBef>
                <a:spcPts val="1000"/>
              </a:spcBef>
              <a:spcAft>
                <a:spcPts val="0"/>
              </a:spcAft>
              <a:buSzPts val="3100"/>
              <a:buChar char="•"/>
            </a:pPr>
            <a:r>
              <a:rPr lang="en-US" sz="3100" u="sng">
                <a:solidFill>
                  <a:schemeClr val="hlink"/>
                </a:solidFill>
                <a:hlinkClick r:id="rId4"/>
              </a:rPr>
              <a:t>10 CCR </a:t>
            </a:r>
            <a:r>
              <a:rPr lang="en-US" sz="3100" u="sng">
                <a:solidFill>
                  <a:schemeClr val="hlink"/>
                </a:solidFill>
                <a:hlinkClick r:id="rId4"/>
              </a:rPr>
              <a:t>2505-10, Section</a:t>
            </a:r>
            <a:r>
              <a:rPr lang="en-US" sz="3100" u="sng">
                <a:solidFill>
                  <a:schemeClr val="hlink"/>
                </a:solidFill>
                <a:hlinkClick r:id="rId4"/>
              </a:rPr>
              <a:t> 8.8000</a:t>
            </a:r>
            <a:r>
              <a:rPr lang="en-US" sz="3100"/>
              <a:t> provides the regulatory framework </a:t>
            </a:r>
            <a:endParaRPr sz="3100"/>
          </a:p>
          <a:p>
            <a:pPr marL="0" lvl="0" indent="0" algn="l" rtl="0">
              <a:spcBef>
                <a:spcPts val="1000"/>
              </a:spcBef>
              <a:spcAft>
                <a:spcPts val="0"/>
              </a:spcAft>
              <a:buNone/>
            </a:pPr>
            <a:endParaRPr/>
          </a:p>
        </p:txBody>
      </p:sp>
      <p:sp>
        <p:nvSpPr>
          <p:cNvPr id="143" name="Google Shape;143;p30"/>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44" name="Google Shape;144;p30"/>
          <p:cNvSpPr txBox="1"/>
          <p:nvPr/>
        </p:nvSpPr>
        <p:spPr>
          <a:xfrm>
            <a:off x="3185700" y="6349625"/>
            <a:ext cx="716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lt1"/>
                </a:solidFill>
                <a:uFill>
                  <a:noFill/>
                </a:uFill>
                <a:hlinkClick r:id="rId5">
                  <a:extLst>
                    <a:ext uri="{A12FA001-AC4F-418D-AE19-62706E023703}">
                      <ahyp:hlinkClr xmlns:ahyp="http://schemas.microsoft.com/office/drawing/2018/hyperlinkcolor" val="tx"/>
                    </a:ext>
                  </a:extLst>
                </a:hlinkClick>
              </a:rPr>
              <a:t>CO.gov/HCPF/rural-provider-access-and-affordability-stimulus-grant-program</a:t>
            </a:r>
            <a:endParaRPr sz="15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SLFRF Federal Funding</a:t>
            </a:r>
            <a:endParaRPr/>
          </a:p>
        </p:txBody>
      </p:sp>
      <p:sp>
        <p:nvSpPr>
          <p:cNvPr id="151" name="Google Shape;151;p31"/>
          <p:cNvSpPr txBox="1">
            <a:spLocks noGrp="1"/>
          </p:cNvSpPr>
          <p:nvPr>
            <p:ph type="body" idx="1"/>
          </p:nvPr>
        </p:nvSpPr>
        <p:spPr>
          <a:xfrm>
            <a:off x="838200" y="1548352"/>
            <a:ext cx="10515600" cy="4205700"/>
          </a:xfrm>
          <a:prstGeom prst="rect">
            <a:avLst/>
          </a:prstGeom>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Duplication of benefits</a:t>
            </a:r>
            <a:endParaRPr/>
          </a:p>
          <a:p>
            <a:pPr marL="457200" lvl="0" indent="-457200" algn="l" rtl="0">
              <a:lnSpc>
                <a:spcPct val="100000"/>
              </a:lnSpc>
              <a:spcBef>
                <a:spcPts val="1000"/>
              </a:spcBef>
              <a:spcAft>
                <a:spcPts val="0"/>
              </a:spcAft>
              <a:buSzPts val="3600"/>
              <a:buChar char="•"/>
            </a:pPr>
            <a:r>
              <a:rPr lang="en-US"/>
              <a:t>Supplanting funding</a:t>
            </a:r>
            <a:endParaRPr/>
          </a:p>
          <a:p>
            <a:pPr marL="457200" lvl="0" indent="-457200" algn="l" rtl="0">
              <a:lnSpc>
                <a:spcPct val="100000"/>
              </a:lnSpc>
              <a:spcBef>
                <a:spcPts val="1000"/>
              </a:spcBef>
              <a:spcAft>
                <a:spcPts val="0"/>
              </a:spcAft>
              <a:buSzPts val="3600"/>
              <a:buChar char="•"/>
            </a:pPr>
            <a:r>
              <a:rPr lang="en-US"/>
              <a:t>Best practices</a:t>
            </a:r>
            <a:endParaRPr/>
          </a:p>
          <a:p>
            <a:pPr marL="457200" lvl="0" indent="-457200" algn="l" rtl="0">
              <a:lnSpc>
                <a:spcPct val="100000"/>
              </a:lnSpc>
              <a:spcBef>
                <a:spcPts val="1000"/>
              </a:spcBef>
              <a:spcAft>
                <a:spcPts val="1000"/>
              </a:spcAft>
              <a:buSzPts val="3600"/>
              <a:buChar char="•"/>
            </a:pPr>
            <a:r>
              <a:rPr lang="en-US"/>
              <a:t>Procurement standards</a:t>
            </a:r>
            <a:endParaRPr/>
          </a:p>
        </p:txBody>
      </p:sp>
      <p:sp>
        <p:nvSpPr>
          <p:cNvPr id="152" name="Google Shape;152;p31"/>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9" name="Google Shape;159;p32"/>
          <p:cNvPicPr preferRelativeResize="0"/>
          <p:nvPr/>
        </p:nvPicPr>
        <p:blipFill>
          <a:blip r:embed="rId3">
            <a:alphaModFix/>
          </a:blip>
          <a:stretch>
            <a:fillRect/>
          </a:stretch>
        </p:blipFill>
        <p:spPr>
          <a:xfrm>
            <a:off x="842557" y="119214"/>
            <a:ext cx="10506886" cy="6115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6" name="Google Shape;166;p33"/>
          <p:cNvPicPr preferRelativeResize="0"/>
          <p:nvPr/>
        </p:nvPicPr>
        <p:blipFill>
          <a:blip r:embed="rId3">
            <a:alphaModFix/>
          </a:blip>
          <a:stretch>
            <a:fillRect/>
          </a:stretch>
        </p:blipFill>
        <p:spPr>
          <a:xfrm>
            <a:off x="935300" y="220794"/>
            <a:ext cx="10321400" cy="599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3" name="Google Shape;173;p34"/>
          <p:cNvPicPr preferRelativeResize="0"/>
          <p:nvPr/>
        </p:nvPicPr>
        <p:blipFill>
          <a:blip r:embed="rId3">
            <a:alphaModFix/>
          </a:blip>
          <a:stretch>
            <a:fillRect/>
          </a:stretch>
        </p:blipFill>
        <p:spPr>
          <a:xfrm>
            <a:off x="981704" y="119214"/>
            <a:ext cx="10228592" cy="6153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80" name="Google Shape;180;p35"/>
          <p:cNvSpPr txBox="1">
            <a:spLocks noGrp="1"/>
          </p:cNvSpPr>
          <p:nvPr>
            <p:ph type="title"/>
          </p:nvPr>
        </p:nvSpPr>
        <p:spPr>
          <a:xfrm>
            <a:off x="838200" y="437985"/>
            <a:ext cx="105156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Procurement Standards</a:t>
            </a:r>
            <a:endParaRPr/>
          </a:p>
        </p:txBody>
      </p:sp>
      <p:sp>
        <p:nvSpPr>
          <p:cNvPr id="181" name="Google Shape;181;p35"/>
          <p:cNvSpPr txBox="1">
            <a:spLocks noGrp="1"/>
          </p:cNvSpPr>
          <p:nvPr>
            <p:ph type="body" idx="1"/>
          </p:nvPr>
        </p:nvSpPr>
        <p:spPr>
          <a:xfrm>
            <a:off x="838200" y="1852302"/>
            <a:ext cx="10515600" cy="4205700"/>
          </a:xfrm>
          <a:prstGeom prst="rect">
            <a:avLst/>
          </a:prstGeom>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2 CFR 200.317 through 200.327</a:t>
            </a:r>
            <a:endParaRPr/>
          </a:p>
          <a:p>
            <a:pPr marL="457200" lvl="0" indent="-457200" algn="l" rtl="0">
              <a:lnSpc>
                <a:spcPct val="100000"/>
              </a:lnSpc>
              <a:spcBef>
                <a:spcPts val="1000"/>
              </a:spcBef>
              <a:spcAft>
                <a:spcPts val="1000"/>
              </a:spcAft>
              <a:buSzPts val="3600"/>
              <a:buChar char="•"/>
            </a:pPr>
            <a:r>
              <a:rPr lang="en-US"/>
              <a:t>State fiscal rules 24-30-202, C.R.S.</a:t>
            </a:r>
            <a:endParaRPr/>
          </a:p>
        </p:txBody>
      </p:sp>
    </p:spTree>
  </p:cSld>
  <p:clrMapOvr>
    <a:masterClrMapping/>
  </p:clrMapOvr>
</p:sld>
</file>

<file path=ppt/theme/theme1.xml><?xml version="1.0" encoding="utf-8"?>
<a:theme xmlns:a="http://schemas.openxmlformats.org/drawingml/2006/main"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Widescreen</PresentationFormat>
  <Paragraphs>200</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Noto Sans Symbols</vt:lpstr>
      <vt:lpstr>Trebuchet MS</vt:lpstr>
      <vt:lpstr>White Theme</vt:lpstr>
      <vt:lpstr>Blue Theme</vt:lpstr>
      <vt:lpstr>Rural Provider Access &amp; Affordability Stimulus Grant Program</vt:lpstr>
      <vt:lpstr>PowerPoint Presentation</vt:lpstr>
      <vt:lpstr>Agenda</vt:lpstr>
      <vt:lpstr>Authorizing Legislation</vt:lpstr>
      <vt:lpstr>SLFRF Federal Funding</vt:lpstr>
      <vt:lpstr>PowerPoint Presentation</vt:lpstr>
      <vt:lpstr>PowerPoint Presentation</vt:lpstr>
      <vt:lpstr>PowerPoint Presentation</vt:lpstr>
      <vt:lpstr>Procurement Standards</vt:lpstr>
      <vt:lpstr>Procurement Standards</vt:lpstr>
      <vt:lpstr>Procurement Standards</vt:lpstr>
      <vt:lpstr>Application Requirements and Timeline</vt:lpstr>
      <vt:lpstr>Application Requirements</vt:lpstr>
      <vt:lpstr>Access to Care Projects</vt:lpstr>
      <vt:lpstr>Affordability Projects</vt:lpstr>
      <vt:lpstr>Timeline</vt:lpstr>
      <vt:lpstr>Successful Application Elements</vt:lpstr>
      <vt:lpstr>Application Package</vt:lpstr>
      <vt:lpstr>Must be Complete! Please Use this Checklist:</vt:lpstr>
      <vt:lpstr>Parts I-III: Forms</vt:lpstr>
      <vt:lpstr>Part IV: Project Narrative Questions</vt:lpstr>
      <vt:lpstr>Part IV: Project Narrative Questions</vt:lpstr>
      <vt:lpstr>Part V: Budget Narrative</vt:lpstr>
      <vt:lpstr>Part VI: Budget Worksheet</vt:lpstr>
      <vt:lpstr>Scorecard</vt:lpstr>
      <vt:lpstr>Timeline</vt:lpstr>
      <vt:lpstr>Questions?</vt:lpstr>
      <vt:lpstr>Contact Info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Provider Access &amp; Affordability Stimulus Grant Program</dc:title>
  <cp:lastModifiedBy>Lyon, Shay</cp:lastModifiedBy>
  <cp:revision>1</cp:revision>
  <dcterms:modified xsi:type="dcterms:W3CDTF">2023-04-11T16:20:39Z</dcterms:modified>
</cp:coreProperties>
</file>