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heme/theme5.xml" ContentType="application/vnd.openxmlformats-officedocument.theme+xml"/>
  <Override PartName="/ppt/tags/tag27.xml" ContentType="application/vnd.openxmlformats-officedocument.presentationml.tags+xml"/>
  <Override PartName="/ppt/notesSlides/notesSlide1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.xml" ContentType="application/vnd.openxmlformats-officedocument.presentationml.notesSlide+xml"/>
  <Override PartName="/ppt/tags/tag30.xml" ContentType="application/vnd.openxmlformats-officedocument.presentationml.tags+xml"/>
  <Override PartName="/ppt/notesSlides/notesSlide3.xml" ContentType="application/vnd.openxmlformats-officedocument.presentationml.notesSlide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notesSlides/notesSlide5.xml" ContentType="application/vnd.openxmlformats-officedocument.presentationml.notesSlide+xml"/>
  <Override PartName="/ppt/tags/tag33.xml" ContentType="application/vnd.openxmlformats-officedocument.presentationml.tags+xml"/>
  <Override PartName="/ppt/notesSlides/notesSlide6.xml" ContentType="application/vnd.openxmlformats-officedocument.presentationml.notesSlide+xml"/>
  <Override PartName="/ppt/tags/tag34.xml" ContentType="application/vnd.openxmlformats-officedocument.presentationml.tags+xml"/>
  <Override PartName="/ppt/notesSlides/notesSlide7.xml" ContentType="application/vnd.openxmlformats-officedocument.presentationml.notesSlide+xml"/>
  <Override PartName="/ppt/tags/tag35.xml" ContentType="application/vnd.openxmlformats-officedocument.presentationml.tags+xml"/>
  <Override PartName="/ppt/notesSlides/notesSlide8.xml" ContentType="application/vnd.openxmlformats-officedocument.presentationml.notesSlide+xml"/>
  <Override PartName="/ppt/tags/tag36.xml" ContentType="application/vnd.openxmlformats-officedocument.presentationml.tags+xml"/>
  <Override PartName="/ppt/notesSlides/notesSlide9.xml" ContentType="application/vnd.openxmlformats-officedocument.presentationml.notesSlide+xml"/>
  <Override PartName="/ppt/tags/tag37.xml" ContentType="application/vnd.openxmlformats-officedocument.presentationml.tags+xml"/>
  <Override PartName="/ppt/notesSlides/notesSlide10.xml" ContentType="application/vnd.openxmlformats-officedocument.presentationml.notesSlide+xml"/>
  <Override PartName="/ppt/tags/tag38.xml" ContentType="application/vnd.openxmlformats-officedocument.presentationml.tags+xml"/>
  <Override PartName="/ppt/notesSlides/notesSlide11.xml" ContentType="application/vnd.openxmlformats-officedocument.presentationml.notesSlide+xml"/>
  <Override PartName="/ppt/tags/tag39.xml" ContentType="application/vnd.openxmlformats-officedocument.presentationml.tags+xml"/>
  <Override PartName="/ppt/notesSlides/notesSlide12.xml" ContentType="application/vnd.openxmlformats-officedocument.presentationml.notesSlide+xml"/>
  <Override PartName="/ppt/tags/tag40.xml" ContentType="application/vnd.openxmlformats-officedocument.presentationml.tags+xml"/>
  <Override PartName="/ppt/notesSlides/notesSlide13.xml" ContentType="application/vnd.openxmlformats-officedocument.presentationml.notesSlide+xml"/>
  <Override PartName="/ppt/tags/tag41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6" r:id="rId5"/>
    <p:sldMasterId id="2147483661" r:id="rId6"/>
    <p:sldMasterId id="2147483662" r:id="rId7"/>
  </p:sldMasterIdLst>
  <p:notesMasterIdLst>
    <p:notesMasterId r:id="rId24"/>
  </p:notesMasterIdLst>
  <p:sldIdLst>
    <p:sldId id="256" r:id="rId8"/>
    <p:sldId id="267" r:id="rId9"/>
    <p:sldId id="268" r:id="rId10"/>
    <p:sldId id="3107" r:id="rId11"/>
    <p:sldId id="3108" r:id="rId12"/>
    <p:sldId id="3109" r:id="rId13"/>
    <p:sldId id="3110" r:id="rId14"/>
    <p:sldId id="3111" r:id="rId15"/>
    <p:sldId id="3112" r:id="rId16"/>
    <p:sldId id="3113" r:id="rId17"/>
    <p:sldId id="3114" r:id="rId18"/>
    <p:sldId id="3115" r:id="rId19"/>
    <p:sldId id="3116" r:id="rId20"/>
    <p:sldId id="262" r:id="rId21"/>
    <p:sldId id="260" r:id="rId22"/>
    <p:sldId id="261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2" autoAdjust="0"/>
  </p:normalViewPr>
  <p:slideViewPr>
    <p:cSldViewPr snapToGrid="0">
      <p:cViewPr varScale="1">
        <p:scale>
          <a:sx n="101" d="100"/>
          <a:sy n="101" d="100"/>
        </p:scale>
        <p:origin x="195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0817" y="279953"/>
            <a:ext cx="6042992" cy="453224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10817" y="4904133"/>
            <a:ext cx="6042992" cy="29013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482009" y="805318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atin typeface="Trebuchet MS" panose="020B0603020202020204" pitchFamily="34" charset="0"/>
              </a:defRPr>
            </a:lvl1pPr>
          </a:lstStyle>
          <a:p>
            <a:fld id="{8B86E629-EADB-4588-B34F-7B8113F921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2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55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398F5-D141-8E3A-77A4-9AFF7C7C8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60A7CB-B8A0-5216-8933-7260D85094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CC8A2A-FFB8-2C60-C40E-86D62AC08F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5943B-162A-86CF-2EF1-366F729A58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31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153FC-98AC-19ED-8588-50EBE4F5C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0A4D41-D142-9E92-37F8-46864DAD91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7C7B4B-66F2-4489-C087-7BE66BFC01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8F452-0777-F81A-A13B-AA01C0081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0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64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856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9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279400"/>
            <a:ext cx="6042025" cy="4532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F9F38B-0FAD-4B62-BD39-597FF071E10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14C9E">
                    <a:lumMod val="75000"/>
                  </a:srgbClr>
                </a:solidFill>
                <a:effectLst/>
                <a:uLnTx/>
                <a:uFillTx/>
                <a:latin typeface="Trebuchet MS" pitchFamily="-100" charset="0"/>
                <a:ea typeface="+mn-ea"/>
                <a:cs typeface="+mn-cs"/>
                <a:sym typeface="Trebuchet MS" pitchFamily="-100" charset="0"/>
              </a:rPr>
              <a:pPr marL="0" marR="0" lvl="0" indent="0" algn="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14C9E">
                  <a:lumMod val="75000"/>
                </a:srgbClr>
              </a:solidFill>
              <a:effectLst/>
              <a:uLnTx/>
              <a:uFillTx/>
              <a:latin typeface="Trebuchet MS" pitchFamily="-100" charset="0"/>
              <a:ea typeface="+mn-ea"/>
              <a:cs typeface="+mn-cs"/>
              <a:sym typeface="Trebuchet MS" pitchFamily="-1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70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D8474-9C42-5D4A-8142-5160C657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B5C184-4CD3-5300-967E-DA5557A132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1F91D4-6D6D-DD2C-1FA8-3E42E5C01A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9DFD0-474F-A478-74D4-3E5FF6F83F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7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95F7-6A5A-9314-CD04-AFAACD108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9D302A-884B-1C27-D2F1-050858F00E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A98381-DC71-FD79-3117-A1B305E59A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D2BFA-8790-155F-7D9A-E12F39B569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8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D51CA-5204-0ADF-5D7C-D23042529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04DD85-3A70-A986-E976-A55552153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E774C4-733B-75B6-96EC-342ED075EC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45A56-FEA8-07D2-751B-C40791D9A1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17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6BB52-5DDA-6533-F147-9B9710021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EBE26B-D7F6-E1E4-293B-EA3B66901E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3DD008-C1A8-F432-D51B-8FE9A0D28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FECB9-11D5-9AB7-0D76-A0C429360B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1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7B5F7-B896-E976-4AF0-D15D439CA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E8F70D-E0B4-9DA6-8820-D76FE25B58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7B46A6-A034-F1FE-D8D7-2A23774C8D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85BCE1-EF14-5F58-E335-CEF5779291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63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4E30A-6988-45C1-A789-5520F32FA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6B036F-5C7E-F3DE-7B58-72B4ADDDC7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A06B25-524E-BD30-730A-66889290DB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CA2F9A-B53C-8622-EE22-14D6665BD3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5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59699-96CD-B1C8-D07B-798B99FC6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82E8EC-394B-5719-2E72-DD4292D6AC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234151-8F0D-53DA-5618-24190DEF8B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0CA24-98FD-9C78-FED3-D30EF2EEC9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87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7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8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9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0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3.xml"/><Relationship Id="rId4" Type="http://schemas.openxmlformats.org/officeDocument/2006/relationships/image" Target="../media/image9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4.xml"/><Relationship Id="rId4" Type="http://schemas.openxmlformats.org/officeDocument/2006/relationships/image" Target="../media/image11.sv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F5A8-9F8A-40E8-8E71-40B6FD78519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0393" y="1411694"/>
            <a:ext cx="7583214" cy="990216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357B39-C9E8-4D9B-8157-8B7D27ECD81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489967"/>
            <a:ext cx="6858000" cy="73873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713" b="1"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Your Subtitle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D719FB-B634-4982-A350-E0B14A4E2C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5396" y="3586564"/>
            <a:ext cx="6273209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75"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>
                <a:latin typeface="Trebuchet MS" panose="020B0603020202020204" pitchFamily="34" charset="0"/>
              </a:defRPr>
            </a:lvl2pPr>
            <a:lvl3pPr marL="685800" indent="0" algn="ctr">
              <a:buNone/>
              <a:defRPr sz="1500">
                <a:latin typeface="Trebuchet MS" panose="020B0603020202020204" pitchFamily="34" charset="0"/>
              </a:defRPr>
            </a:lvl3pPr>
            <a:lvl4pPr marL="1028700" indent="0" algn="ctr">
              <a:buNone/>
              <a:defRPr sz="1500">
                <a:latin typeface="Trebuchet MS" panose="020B0603020202020204" pitchFamily="34" charset="0"/>
              </a:defRPr>
            </a:lvl4pPr>
            <a:lvl5pPr marL="1371600" indent="0" algn="ctr">
              <a:buNone/>
              <a:defRPr sz="15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Presented by: Name of Presenter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FE6FD-C94C-4EA3-9D27-77B84F0D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43300" y="4917557"/>
            <a:ext cx="2057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C634C-F292-4CCF-968C-133A912E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27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8769-00DC-405B-88E2-248530D96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5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4EFDD-B9F0-4E6C-AC1E-60B31DCFB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60" y="365125"/>
            <a:ext cx="8973880" cy="1325563"/>
          </a:xfrm>
          <a:prstGeom prst="rect">
            <a:avLst/>
          </a:prstGeom>
        </p:spPr>
        <p:txBody>
          <a:bodyPr anchor="ctr"/>
          <a:lstStyle>
            <a:lvl1pPr algn="ctr">
              <a:defRPr sz="48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3D7514-D620-466B-9A68-A2C4CF7D68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580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882AA-8C23-4EED-8710-09B83ADE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60" y="365125"/>
            <a:ext cx="8973880" cy="1325563"/>
          </a:xfrm>
          <a:prstGeom prst="rect">
            <a:avLst/>
          </a:prstGeom>
        </p:spPr>
        <p:txBody>
          <a:bodyPr anchor="ctr"/>
          <a:lstStyle>
            <a:lvl1pPr algn="ctr">
              <a:defRPr sz="4800" b="1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3C3A5A-4790-4B00-9AE9-E7E4E7BCC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13971F0-4671-4B3D-8F21-3D75ED27F99C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4578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F5A8-9F8A-40E8-8E71-40B6FD78519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0393" y="1403148"/>
            <a:ext cx="7583214" cy="990216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357B39-C9E8-4D9B-8157-8B7D27ECD81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448549"/>
            <a:ext cx="6858000" cy="73873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713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Your Subtitle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D719FB-B634-4982-A350-E0B14A4E2C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5396" y="3578018"/>
            <a:ext cx="6273209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75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>
                <a:latin typeface="Trebuchet MS" panose="020B0603020202020204" pitchFamily="34" charset="0"/>
              </a:defRPr>
            </a:lvl2pPr>
            <a:lvl3pPr marL="685800" indent="0" algn="ctr">
              <a:buNone/>
              <a:defRPr sz="1500">
                <a:latin typeface="Trebuchet MS" panose="020B0603020202020204" pitchFamily="34" charset="0"/>
              </a:defRPr>
            </a:lvl3pPr>
            <a:lvl4pPr marL="1028700" indent="0" algn="ctr">
              <a:buNone/>
              <a:defRPr sz="1500">
                <a:latin typeface="Trebuchet MS" panose="020B0603020202020204" pitchFamily="34" charset="0"/>
              </a:defRPr>
            </a:lvl4pPr>
            <a:lvl5pPr marL="1371600" indent="0" algn="ctr">
              <a:buNone/>
              <a:defRPr sz="15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Presented by: Name of Presenter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FE6FD-C94C-4EA3-9D27-77B84F0D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43300" y="4917557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C634C-F292-4CCF-968C-133A912E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417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410AB-AC56-4595-B364-28782088C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7985"/>
            <a:ext cx="7886700" cy="959890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CA2F5-15F7-44E8-BF1D-F70805530DF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650" y="1852302"/>
            <a:ext cx="7886700" cy="4205598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 sz="2475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900113" indent="-214313">
              <a:buFont typeface="Wingdings" panose="05000000000000000000" pitchFamily="2" charset="2"/>
              <a:buChar char="§"/>
              <a:defRPr sz="2025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43013" indent="-214313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Use bullet points sparingly</a:t>
            </a:r>
          </a:p>
          <a:p>
            <a:pPr lvl="1"/>
            <a:r>
              <a:rPr lang="en-US" dirty="0"/>
              <a:t> 3 - 5 per slide</a:t>
            </a:r>
          </a:p>
          <a:p>
            <a:pPr lvl="0"/>
            <a:r>
              <a:rPr lang="en-US" dirty="0"/>
              <a:t>Examine your font size</a:t>
            </a:r>
          </a:p>
          <a:p>
            <a:pPr lvl="1"/>
            <a:r>
              <a:rPr lang="en-US" dirty="0"/>
              <a:t> Stay above 20 point</a:t>
            </a:r>
          </a:p>
          <a:p>
            <a:pPr lvl="0"/>
            <a:r>
              <a:rPr lang="en-US" dirty="0"/>
              <a:t>Add relevant images/media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CEEC3-7E7E-4E0A-B28A-7EEE3F4B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0728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51C868E-C5BB-49C9-909B-BEA23AA0A4A2}"/>
              </a:ext>
            </a:extLst>
          </p:cNvPr>
          <p:cNvSpPr/>
          <p:nvPr userDrawn="1"/>
        </p:nvSpPr>
        <p:spPr>
          <a:xfrm>
            <a:off x="648746" y="478177"/>
            <a:ext cx="788669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Our Mission</a:t>
            </a:r>
            <a:endParaRPr lang="en-US" sz="4500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D4AF8E-B4DF-4C09-B62D-1F54F835078F}"/>
              </a:ext>
            </a:extLst>
          </p:cNvPr>
          <p:cNvSpPr txBox="1"/>
          <p:nvPr userDrawn="1"/>
        </p:nvSpPr>
        <p:spPr>
          <a:xfrm>
            <a:off x="628650" y="1992035"/>
            <a:ext cx="7945334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700" dirty="0">
                <a:solidFill>
                  <a:schemeClr val="tx1"/>
                </a:solidFill>
                <a:latin typeface="Trebuchet MS" panose="020B0603020202020204" pitchFamily="34" charset="0"/>
              </a:rPr>
              <a:t>Improving health care equity, access and outcomes for the people we serve while saving Coloradans money on health care and driving value for Colorado.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3020F-42C8-465E-80AC-8522A713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6240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BA7A-0931-469B-AE95-B8A1A0DCD1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5659" y="1806138"/>
            <a:ext cx="3602420" cy="2970815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en-US" dirty="0"/>
              <a:t>YOUR MAIN IDEA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1B828E-E891-4B8A-9DE7-BF6FE05EDE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857421" y="1806136"/>
            <a:ext cx="3641834" cy="2970816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Trebuchet MS" panose="020B0603020202020204" pitchFamily="34" charset="0"/>
              </a:defRPr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 sz="2400">
                <a:latin typeface="Trebuchet MS" panose="020B0603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sz="21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</a:lstStyle>
          <a:p>
            <a:pPr lvl="0"/>
            <a:r>
              <a:rPr lang="en-US" dirty="0"/>
              <a:t>Add supporting text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A0C3B7-E966-4C34-AC63-D825B5FA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18000FA-A814-4C7A-9329-75F916564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572000" y="1327150"/>
            <a:ext cx="0" cy="4203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22189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D858-70C7-40A8-8640-C7372D85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6B0C4-EC03-4ED1-A7C0-D1FF2010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2143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0442B-E3DD-4A73-9B8E-A8C6BCDF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0276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592092" y="2625328"/>
            <a:ext cx="4036073" cy="2313816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065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7BD4774-28ED-4593-9914-5BD252F33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98616" y="1148206"/>
            <a:ext cx="5572125" cy="5572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0821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410AB-AC56-4595-B364-28782088C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7985"/>
            <a:ext cx="7886700" cy="959890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CA2F5-15F7-44E8-BF1D-F70805530DF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650" y="1852302"/>
            <a:ext cx="7886700" cy="4205598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27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 sz="2475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2pPr>
            <a:lvl3pPr marL="900113" indent="-214313">
              <a:buFont typeface="Wingdings" panose="05000000000000000000" pitchFamily="2" charset="2"/>
              <a:buChar char="§"/>
              <a:defRPr sz="2025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3pPr>
            <a:lvl4pPr marL="1243013" indent="-214313">
              <a:buFont typeface="Arial" panose="020B0604020202020204" pitchFamily="34" charset="0"/>
              <a:buChar char="•"/>
              <a:defRPr sz="1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Use bullet points sparingly</a:t>
            </a:r>
          </a:p>
          <a:p>
            <a:pPr lvl="1"/>
            <a:r>
              <a:rPr lang="en-US" dirty="0"/>
              <a:t> 3 - 5 per slide</a:t>
            </a:r>
          </a:p>
          <a:p>
            <a:pPr lvl="0"/>
            <a:r>
              <a:rPr lang="en-US" dirty="0"/>
              <a:t>Examine your font size</a:t>
            </a:r>
          </a:p>
          <a:p>
            <a:pPr lvl="1"/>
            <a:r>
              <a:rPr lang="en-US" dirty="0"/>
              <a:t> Stay above 20 point</a:t>
            </a:r>
          </a:p>
          <a:p>
            <a:pPr lvl="0"/>
            <a:r>
              <a:rPr lang="en-US" dirty="0"/>
              <a:t>Add relevant images/media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CEEC3-7E7E-4E0A-B28A-7EEE3F4B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6947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592091" y="2253854"/>
            <a:ext cx="4319605" cy="235029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065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0878C54B-0807-4D07-B660-126E4F8F4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59245" y="848361"/>
            <a:ext cx="4942432" cy="49424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40626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4C23389-6287-45CB-9364-DB46128954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7985"/>
            <a:ext cx="7886700" cy="959890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394E4-F317-40A7-9025-4DF612701F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52714" y="2208663"/>
            <a:ext cx="5238572" cy="30897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 algn="ctr"/>
            <a:r>
              <a:rPr lang="en-US" sz="2400" b="1" dirty="0">
                <a:latin typeface="Trebuchet MS" panose="020B0603020202020204" pitchFamily="34" charset="0"/>
              </a:rPr>
              <a:t>Contact Name #1 (required)</a:t>
            </a:r>
          </a:p>
          <a:p>
            <a:pPr lvl="0" algn="ctr"/>
            <a:r>
              <a:rPr lang="en-US" sz="2400" b="0" dirty="0">
                <a:latin typeface="Trebuchet MS" panose="020B0603020202020204" pitchFamily="34" charset="0"/>
              </a:rPr>
              <a:t>Position</a:t>
            </a:r>
          </a:p>
          <a:p>
            <a:pPr lvl="0" algn="ctr"/>
            <a:r>
              <a:rPr lang="en-US" sz="2400" b="0" u="sng" dirty="0">
                <a:latin typeface="Trebuchet MS" panose="020B0603020202020204" pitchFamily="34" charset="0"/>
              </a:rPr>
              <a:t>Email address</a:t>
            </a:r>
          </a:p>
          <a:p>
            <a:pPr lvl="0" algn="ctr"/>
            <a:endParaRPr lang="en-US" sz="2400" b="0" dirty="0">
              <a:latin typeface="Trebuchet MS" panose="020B0603020202020204" pitchFamily="34" charset="0"/>
            </a:endParaRPr>
          </a:p>
          <a:p>
            <a:pPr lvl="0" algn="ctr"/>
            <a:r>
              <a:rPr lang="en-US" sz="2400" b="1" dirty="0">
                <a:latin typeface="Trebuchet MS" panose="020B0603020202020204" pitchFamily="34" charset="0"/>
              </a:rPr>
              <a:t>Contact Name #2 (optional)</a:t>
            </a:r>
          </a:p>
          <a:p>
            <a:pPr lvl="0" algn="ctr"/>
            <a:r>
              <a:rPr lang="en-US" sz="2400" b="0" dirty="0">
                <a:latin typeface="Trebuchet MS" panose="020B0603020202020204" pitchFamily="34" charset="0"/>
              </a:rPr>
              <a:t>Position</a:t>
            </a:r>
          </a:p>
          <a:p>
            <a:pPr lvl="0" algn="ctr"/>
            <a:r>
              <a:rPr lang="en-US" sz="2400" b="0" u="sng" dirty="0">
                <a:latin typeface="Trebuchet MS" panose="020B0603020202020204" pitchFamily="34" charset="0"/>
              </a:rPr>
              <a:t>Email address</a:t>
            </a:r>
            <a:endParaRPr lang="en-US" sz="2400" u="sng" dirty="0">
              <a:latin typeface="Trebuchet MS" panose="020B0603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2546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46484" y="2137277"/>
            <a:ext cx="8251031" cy="162631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5063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596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BA7A-0931-469B-AE95-B8A1A0DCD1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5659" y="1806138"/>
            <a:ext cx="3602420" cy="2970815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en-US" dirty="0"/>
              <a:t>YOUR MAIN IDEA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1B828E-E891-4B8A-9DE7-BF6FE05EDE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857421" y="1806136"/>
            <a:ext cx="3641834" cy="2970816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Trebuchet MS" panose="020B0603020202020204" pitchFamily="34" charset="0"/>
              </a:defRPr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 sz="2400">
                <a:latin typeface="Trebuchet MS" panose="020B0603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sz="21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</a:lstStyle>
          <a:p>
            <a:pPr lvl="0"/>
            <a:r>
              <a:rPr lang="en-US" dirty="0"/>
              <a:t>Add supporting text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A0C3B7-E966-4C34-AC63-D825B5FA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18000FA-A814-4C7A-9329-75F916564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572000" y="1327150"/>
            <a:ext cx="0" cy="4203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1723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D858-70C7-40A8-8640-C7372D85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6B0C4-EC03-4ED1-A7C0-D1FF2010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197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0442B-E3DD-4A73-9B8E-A8C6BCDF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01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592092" y="2625328"/>
            <a:ext cx="4036073" cy="2313816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065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Questions?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D4016EC-B03E-4314-BCC6-0819BFB56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98616" y="1148206"/>
            <a:ext cx="5572125" cy="557212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748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592091" y="2253854"/>
            <a:ext cx="4319605" cy="235029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065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F7FA99-B8C0-4028-B33D-9121ED0D8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59245" y="848361"/>
            <a:ext cx="4942432" cy="49424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033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4C23389-6287-45CB-9364-DB46128954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7985"/>
            <a:ext cx="7886700" cy="95989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C28A374-8AF9-4CED-9BF0-E44A71E21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52714" y="2208659"/>
            <a:ext cx="5238572" cy="30555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 algn="ctr"/>
            <a:r>
              <a:rPr lang="en-US" sz="2400" b="1" dirty="0">
                <a:latin typeface="Trebuchet MS" panose="020B0603020202020204" pitchFamily="34" charset="0"/>
              </a:rPr>
              <a:t>Contact Name #1 (required)</a:t>
            </a:r>
          </a:p>
          <a:p>
            <a:pPr lvl="0" algn="ctr"/>
            <a:r>
              <a:rPr lang="en-US" sz="2400" b="0" dirty="0">
                <a:latin typeface="Trebuchet MS" panose="020B0603020202020204" pitchFamily="34" charset="0"/>
              </a:rPr>
              <a:t>Position</a:t>
            </a:r>
          </a:p>
          <a:p>
            <a:pPr lvl="0" algn="ctr"/>
            <a:r>
              <a:rPr lang="en-US" sz="2400" b="0" u="sng" dirty="0">
                <a:latin typeface="Trebuchet MS" panose="020B0603020202020204" pitchFamily="34" charset="0"/>
              </a:rPr>
              <a:t>Email address</a:t>
            </a:r>
          </a:p>
          <a:p>
            <a:pPr lvl="0" algn="ctr"/>
            <a:endParaRPr lang="en-US" sz="2400" b="0" dirty="0">
              <a:latin typeface="Trebuchet MS" panose="020B0603020202020204" pitchFamily="34" charset="0"/>
            </a:endParaRPr>
          </a:p>
          <a:p>
            <a:pPr lvl="0" algn="ctr"/>
            <a:r>
              <a:rPr lang="en-US" sz="2400" b="1" dirty="0">
                <a:latin typeface="Trebuchet MS" panose="020B0603020202020204" pitchFamily="34" charset="0"/>
              </a:rPr>
              <a:t>Contact Name #2 (optional)</a:t>
            </a:r>
          </a:p>
          <a:p>
            <a:pPr lvl="0" algn="ctr"/>
            <a:r>
              <a:rPr lang="en-US" sz="2400" b="0" dirty="0">
                <a:latin typeface="Trebuchet MS" panose="020B0603020202020204" pitchFamily="34" charset="0"/>
              </a:rPr>
              <a:t>Position</a:t>
            </a:r>
          </a:p>
          <a:p>
            <a:pPr lvl="0" algn="ctr"/>
            <a:r>
              <a:rPr lang="en-US" sz="2400" b="0" u="sng" dirty="0">
                <a:latin typeface="Trebuchet MS" panose="020B0603020202020204" pitchFamily="34" charset="0"/>
              </a:rPr>
              <a:t>Email address</a:t>
            </a:r>
            <a:endParaRPr lang="en-US" sz="2400" u="sng" dirty="0">
              <a:latin typeface="Trebuchet MS" panose="020B0603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21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46484" y="2120186"/>
            <a:ext cx="8251031" cy="162631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5063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75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ags" Target="../tags/tag16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ACAD76-0D7C-4F43-82BB-17F15DA5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74" y="2117012"/>
            <a:ext cx="90060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4FA6C-7C05-4DEF-96A0-366FE85BF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3300" y="490753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FD1B8B-803B-4A37-820F-25DD157AEA62}"/>
              </a:ext>
            </a:extLst>
          </p:cNvPr>
          <p:cNvSpPr/>
          <p:nvPr userDrawn="1"/>
        </p:nvSpPr>
        <p:spPr>
          <a:xfrm>
            <a:off x="0" y="6256612"/>
            <a:ext cx="9144000" cy="60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41A8B-1EF1-4C17-BEFA-739AEA5BB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0595" y="63707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fld id="{613971F0-4671-4B3D-8F21-3D75ED27F99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Colorado Department of Health Care Policy and Financing">
            <a:extLst>
              <a:ext uri="{FF2B5EF4-FFF2-40B4-BE49-F238E27FC236}">
                <a16:creationId xmlns:a16="http://schemas.microsoft.com/office/drawing/2014/main" id="{EDCBDE6F-5794-42B8-B8F5-126CE435649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05" y="6346758"/>
            <a:ext cx="2596396" cy="436193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2866922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5" r:id="rId5"/>
    <p:sldLayoutId id="2147483657" r:id="rId6"/>
    <p:sldLayoutId id="2147483658" r:id="rId7"/>
    <p:sldLayoutId id="2147483659" r:id="rId8"/>
    <p:sldLayoutId id="2147483660" r:id="rId9"/>
    <p:sldLayoutId id="2147483675" r:id="rId10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lorado Department of Health Care Policy and Financing">
            <a:extLst>
              <a:ext uri="{FF2B5EF4-FFF2-40B4-BE49-F238E27FC236}">
                <a16:creationId xmlns:a16="http://schemas.microsoft.com/office/drawing/2014/main" id="{BFB5BD91-677E-4000-8FFD-86210A1041D6}"/>
              </a:ext>
            </a:extLst>
          </p:cNvPr>
          <p:cNvPicPr>
            <a:picLocks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5741" y="6327648"/>
            <a:ext cx="2596896" cy="438912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79BD685-3E5D-4899-8EFD-8C1622B53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0595" y="63736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fld id="{613971F0-4671-4B3D-8F21-3D75ED27F99C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11576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rado Department of Health Care Policy and Financing">
            <a:extLst>
              <a:ext uri="{FF2B5EF4-FFF2-40B4-BE49-F238E27FC236}">
                <a16:creationId xmlns:a16="http://schemas.microsoft.com/office/drawing/2014/main" id="{63D514AF-3968-4C94-862A-55BF07C57B3E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04" y="6314117"/>
            <a:ext cx="2596896" cy="438912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79BD685-3E5D-4899-8EFD-8C1622B53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0595" y="63736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900" smtClean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pPr algn="r"/>
            <a:fld id="{613971F0-4671-4B3D-8F21-3D75ED27F99C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111276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ACAD76-0D7C-4F43-82BB-17F15DA5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74" y="2109640"/>
            <a:ext cx="90060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4FA6C-7C05-4DEF-96A0-366FE85BF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3300" y="490753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FD1B8B-803B-4A37-820F-25DD157AEA62}"/>
              </a:ext>
            </a:extLst>
          </p:cNvPr>
          <p:cNvSpPr/>
          <p:nvPr userDrawn="1"/>
        </p:nvSpPr>
        <p:spPr>
          <a:xfrm>
            <a:off x="0" y="6256612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41A8B-1EF1-4C17-BEFA-739AEA5BB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0595" y="63736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fld id="{613971F0-4671-4B3D-8F21-3D75ED27F99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olorado Department of Health Care Policy &amp; Financing">
            <a:extLst>
              <a:ext uri="{FF2B5EF4-FFF2-40B4-BE49-F238E27FC236}">
                <a16:creationId xmlns:a16="http://schemas.microsoft.com/office/drawing/2014/main" id="{69A94649-C91F-413B-A631-A97225900B3E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05741" y="6364224"/>
            <a:ext cx="2596896" cy="438912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87015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2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Relationship Id="rId4" Type="http://schemas.openxmlformats.org/officeDocument/2006/relationships/hyperlink" Target="https://hcpf.colorado.gov/rural-health-clinic-form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4" Type="http://schemas.openxmlformats.org/officeDocument/2006/relationships/hyperlink" Target="mailto:andrew.abalos@state.co.u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0BD892-292F-4947-894A-319A4C3FE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393" y="872198"/>
            <a:ext cx="7583214" cy="990216"/>
          </a:xfrm>
        </p:spPr>
        <p:txBody>
          <a:bodyPr/>
          <a:lstStyle/>
          <a:p>
            <a:r>
              <a:rPr lang="en-US" dirty="0"/>
              <a:t>Rural Health Clinic Engagement Meeting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30A7B6-F9DD-480C-BE57-D804A632A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Thursday, July 10, 2025</a:t>
            </a:r>
          </a:p>
          <a:p>
            <a:r>
              <a:rPr lang="en-US" sz="2400" dirty="0"/>
              <a:t>1:00 PM – 2:00 PM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902614B-F6F9-454E-9E56-9A8BAB09CA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2633" y="3429000"/>
            <a:ext cx="7938734" cy="2404872"/>
          </a:xfrm>
        </p:spPr>
        <p:txBody>
          <a:bodyPr/>
          <a:lstStyle/>
          <a:p>
            <a:pPr algn="l"/>
            <a:r>
              <a:rPr lang="en-US" sz="2400" u="sng" dirty="0"/>
              <a:t>Location</a:t>
            </a:r>
            <a:br>
              <a:rPr lang="en-US" sz="2400" dirty="0"/>
            </a:br>
            <a:r>
              <a:rPr lang="en-US" sz="2000" dirty="0"/>
              <a:t>Online Only</a:t>
            </a:r>
          </a:p>
          <a:p>
            <a:pPr algn="l"/>
            <a:endParaRPr lang="en-US" sz="2000" dirty="0"/>
          </a:p>
          <a:p>
            <a:pPr algn="l"/>
            <a:r>
              <a:rPr lang="en-US" sz="2400" b="1" u="sng" dirty="0"/>
              <a:t>Rural Health Clinic Zoom Meeting</a:t>
            </a:r>
            <a:br>
              <a:rPr lang="en-US" sz="2400" dirty="0"/>
            </a:br>
            <a:r>
              <a:rPr lang="en-US" sz="2000" dirty="0"/>
              <a:t>Conference Line: 1-877-853-5257</a:t>
            </a:r>
            <a:br>
              <a:rPr lang="en-US" sz="2000" dirty="0"/>
            </a:br>
            <a:r>
              <a:rPr lang="en-US" sz="2000" dirty="0"/>
              <a:t>Meeting ID: 870 4490 0719</a:t>
            </a:r>
            <a:br>
              <a:rPr lang="en-US" sz="2000" dirty="0"/>
            </a:br>
            <a:r>
              <a:rPr lang="en-US" sz="2000" dirty="0"/>
              <a:t>Passcode: 245046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4050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9F9FB-9291-BE27-D009-43B75CCF4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99B51-656B-5DF5-D742-5C0250D6E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Hospital-based RHC Reconciliation Schedules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C1742-1B18-E32B-7088-03CBB23BF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10512"/>
            <a:ext cx="7886700" cy="4453127"/>
          </a:xfrm>
        </p:spPr>
        <p:txBody>
          <a:bodyPr/>
          <a:lstStyle/>
          <a:p>
            <a:r>
              <a:rPr lang="en-US" sz="2400" dirty="0"/>
              <a:t>HCPF receives Medicare cost per visit rates from auditor at beginning of each Calendar Year</a:t>
            </a:r>
          </a:p>
          <a:p>
            <a:pPr lvl="1"/>
            <a:r>
              <a:rPr lang="en-US" sz="2175" dirty="0"/>
              <a:t>Based on most recent cost report data from Medicare near end of Calendar Year</a:t>
            </a:r>
          </a:p>
          <a:p>
            <a:pPr lvl="1"/>
            <a:endParaRPr lang="en-US" sz="2175" dirty="0"/>
          </a:p>
          <a:p>
            <a:r>
              <a:rPr lang="en-US" sz="2400" dirty="0"/>
              <a:t>Reconciliations calculated based on historic claims data – letters sent describing one-time payments</a:t>
            </a:r>
          </a:p>
          <a:p>
            <a:endParaRPr lang="en-US" sz="2400" dirty="0"/>
          </a:p>
          <a:p>
            <a:pPr lvl="1"/>
            <a:r>
              <a:rPr lang="en-US" sz="2175" dirty="0"/>
              <a:t>2024 RHC Reconciliation letters sent</a:t>
            </a:r>
          </a:p>
          <a:p>
            <a:pPr lvl="1"/>
            <a:r>
              <a:rPr lang="en-US" sz="2175" dirty="0"/>
              <a:t>2025 RHC Reconciliations being calculated</a:t>
            </a:r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7DEE3-FE87-492A-CF78-DA22E0FBE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8312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21A85-FF3F-ACF1-EA6D-E3CA5F40B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D8B05-A548-DFCB-82E4-CFAD12052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Scope of Service Rate Adjustments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DC00D-73CD-ECB4-1A48-547DF8FCA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10512"/>
            <a:ext cx="7886700" cy="4453127"/>
          </a:xfrm>
        </p:spPr>
        <p:txBody>
          <a:bodyPr/>
          <a:lstStyle/>
          <a:p>
            <a:r>
              <a:rPr lang="en-US" sz="2400" dirty="0"/>
              <a:t>Complies with section 702(b) of Medicare, Medicaid, and SCHIP Benefits Improvement and Protection Act (BIPA), which allows for an adjustment to the Prospective Payment (PPS) rate whenever an RHC experiences a valid change in scope of service.</a:t>
            </a:r>
          </a:p>
          <a:p>
            <a:endParaRPr lang="en-US" sz="2400" dirty="0"/>
          </a:p>
          <a:p>
            <a:r>
              <a:rPr lang="en-US" sz="2400" dirty="0"/>
              <a:t>More information available on Rural Health Clinic Forms site: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https://hcpf.colorado.gov/rural-health-clinic-forms</a:t>
            </a:r>
            <a:endParaRPr lang="en-US" sz="2175" dirty="0"/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0F011-CE2B-2A6A-0BF6-37DDBE7FF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09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9CC2C-FA8F-058A-9201-A4043BF773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B267A-5D17-8797-EC57-2A81A442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005"/>
            <a:ext cx="7886700" cy="1189647"/>
          </a:xfrm>
        </p:spPr>
        <p:txBody>
          <a:bodyPr/>
          <a:lstStyle/>
          <a:p>
            <a:r>
              <a:rPr lang="en-US" sz="4000" dirty="0"/>
              <a:t>Managed Care Accuracy Audits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C6D558-5C68-3EC0-E4D2-BCCE06F42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02436"/>
            <a:ext cx="7886700" cy="4979289"/>
          </a:xfrm>
        </p:spPr>
        <p:txBody>
          <a:bodyPr/>
          <a:lstStyle/>
          <a:p>
            <a:r>
              <a:rPr lang="en-US" sz="2400" dirty="0"/>
              <a:t>Managed Care Entities are required to reimburse RHCs at an amount no less than the encounter rate set by Department of Health Care Policy &amp; Financing</a:t>
            </a:r>
          </a:p>
          <a:p>
            <a:endParaRPr lang="en-US" sz="2400" dirty="0"/>
          </a:p>
          <a:p>
            <a:r>
              <a:rPr lang="en-US" sz="2175" dirty="0"/>
              <a:t>Facilities can participate by:</a:t>
            </a:r>
          </a:p>
          <a:p>
            <a:pPr lvl="1"/>
            <a:r>
              <a:rPr lang="en-US" sz="1950" dirty="0"/>
              <a:t>Not submitting data (after which HCPF determines facility has been paid in full)</a:t>
            </a:r>
          </a:p>
          <a:p>
            <a:pPr lvl="1"/>
            <a:r>
              <a:rPr lang="en-US" sz="1950" dirty="0"/>
              <a:t>Submitting data indicating they have been paid in full</a:t>
            </a:r>
          </a:p>
          <a:p>
            <a:pPr lvl="1"/>
            <a:r>
              <a:rPr lang="en-US" sz="1950" dirty="0"/>
              <a:t>By submitting data which indicate that payment is still due</a:t>
            </a:r>
          </a:p>
          <a:p>
            <a:pPr lvl="2"/>
            <a:r>
              <a:rPr lang="en-US" sz="1500" dirty="0"/>
              <a:t>Recommended to reconcile data with relevant MCEs prior to submission</a:t>
            </a:r>
          </a:p>
          <a:p>
            <a:pPr lvl="2"/>
            <a:endParaRPr lang="en-US" sz="1500" dirty="0"/>
          </a:p>
          <a:p>
            <a:r>
              <a:rPr lang="en-US" sz="2175" dirty="0"/>
              <a:t>More information on Rural Health Clinic forms site</a:t>
            </a:r>
            <a:br>
              <a:rPr lang="en-US" sz="2175" dirty="0"/>
            </a:br>
            <a:r>
              <a:rPr lang="en-US" sz="2175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https://hcpf.colorado.gov/rural-health-clinic-forms</a:t>
            </a:r>
            <a:endParaRPr lang="en-US" sz="2175" dirty="0">
              <a:solidFill>
                <a:schemeClr val="tx1"/>
              </a:solidFill>
            </a:endParaRPr>
          </a:p>
          <a:p>
            <a:r>
              <a:rPr lang="en-US" sz="2175" dirty="0"/>
              <a:t>Contact Kennedy Vance (kennedy.vance@state.co.us)</a:t>
            </a:r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F38B3-8437-0586-1555-9AB8B811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4576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438B4-6FF9-6C62-644B-13FD3C5C7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0D46E-DF5A-EF09-3461-91B1F10B4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Future Meeting Topics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A76B5-29DC-DB65-5249-C2E06A34F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10512"/>
            <a:ext cx="7886700" cy="4453127"/>
          </a:xfrm>
        </p:spPr>
        <p:txBody>
          <a:bodyPr/>
          <a:lstStyle/>
          <a:p>
            <a:r>
              <a:rPr lang="en-US" sz="2400" dirty="0"/>
              <a:t>Next meeting in September – what other topics to be discussed?</a:t>
            </a:r>
          </a:p>
          <a:p>
            <a:endParaRPr lang="en-US" sz="2400" dirty="0"/>
          </a:p>
          <a:p>
            <a:r>
              <a:rPr lang="en-US" sz="2400" dirty="0"/>
              <a:t>Considerations around payment methodology, reconciliations, MCAAR, others?</a:t>
            </a:r>
          </a:p>
          <a:p>
            <a:endParaRPr lang="en-US" sz="2400" dirty="0"/>
          </a:p>
          <a:p>
            <a:r>
              <a:rPr lang="en-US" sz="2400" dirty="0"/>
              <a:t>Email Andrew Abalos (</a:t>
            </a:r>
            <a:r>
              <a:rPr lang="en-US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andrew.abalos@state.co.us</a:t>
            </a:r>
            <a:r>
              <a:rPr lang="en-US" sz="2400" dirty="0">
                <a:solidFill>
                  <a:schemeClr val="tx1"/>
                </a:solidFill>
              </a:rPr>
              <a:t>) and allow a couple week’s notice prior to next meeting for preparation</a:t>
            </a:r>
            <a:endParaRPr lang="en-US" sz="2175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62556-82CB-4502-4A62-0278001E6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598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63B32-5428-4CB3-8F53-D5D46043A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2092" y="2625328"/>
            <a:ext cx="4103852" cy="2313816"/>
          </a:xfrm>
        </p:spPr>
        <p:txBody>
          <a:bodyPr/>
          <a:lstStyle/>
          <a:p>
            <a:r>
              <a:rPr lang="en-US" dirty="0"/>
              <a:t>Questions, Comments, Solutions?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578B77-4B6A-447F-A9B8-5891E3B0A8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14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9548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203F18-E9F9-46A2-8B96-92EF10DF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0E5369-73AF-4DFD-99B0-C2F5CE7852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2712" y="2142746"/>
            <a:ext cx="4100614" cy="3055546"/>
          </a:xfrm>
        </p:spPr>
        <p:txBody>
          <a:bodyPr/>
          <a:lstStyle/>
          <a:p>
            <a:pPr lvl="0" algn="ctr"/>
            <a:r>
              <a:rPr lang="en-US" sz="2000" b="1" dirty="0">
                <a:latin typeface="Trebuchet MS" panose="020B0603020202020204" pitchFamily="34" charset="0"/>
              </a:rPr>
              <a:t>Andrew Abalos</a:t>
            </a:r>
          </a:p>
          <a:p>
            <a:pPr lvl="0" algn="ctr"/>
            <a:r>
              <a:rPr lang="en-US" sz="2000" dirty="0">
                <a:latin typeface="Trebuchet MS" panose="020B0603020202020204" pitchFamily="34" charset="0"/>
              </a:rPr>
              <a:t>Facility Rates Section Manager</a:t>
            </a:r>
          </a:p>
          <a:p>
            <a:pPr lvl="0" algn="ctr"/>
            <a:r>
              <a:rPr lang="en-US" sz="2000" u="sng" dirty="0">
                <a:latin typeface="Trebuchet MS" panose="020B0603020202020204" pitchFamily="34" charset="0"/>
              </a:rPr>
              <a:t>andrew.abalos@state.co.us</a:t>
            </a:r>
          </a:p>
          <a:p>
            <a:pPr lvl="0" algn="ctr"/>
            <a:endParaRPr lang="en-US" sz="2000" dirty="0">
              <a:latin typeface="Trebuchet MS" panose="020B0603020202020204" pitchFamily="34" charset="0"/>
            </a:endParaRPr>
          </a:p>
          <a:p>
            <a:pPr lvl="0" algn="ctr"/>
            <a:r>
              <a:rPr lang="en-US" sz="2000" b="1" dirty="0">
                <a:latin typeface="Trebuchet MS" panose="020B0603020202020204" pitchFamily="34" charset="0"/>
              </a:rPr>
              <a:t>Susan Green</a:t>
            </a:r>
          </a:p>
          <a:p>
            <a:pPr lvl="0" algn="ctr"/>
            <a:r>
              <a:rPr lang="en-US" sz="2000" dirty="0">
                <a:latin typeface="Trebuchet MS" panose="020B0603020202020204" pitchFamily="34" charset="0"/>
              </a:rPr>
              <a:t>FQHC/RHC Rates Analyst</a:t>
            </a:r>
          </a:p>
          <a:p>
            <a:pPr lvl="0" algn="ctr"/>
            <a:r>
              <a:rPr lang="en-US" sz="2000" u="sng" dirty="0">
                <a:latin typeface="Trebuchet MS" panose="020B0603020202020204" pitchFamily="34" charset="0"/>
              </a:rPr>
              <a:t>susan.j.green@state.co.us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DD3CEA-94BC-4081-804F-881B049DC3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4CA18D6B-20A2-B993-981A-AB42030FFD86}"/>
              </a:ext>
            </a:extLst>
          </p:cNvPr>
          <p:cNvSpPr txBox="1">
            <a:spLocks/>
          </p:cNvSpPr>
          <p:nvPr/>
        </p:nvSpPr>
        <p:spPr>
          <a:xfrm>
            <a:off x="4414736" y="2147701"/>
            <a:ext cx="4100614" cy="3055546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latin typeface="Trebuchet MS" panose="020B0603020202020204" pitchFamily="34" charset="0"/>
              </a:rPr>
              <a:t>Morgan Anderson</a:t>
            </a:r>
          </a:p>
          <a:p>
            <a:pPr algn="ctr"/>
            <a:r>
              <a:rPr lang="en-US" sz="2000" dirty="0">
                <a:latin typeface="Trebuchet MS" panose="020B0603020202020204" pitchFamily="34" charset="0"/>
              </a:rPr>
              <a:t>Primary Care Unit Supervisor</a:t>
            </a:r>
          </a:p>
          <a:p>
            <a:pPr algn="ctr"/>
            <a:r>
              <a:rPr lang="en-US" sz="2000" u="sng" dirty="0">
                <a:latin typeface="Trebuchet MS" panose="020B0603020202020204" pitchFamily="34" charset="0"/>
              </a:rPr>
              <a:t>morgan.anderson@state.co.us</a:t>
            </a:r>
          </a:p>
          <a:p>
            <a:pPr algn="ctr"/>
            <a:endParaRPr lang="en-US" sz="2000" dirty="0">
              <a:latin typeface="Trebuchet MS" panose="020B0603020202020204" pitchFamily="34" charset="0"/>
            </a:endParaRPr>
          </a:p>
          <a:p>
            <a:pPr algn="ctr"/>
            <a:r>
              <a:rPr lang="en-US" sz="2000" b="1" dirty="0">
                <a:latin typeface="Trebuchet MS" panose="020B0603020202020204" pitchFamily="34" charset="0"/>
              </a:rPr>
              <a:t>Janelle Gonzalez</a:t>
            </a:r>
          </a:p>
          <a:p>
            <a:pPr algn="ctr"/>
            <a:r>
              <a:rPr lang="en-US" sz="2000" dirty="0">
                <a:latin typeface="Trebuchet MS" panose="020B0603020202020204" pitchFamily="34" charset="0"/>
              </a:rPr>
              <a:t>Benefits and Policy Specialist</a:t>
            </a:r>
          </a:p>
          <a:p>
            <a:pPr algn="ctr"/>
            <a:r>
              <a:rPr lang="en-US" sz="2000" u="sng" dirty="0">
                <a:latin typeface="Trebuchet MS" panose="020B0603020202020204" pitchFamily="34" charset="0"/>
              </a:rPr>
              <a:t>janelle.gonzalez@state.co.us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264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BDD8-8E99-4BC0-A5B8-EC34941C8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8F4578-F4EC-4292-9716-977353B4FE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16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15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BC065-1C16-4368-B626-B7EB3E2D1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8912"/>
            <a:ext cx="7886700" cy="825022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Our Mission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45441E-BF37-4EC2-B6BD-C64BB3674D06}"/>
              </a:ext>
            </a:extLst>
          </p:cNvPr>
          <p:cNvSpPr txBox="1"/>
          <p:nvPr/>
        </p:nvSpPr>
        <p:spPr>
          <a:xfrm>
            <a:off x="628650" y="1992035"/>
            <a:ext cx="7945334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700" dirty="0">
                <a:solidFill>
                  <a:schemeClr val="tx1"/>
                </a:solidFill>
                <a:latin typeface="Trebuchet MS" panose="020B0603020202020204" pitchFamily="34" charset="0"/>
              </a:rPr>
              <a:t>Improving health care equity, access and outcomes for the people we serve while saving Coloradans money on health care and driving value for Colorado.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E5310-5310-4C76-A545-26F7647F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777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2668B-B87C-470F-8B88-FD49125F3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8912"/>
            <a:ext cx="7886700" cy="959890"/>
          </a:xfrm>
        </p:spPr>
        <p:txBody>
          <a:bodyPr/>
          <a:lstStyle/>
          <a:p>
            <a:pPr rtl="0" eaLnBrk="1" latinLnBrk="0" hangingPunct="1"/>
            <a:r>
              <a:rPr lang="en-US" sz="4500" b="1" i="0" kern="1200" spc="0" baseline="0" dirty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Bi-Monthly Rural Health Clinic Meetings</a:t>
            </a:r>
            <a:endParaRPr lang="en-US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337068-5B01-4878-A9E4-04C53150D0D2}"/>
              </a:ext>
            </a:extLst>
          </p:cNvPr>
          <p:cNvSpPr txBox="1"/>
          <p:nvPr/>
        </p:nvSpPr>
        <p:spPr>
          <a:xfrm>
            <a:off x="745918" y="2001851"/>
            <a:ext cx="7945334" cy="3293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Today’s Meeting: </a:t>
            </a:r>
            <a:r>
              <a:rPr lang="en-US" sz="2400" dirty="0">
                <a:latin typeface="Trebuchet MS" panose="020B0603020202020204" pitchFamily="34" charset="0"/>
              </a:rPr>
              <a:t>1:00 – 2:00 P.M.</a:t>
            </a:r>
            <a:br>
              <a:rPr lang="en-US" sz="2400" dirty="0">
                <a:latin typeface="Trebuchet MS" panose="020B0603020202020204" pitchFamily="34" charset="0"/>
              </a:rPr>
            </a:br>
            <a:endParaRPr lang="en-US" sz="2400" dirty="0">
              <a:latin typeface="Trebuchet MS" panose="020B0603020202020204" pitchFamily="34" charset="0"/>
            </a:endParaRPr>
          </a:p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Next Meeting: </a:t>
            </a:r>
            <a:r>
              <a:rPr lang="en-US" sz="2400" dirty="0">
                <a:latin typeface="Trebuchet MS" panose="020B0603020202020204" pitchFamily="34" charset="0"/>
              </a:rPr>
              <a:t>September 4, 2025, 1:00 – 2:00 PM</a:t>
            </a:r>
          </a:p>
          <a:p>
            <a:pPr lvl="0" defTabSz="584318" fontAlgn="base" hangingPunct="0">
              <a:spcAft>
                <a:spcPct val="0"/>
              </a:spcAft>
              <a:defRPr/>
            </a:pPr>
            <a:endParaRPr lang="en-US" sz="2400" b="1" dirty="0">
              <a:latin typeface="Trebuchet MS" panose="020B0603020202020204" pitchFamily="34" charset="0"/>
            </a:endParaRPr>
          </a:p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Webinar Link: </a:t>
            </a:r>
            <a:r>
              <a:rPr lang="en-US" sz="1600" dirty="0"/>
              <a:t>https://us06web.zoom.us/j/86828883009?pwd=ZmpsNWRUcG40ZGNVU0hKUmtOcnl4UT09</a:t>
            </a:r>
            <a:endParaRPr lang="en-US" sz="2400" b="1" dirty="0">
              <a:latin typeface="Trebuchet MS" panose="020B0603020202020204" pitchFamily="34" charset="0"/>
            </a:endParaRPr>
          </a:p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Conference Line: </a:t>
            </a:r>
            <a:r>
              <a:rPr lang="en-US" sz="2400" dirty="0">
                <a:latin typeface="Trebuchet MS" panose="020B0603020202020204" pitchFamily="34" charset="0"/>
              </a:rPr>
              <a:t>833-548-0282</a:t>
            </a:r>
            <a:br>
              <a:rPr lang="en-US" sz="2400" dirty="0">
                <a:latin typeface="Trebuchet MS" panose="020B0603020202020204" pitchFamily="34" charset="0"/>
              </a:rPr>
            </a:br>
            <a:r>
              <a:rPr lang="en-US" sz="2400" b="1" dirty="0">
                <a:latin typeface="Trebuchet MS" panose="020B0603020202020204" pitchFamily="34" charset="0"/>
              </a:rPr>
              <a:t>Meeting ID: </a:t>
            </a:r>
            <a:r>
              <a:rPr lang="en-US" sz="2400" dirty="0">
                <a:latin typeface="Trebuchet MS" panose="020B0603020202020204" pitchFamily="34" charset="0"/>
              </a:rPr>
              <a:t>868 2888 3009</a:t>
            </a:r>
          </a:p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Passcode: </a:t>
            </a:r>
            <a:r>
              <a:rPr lang="en-US" sz="2400" dirty="0">
                <a:latin typeface="Trebuchet MS" panose="020B0603020202020204" pitchFamily="34" charset="0"/>
              </a:rPr>
              <a:t>848558</a:t>
            </a:r>
            <a:endParaRPr lang="en-US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5CB32-D7F5-4CE5-94AB-341EAA35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60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D13D8B-3009-4359-9FB8-AD660C8B55D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714879" y="487245"/>
            <a:ext cx="5712073" cy="6189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64294" tIns="32147" rIns="64294" bIns="32147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584285">
              <a:lnSpc>
                <a:spcPct val="100000"/>
              </a:lnSpc>
              <a:spcBef>
                <a:spcPts val="768"/>
              </a:spcBef>
              <a:defRPr/>
            </a:pPr>
            <a:r>
              <a:rPr lang="en-US" sz="3600" kern="0" dirty="0">
                <a:ln w="0"/>
                <a:latin typeface="Trebuchet MS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AGENDA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05A6AE4F-1A0A-496C-A3D3-B55588F2D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819528"/>
              </p:ext>
            </p:extLst>
          </p:nvPr>
        </p:nvGraphicFramePr>
        <p:xfrm>
          <a:off x="509955" y="1525571"/>
          <a:ext cx="8124089" cy="4069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4089">
                  <a:extLst>
                    <a:ext uri="{9D8B030D-6E8A-4147-A177-3AD203B41FA5}">
                      <a16:colId xmlns:a16="http://schemas.microsoft.com/office/drawing/2014/main" val="2531418421"/>
                    </a:ext>
                  </a:extLst>
                </a:gridCol>
              </a:tblGrid>
              <a:tr h="806149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300" dirty="0"/>
                        <a:t>July 2025 Rural Health Clinic</a:t>
                      </a:r>
                    </a:p>
                    <a:p>
                      <a:pPr marL="0" marR="0" lvl="0" indent="0" algn="ctr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Engagement Meeting Topics </a:t>
                      </a:r>
                      <a:r>
                        <a:rPr lang="en-US" sz="2300" dirty="0">
                          <a:solidFill>
                            <a:srgbClr val="FF0000"/>
                          </a:solidFill>
                        </a:rPr>
                        <a:t>– </a:t>
                      </a:r>
                      <a:r>
                        <a:rPr lang="en-US" sz="2300" dirty="0" err="1">
                          <a:solidFill>
                            <a:srgbClr val="FF0000"/>
                          </a:solidFill>
                        </a:rPr>
                        <a:t>mm:ss</a:t>
                      </a:r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826839"/>
                  </a:ext>
                </a:extLst>
              </a:tr>
              <a:tr h="40797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Rate Methodology Overview: Freestanding Rural Health Clinics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- 2:36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0271316"/>
                  </a:ext>
                </a:extLst>
              </a:tr>
              <a:tr h="40797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Rate Methodology Overview: Hospital-based Rural Health Clinics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- 5:14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3585882"/>
                  </a:ext>
                </a:extLst>
              </a:tr>
              <a:tr h="40797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Hospital-based RHC Reconciliation Status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- 7:09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364566"/>
                  </a:ext>
                </a:extLst>
              </a:tr>
              <a:tr h="40797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Scope of Service Rate Adjustments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- 11:05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6837203"/>
                  </a:ext>
                </a:extLst>
              </a:tr>
              <a:tr h="40797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Managed Care Accuracy Audits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- 11:53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139131"/>
                  </a:ext>
                </a:extLst>
              </a:tr>
              <a:tr h="40797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Future Meeting Topics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- 13:32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6935627"/>
                  </a:ext>
                </a:extLst>
              </a:tr>
              <a:tr h="40797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Questions, Comments, Solutions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- 1520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921813"/>
                  </a:ext>
                </a:extLst>
              </a:tr>
              <a:tr h="407975">
                <a:tc>
                  <a:txBody>
                    <a:bodyPr/>
                    <a:lstStyle/>
                    <a:p>
                      <a:pPr marL="0" marR="0" lvl="0" indent="0" algn="l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Contact Info </a:t>
                      </a:r>
                      <a:r>
                        <a:rPr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- 1840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61103628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08062">
              <a:defRPr/>
            </a:pPr>
            <a:fld id="{CDE68769-00DC-405B-88E2-248530D96551}" type="slidenum">
              <a:rPr lang="en-US">
                <a:solidFill>
                  <a:srgbClr val="FFFFFF"/>
                </a:solidFill>
              </a:rPr>
              <a:pPr defTabSz="308062"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8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FA773-E2FF-7785-C365-FA92F4FC1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C636-4DA8-154F-61A2-69038016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Rate Methodology Overview: Freestanding (Part 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7458B-5303-BD8F-DFB9-C9F2BFB18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52302"/>
            <a:ext cx="7886700" cy="4205598"/>
          </a:xfrm>
        </p:spPr>
        <p:txBody>
          <a:bodyPr/>
          <a:lstStyle/>
          <a:p>
            <a:r>
              <a:rPr lang="en-US" sz="2400" dirty="0"/>
              <a:t>Defined in Code of Colorado Regulations: 8.740.7.B</a:t>
            </a:r>
          </a:p>
          <a:p>
            <a:endParaRPr lang="en-US" sz="2400" dirty="0"/>
          </a:p>
          <a:p>
            <a:r>
              <a:rPr lang="en-US" sz="2400" dirty="0"/>
              <a:t>Encounter rates are the higher of:</a:t>
            </a:r>
          </a:p>
          <a:p>
            <a:pPr lvl="1"/>
            <a:r>
              <a:rPr lang="en-US" sz="2175" dirty="0"/>
              <a:t>The </a:t>
            </a:r>
            <a:r>
              <a:rPr lang="en-US" sz="2175" b="1" dirty="0"/>
              <a:t>Prospective Payment System (PPS) </a:t>
            </a:r>
            <a:r>
              <a:rPr lang="en-US" sz="2175" dirty="0"/>
              <a:t>as defined by Section 702 of the Medicare, Medicaid and SCHIP Benefits Improvement and Protection Act (BIPA) included in the Consolidated Appropriations Act of 2000, Public Law 106-554.</a:t>
            </a:r>
          </a:p>
          <a:p>
            <a:pPr lvl="1"/>
            <a:endParaRPr lang="en-US" sz="2175" dirty="0"/>
          </a:p>
          <a:p>
            <a:pPr lvl="1"/>
            <a:r>
              <a:rPr lang="en-US" sz="2175" dirty="0"/>
              <a:t>The </a:t>
            </a:r>
            <a:r>
              <a:rPr lang="en-US" sz="2175" b="1" dirty="0"/>
              <a:t>Alternative Payment Methodology (APM)</a:t>
            </a:r>
            <a:r>
              <a:rPr lang="en-US" sz="2175" dirty="0"/>
              <a:t> rate, which is the Medicare upper payment limit for Rural Health Clinics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A7EE1-EC54-A464-D2BB-BF7E029A8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890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FB4A6-71D8-C5CD-DDA0-699AFFAA9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C08B4-1636-E898-3264-CF09D018E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Rate Methodology Overview: Freestanding (Part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75B93-2C9E-E2BB-480D-108803C79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52302"/>
            <a:ext cx="7886700" cy="4205598"/>
          </a:xfrm>
        </p:spPr>
        <p:txBody>
          <a:bodyPr/>
          <a:lstStyle/>
          <a:p>
            <a:r>
              <a:rPr lang="en-US" sz="2400" dirty="0"/>
              <a:t>Defined in Code of Colorado Regulations: 8.740.7.C-D</a:t>
            </a:r>
          </a:p>
          <a:p>
            <a:endParaRPr lang="en-US" sz="2400" dirty="0"/>
          </a:p>
          <a:p>
            <a:r>
              <a:rPr lang="en-US" sz="2400" b="1" dirty="0"/>
              <a:t>New</a:t>
            </a:r>
            <a:r>
              <a:rPr lang="en-US" sz="2400" dirty="0"/>
              <a:t> freestanding RHCs will receive an interim rate that is the average of other freestanding RHC’s rates in the new RHC’s Regional Accountable Entity</a:t>
            </a:r>
          </a:p>
          <a:p>
            <a:endParaRPr lang="en-US" sz="2400" dirty="0"/>
          </a:p>
          <a:p>
            <a:r>
              <a:rPr lang="en-US" sz="2400" b="1" dirty="0"/>
              <a:t>New</a:t>
            </a:r>
            <a:r>
              <a:rPr lang="en-US" sz="2400" dirty="0"/>
              <a:t> freestanding RHCs will have a PPS rate calculated as the average of other freestanding RHC’s PPS rates in the new RHC’s RAE</a:t>
            </a:r>
            <a:endParaRPr lang="en-US" sz="2175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5C9F9-41D1-02C3-AEC0-0A12D1F3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8335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913F4-D3B9-14BC-1242-E2D114CC3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71580-544D-E353-F7AA-5A435EB4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Medicare RHC UPL Rates</a:t>
            </a:r>
          </a:p>
        </p:txBody>
      </p:sp>
      <p:sp>
        <p:nvSpPr>
          <p:cNvPr id="3" name="Text Placeholder 2" descr="Table showing RHC rates based on the Medicare UPL from 2021 to 2028. Beginning at a rate of $100 in 2021, rates will increase by $13 annually until 2027, when the rate will be $178. In 2028, the rate will increase to $190.">
            <a:extLst>
              <a:ext uri="{FF2B5EF4-FFF2-40B4-BE49-F238E27FC236}">
                <a16:creationId xmlns:a16="http://schemas.microsoft.com/office/drawing/2014/main" id="{133ABC5F-AF4A-68CB-31CB-274EC774E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27631"/>
            <a:ext cx="7886700" cy="4205598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endParaRPr lang="en-US" sz="2175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920F6-13B9-5C4F-4038-D06D5CA4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9EFBC3-0FBF-4E4E-49AB-C1F598FF5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655894"/>
              </p:ext>
            </p:extLst>
          </p:nvPr>
        </p:nvGraphicFramePr>
        <p:xfrm>
          <a:off x="2969514" y="1657469"/>
          <a:ext cx="3204972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048">
                  <a:extLst>
                    <a:ext uri="{9D8B030D-6E8A-4147-A177-3AD203B41FA5}">
                      <a16:colId xmlns:a16="http://schemas.microsoft.com/office/drawing/2014/main" val="2921434153"/>
                    </a:ext>
                  </a:extLst>
                </a:gridCol>
                <a:gridCol w="1460924">
                  <a:extLst>
                    <a:ext uri="{9D8B030D-6E8A-4147-A177-3AD203B41FA5}">
                      <a16:colId xmlns:a16="http://schemas.microsoft.com/office/drawing/2014/main" val="311318189"/>
                    </a:ext>
                  </a:extLst>
                </a:gridCol>
              </a:tblGrid>
              <a:tr h="6039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RHC</a:t>
                      </a:r>
                    </a:p>
                    <a:p>
                      <a:pPr algn="ctr"/>
                      <a:r>
                        <a:rPr lang="en-US" sz="2000" dirty="0"/>
                        <a:t>Payment Limit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392885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236172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234332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142011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91387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392203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109528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162533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87478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4979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C81A5-0BA9-51DE-F03C-423024D07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D4213-CDCC-9AB5-2437-8DDC5A1E1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Rate Methodology Overview: Hospital-based (Part 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88A73-1A73-6980-526D-B7DE30D4E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27630"/>
            <a:ext cx="7886700" cy="4636009"/>
          </a:xfrm>
        </p:spPr>
        <p:txBody>
          <a:bodyPr/>
          <a:lstStyle/>
          <a:p>
            <a:r>
              <a:rPr lang="en-US" sz="2400" dirty="0"/>
              <a:t>Defined in Code of Colorado Regulations: 8.740.7.B</a:t>
            </a:r>
          </a:p>
          <a:p>
            <a:endParaRPr lang="en-US" sz="2400" dirty="0"/>
          </a:p>
          <a:p>
            <a:r>
              <a:rPr lang="en-US" sz="2400" dirty="0"/>
              <a:t>Encounter rates are the higher of:</a:t>
            </a:r>
          </a:p>
          <a:p>
            <a:pPr lvl="1"/>
            <a:r>
              <a:rPr lang="en-US" sz="2175" dirty="0"/>
              <a:t>The </a:t>
            </a:r>
            <a:r>
              <a:rPr lang="en-US" sz="2175" b="1" dirty="0"/>
              <a:t>Prospective Payment System (PPS) </a:t>
            </a:r>
            <a:r>
              <a:rPr lang="en-US" sz="2175" dirty="0"/>
              <a:t>(see previous slide)</a:t>
            </a:r>
          </a:p>
          <a:p>
            <a:pPr lvl="1"/>
            <a:endParaRPr lang="en-US" sz="2175" dirty="0"/>
          </a:p>
          <a:p>
            <a:pPr lvl="1"/>
            <a:r>
              <a:rPr lang="en-US" sz="2175" dirty="0"/>
              <a:t>The </a:t>
            </a:r>
            <a:r>
              <a:rPr lang="en-US" sz="2175" b="1" dirty="0"/>
              <a:t>Alternative Payment Methodology (APM)</a:t>
            </a:r>
            <a:r>
              <a:rPr lang="en-US" sz="2175" dirty="0"/>
              <a:t> rate, based on actual costs</a:t>
            </a:r>
          </a:p>
          <a:p>
            <a:pPr lvl="2"/>
            <a:r>
              <a:rPr lang="en-US" sz="1725" dirty="0"/>
              <a:t>Interim rate is the higher of the current year PPS rate and the most recent audited and finalized cost per visit from the Medicare Cost Report</a:t>
            </a:r>
          </a:p>
          <a:p>
            <a:pPr lvl="2"/>
            <a:r>
              <a:rPr lang="en-US" sz="1725" dirty="0"/>
              <a:t>After an RHC’s Medicare cost report has been audited and finalized, the Department shall perform a reconciliation for the services provided by the RHC during the year the cost report covers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7F9DB-78FE-D5A8-788A-C2784BDD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1510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36160E-3D1F-0C21-7F6B-2BF7FB921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1FD2-2E2B-6C00-2B89-C3B0BB904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Rate Methodology Overview: Hospital-based (Part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EE034-6446-1510-A19D-884B31C9D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27630"/>
            <a:ext cx="7886700" cy="4636009"/>
          </a:xfrm>
        </p:spPr>
        <p:txBody>
          <a:bodyPr/>
          <a:lstStyle/>
          <a:p>
            <a:r>
              <a:rPr lang="en-US" sz="2400" dirty="0"/>
              <a:t>Defined in Code of Colorado Regulations: 8.740.7.C-D</a:t>
            </a:r>
          </a:p>
          <a:p>
            <a:endParaRPr lang="en-US" sz="2400" dirty="0"/>
          </a:p>
          <a:p>
            <a:r>
              <a:rPr lang="en-US" sz="2400" b="1" dirty="0"/>
              <a:t>New</a:t>
            </a:r>
            <a:r>
              <a:rPr lang="en-US" sz="2400" dirty="0"/>
              <a:t> hospital-based RHC rates will have interim rates calculated based on either the per visit encounter rate established by a Medicare rate letter, or a sister clinic’s per visit encounter rate (in that order)</a:t>
            </a:r>
          </a:p>
          <a:p>
            <a:endParaRPr lang="en-US" sz="2400" dirty="0"/>
          </a:p>
          <a:p>
            <a:r>
              <a:rPr lang="en-US" sz="2400" b="1" dirty="0"/>
              <a:t>New</a:t>
            </a:r>
            <a:r>
              <a:rPr lang="en-US" sz="2400" dirty="0"/>
              <a:t> hospital-based RHCs will have their PPS rate calculated based on the average of two year’s audited cost and visit data from the RHC’s Medicare cost report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82FB-8611-C58C-4490-23A78062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97641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WHITE THEME" val="vkJ1RRo0"/>
  <p:tag name="ARTICULATE_DESIGN_ID_BLUE THEME" val="k4RoxcYV"/>
  <p:tag name="ARTICULATE_DESIGN_ID_SOLID WHITE" val="7luiLJ2N"/>
  <p:tag name="ARTICULATE_DESIGN_ID_SOLID BLUE" val="yQppx6Cl"/>
  <p:tag name="ARTICULATE_SLIDE_THUMBNAIL_REFRESH" val="1"/>
  <p:tag name="ARTICULATE_PROJECT_OPEN" val="0"/>
  <p:tag name="ARTICULATE_SLIDE_COUNT" val="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lue Theme">
  <a:themeElements>
    <a:clrScheme name="HCPF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PF-Standard_Jan24_temp.pptx" id="{DD210269-7345-46B7-AAC4-D2FAC05C19B4}" vid="{870A5A2B-E616-476C-9401-79CC6154A1F3}"/>
    </a:ext>
  </a:extLst>
</a:theme>
</file>

<file path=ppt/theme/theme2.xml><?xml version="1.0" encoding="utf-8"?>
<a:theme xmlns:a="http://schemas.openxmlformats.org/drawingml/2006/main" name="Solid Blue">
  <a:themeElements>
    <a:clrScheme name="HCPF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PF-Standard_Jan24_temp.pptx" id="{DD210269-7345-46B7-AAC4-D2FAC05C19B4}" vid="{C94BB473-FE95-4503-ACF0-DFB45D70E81A}"/>
    </a:ext>
  </a:extLst>
</a:theme>
</file>

<file path=ppt/theme/theme3.xml><?xml version="1.0" encoding="utf-8"?>
<a:theme xmlns:a="http://schemas.openxmlformats.org/drawingml/2006/main" name="Solid White">
  <a:themeElements>
    <a:clrScheme name="HCPF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PF-Standard_Jan24_temp.pptx" id="{DD210269-7345-46B7-AAC4-D2FAC05C19B4}" vid="{68D11553-3774-452E-9B6C-704742AFD712}"/>
    </a:ext>
  </a:extLst>
</a:theme>
</file>

<file path=ppt/theme/theme4.xml><?xml version="1.0" encoding="utf-8"?>
<a:theme xmlns:a="http://schemas.openxmlformats.org/drawingml/2006/main" name="White Theme">
  <a:themeElements>
    <a:clrScheme name="HCPF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PF-Standard_Jan24_temp.pptx" id="{DD210269-7345-46B7-AAC4-D2FAC05C19B4}" vid="{46D95858-AC7B-4C9C-AADF-43A58CBD246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structions xmlns="7be5fa6b-4cc0-49a8-b234-97f651d692ff" xsi:nil="true"/>
    <Audience xmlns="7be5fa6b-4cc0-49a8-b234-97f651d692ff">External</Audience>
    <Template xmlns="7be5fa6b-4cc0-49a8-b234-97f651d692ff">HCPF</Templ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69C82552416F4D9E145593EF3D7295" ma:contentTypeVersion="14" ma:contentTypeDescription="Create a new document." ma:contentTypeScope="" ma:versionID="7a66b4a3f28946fcb72a8790d645eec5">
  <xsd:schema xmlns:xsd="http://www.w3.org/2001/XMLSchema" xmlns:xs="http://www.w3.org/2001/XMLSchema" xmlns:p="http://schemas.microsoft.com/office/2006/metadata/properties" xmlns:ns2="7be5fa6b-4cc0-49a8-b234-97f651d692ff" xmlns:ns3="c1838ce2-6575-4952-b4b0-afa742a1bf4a" targetNamespace="http://schemas.microsoft.com/office/2006/metadata/properties" ma:root="true" ma:fieldsID="ae6699dba35f37d3b6df855d7c12bc47" ns2:_="" ns3:_="">
    <xsd:import namespace="7be5fa6b-4cc0-49a8-b234-97f651d692ff"/>
    <xsd:import namespace="c1838ce2-6575-4952-b4b0-afa742a1bf4a"/>
    <xsd:element name="properties">
      <xsd:complexType>
        <xsd:sequence>
          <xsd:element name="documentManagement">
            <xsd:complexType>
              <xsd:all>
                <xsd:element ref="ns2:Instructions" minOccurs="0"/>
                <xsd:element ref="ns2:Audience" minOccurs="0"/>
                <xsd:element ref="ns2:Template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e5fa6b-4cc0-49a8-b234-97f651d692ff" elementFormDefault="qualified">
    <xsd:import namespace="http://schemas.microsoft.com/office/2006/documentManagement/types"/>
    <xsd:import namespace="http://schemas.microsoft.com/office/infopath/2007/PartnerControls"/>
    <xsd:element name="Instructions" ma:index="8" nillable="true" ma:displayName="Instructions" ma:internalName="Instructions">
      <xsd:simpleType>
        <xsd:restriction base="dms:Note">
          <xsd:maxLength value="255"/>
        </xsd:restriction>
      </xsd:simpleType>
    </xsd:element>
    <xsd:element name="Audience" ma:index="9" nillable="true" ma:displayName="Audience" ma:default="Internal" ma:format="Dropdown" ma:internalName="Audience">
      <xsd:simpleType>
        <xsd:union memberTypes="dms:Text">
          <xsd:simpleType>
            <xsd:restriction base="dms:Choice">
              <xsd:enumeration value="Internal"/>
              <xsd:enumeration value="External"/>
            </xsd:restriction>
          </xsd:simpleType>
        </xsd:union>
      </xsd:simpleType>
    </xsd:element>
    <xsd:element name="Template" ma:index="10" nillable="true" ma:displayName="Template" ma:internalName="Template">
      <xsd:simpleType>
        <xsd:restriction base="dms:Text">
          <xsd:maxLength value="255"/>
        </xsd:restriction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38ce2-6575-4952-b4b0-afa742a1bf4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format="DateTim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E344F2-3FD9-43DC-BDD7-BBBC9CAF3EDD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c1838ce2-6575-4952-b4b0-afa742a1bf4a"/>
    <ds:schemaRef ds:uri="7be5fa6b-4cc0-49a8-b234-97f651d692f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932E6A-CCFD-4902-8025-7BF64424F8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52352C-4D30-4282-8E6A-F16EBD1361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e5fa6b-4cc0-49a8-b234-97f651d692ff"/>
    <ds:schemaRef ds:uri="c1838ce2-6575-4952-b4b0-afa742a1bf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HCPF-Standard_Jan24_temp (1)</Template>
  <TotalTime>1705</TotalTime>
  <Words>967</Words>
  <Application>Microsoft Office PowerPoint</Application>
  <PresentationFormat>On-screen Show (4:3)</PresentationFormat>
  <Paragraphs>154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Blue Theme</vt:lpstr>
      <vt:lpstr>Solid Blue</vt:lpstr>
      <vt:lpstr>Solid White</vt:lpstr>
      <vt:lpstr>White Theme</vt:lpstr>
      <vt:lpstr>Rural Health Clinic Engagement Meeting</vt:lpstr>
      <vt:lpstr>Our Mission</vt:lpstr>
      <vt:lpstr>Bi-Monthly Rural Health Clinic Meetings</vt:lpstr>
      <vt:lpstr>AGENDA</vt:lpstr>
      <vt:lpstr>Rate Methodology Overview: Freestanding (Part 1)</vt:lpstr>
      <vt:lpstr>Rate Methodology Overview: Freestanding (Part 2)</vt:lpstr>
      <vt:lpstr>Medicare RHC UPL Rates</vt:lpstr>
      <vt:lpstr>Rate Methodology Overview: Hospital-based (Part 1)</vt:lpstr>
      <vt:lpstr>Rate Methodology Overview: Hospital-based (Part 2)</vt:lpstr>
      <vt:lpstr>Hospital-based RHC Reconciliation Schedules</vt:lpstr>
      <vt:lpstr>Scope of Service Rate Adjustments</vt:lpstr>
      <vt:lpstr>Managed Care Accuracy Audits</vt:lpstr>
      <vt:lpstr>Future Meeting Topics</vt:lpstr>
      <vt:lpstr>Questions, Comments, Solutions?</vt:lpstr>
      <vt:lpstr>Contact Info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2025 RHC Stakeholder Meeting</dc:title>
  <dc:subject>Rural Health Clinic Meeting</dc:subject>
  <dc:creator>Abalos, Andrew</dc:creator>
  <cp:keywords>RHC, Rural Health Clinic</cp:keywords>
  <dc:description/>
  <cp:lastModifiedBy>Phan, Della</cp:lastModifiedBy>
  <cp:revision>6</cp:revision>
  <dcterms:created xsi:type="dcterms:W3CDTF">2025-07-08T15:26:01Z</dcterms:created>
  <dcterms:modified xsi:type="dcterms:W3CDTF">2025-07-14T21:18:52Z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FFE0E7CC-BC95-465A-B686-30FDBEF952E9</vt:lpwstr>
  </property>
  <property fmtid="{D5CDD505-2E9C-101B-9397-08002B2CF9AE}" pid="3" name="ArticulatePath">
    <vt:lpwstr>HCPF-Widescreen_v03-YK</vt:lpwstr>
  </property>
  <property fmtid="{D5CDD505-2E9C-101B-9397-08002B2CF9AE}" pid="4" name="ContentTypeId">
    <vt:lpwstr>0x010100BE69C82552416F4D9E145593EF3D7295</vt:lpwstr>
  </property>
</Properties>
</file>