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718" r:id="rId4"/>
    <p:sldMasterId id="2147483722" r:id="rId5"/>
    <p:sldMasterId id="2147483725" r:id="rId6"/>
    <p:sldMasterId id="2147483732" r:id="rId7"/>
    <p:sldMasterId id="2147483761" r:id="rId8"/>
    <p:sldMasterId id="2147483766" r:id="rId9"/>
    <p:sldMasterId id="2147483770" r:id="rId10"/>
    <p:sldMasterId id="2147483775" r:id="rId11"/>
  </p:sldMasterIdLst>
  <p:notesMasterIdLst>
    <p:notesMasterId r:id="rId50"/>
  </p:notesMasterIdLst>
  <p:handoutMasterIdLst>
    <p:handoutMasterId r:id="rId51"/>
  </p:handoutMasterIdLst>
  <p:sldIdLst>
    <p:sldId id="263" r:id="rId12"/>
    <p:sldId id="265" r:id="rId13"/>
    <p:sldId id="266" r:id="rId14"/>
    <p:sldId id="267" r:id="rId15"/>
    <p:sldId id="268" r:id="rId16"/>
    <p:sldId id="269" r:id="rId17"/>
    <p:sldId id="270" r:id="rId18"/>
    <p:sldId id="271" r:id="rId19"/>
    <p:sldId id="272" r:id="rId20"/>
    <p:sldId id="273" r:id="rId21"/>
    <p:sldId id="274" r:id="rId22"/>
    <p:sldId id="291" r:id="rId23"/>
    <p:sldId id="293" r:id="rId24"/>
    <p:sldId id="290" r:id="rId25"/>
    <p:sldId id="296" r:id="rId26"/>
    <p:sldId id="297" r:id="rId27"/>
    <p:sldId id="305" r:id="rId28"/>
    <p:sldId id="306" r:id="rId29"/>
    <p:sldId id="307" r:id="rId30"/>
    <p:sldId id="295" r:id="rId31"/>
    <p:sldId id="299" r:id="rId32"/>
    <p:sldId id="308" r:id="rId33"/>
    <p:sldId id="300" r:id="rId34"/>
    <p:sldId id="309" r:id="rId35"/>
    <p:sldId id="304" r:id="rId36"/>
    <p:sldId id="302" r:id="rId37"/>
    <p:sldId id="276" r:id="rId38"/>
    <p:sldId id="298" r:id="rId39"/>
    <p:sldId id="278" r:id="rId40"/>
    <p:sldId id="279" r:id="rId41"/>
    <p:sldId id="280" r:id="rId42"/>
    <p:sldId id="281" r:id="rId43"/>
    <p:sldId id="282" r:id="rId44"/>
    <p:sldId id="294" r:id="rId45"/>
    <p:sldId id="283" r:id="rId46"/>
    <p:sldId id="285" r:id="rId47"/>
    <p:sldId id="275" r:id="rId48"/>
    <p:sldId id="287" r:id="rId49"/>
  </p:sldIdLst>
  <p:sldSz cx="13004800" cy="9753600"/>
  <p:notesSz cx="6858000" cy="9144000"/>
  <p:custDataLst>
    <p:tags r:id="rId52"/>
  </p:custDataLst>
  <p:defaultTextStyle>
    <a:defPPr>
      <a:defRPr lang="en-US"/>
    </a:defPPr>
    <a:lvl1pPr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1pPr>
    <a:lvl2pPr marL="228600" indent="2286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2pPr>
    <a:lvl3pPr marL="457200" indent="4572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3pPr>
    <a:lvl4pPr marL="685800" indent="6858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4pPr>
    <a:lvl5pPr marL="914400" indent="9144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5pPr>
    <a:lvl6pPr marL="22860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6pPr>
    <a:lvl7pPr marL="27432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7pPr>
    <a:lvl8pPr marL="32004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8pPr>
    <a:lvl9pPr marL="36576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9pPr>
  </p:defaultTextStyle>
  <p:extLst>
    <p:ext uri="{EFAFB233-063F-42B5-8137-9DF3F51BA10A}">
      <p15:sldGuideLst xmlns:p15="http://schemas.microsoft.com/office/powerpoint/2012/main">
        <p15:guide id="1" orient="horz" pos="2832">
          <p15:clr>
            <a:srgbClr val="A4A3A4"/>
          </p15:clr>
        </p15:guide>
        <p15:guide id="2" pos="40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D17404-4A2C-469C-007A-2B1F4A411B54}" name="Kristen Carlton" initials="KC" userId="S::kristen.carlton@acentra.com::716bd5f4-1fce-4fe0-a4ce-f67945dd1308" providerId="AD"/>
  <p188:author id="{60790A0A-5604-386E-5F53-6F1087987DBE}" name="Carter, Valerie" initials="CV" userId="S::vacart@hcpf.co.gov::dd907284-6e18-4c84-93da-69ba74155cab" providerId="AD"/>
  <p188:author id="{0BDCCF0A-33C9-A9E7-60CF-C6ABE51AE359}" name="Kristen Carlton" initials="KC" userId="S-1-5-21-703994706-1235811193-1903836767-37121" providerId="AD"/>
  <p188:author id="{74797A0B-04FE-300B-D104-417DDE7EFDE6}" name="Nichols, Greta" initials="NG" userId="S::gmnich@hcpf.co.gov::28d81648-b219-464b-99f6-1b76e36a7dc5" providerId="AD"/>
  <p188:author id="{4DE98344-8027-1B8F-7C09-1CABB83AF236}" name="Jain, Pragya" initials="JP" userId="S::pbjain@hcpf.co.gov::0f95d639-3bb5-4fbe-94ea-0a24492b923c" providerId="AD"/>
  <p188:author id="{DBC4EA50-374B-3650-FB62-C0C06A4EA01F}" name="Weichselbaum, Alex" initials="WA" userId="S::axweic@hcpf.co.gov::778f4832-080c-4375-bcb2-5b0828cb2303" providerId="AD"/>
  <p188:author id="{32122B76-4729-10EE-0611-43EA745CD73F}" name="Schweig, Sierra" initials="SS" userId="S::saschw@hcpf.co.gov::babc1ea6-8f19-4b97-b69d-299e0ecb6504" providerId="AD"/>
  <p188:author id="{501B13DB-9362-9977-D51E-C2BDADE6E9EF}" name="Chantal Hunt" initials="CH" userId="S-1-5-21-703994706-1235811193-1903836767-2308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rsen, Jennifer" initials="LJ" lastIdx="9" clrIdx="0">
    <p:extLst>
      <p:ext uri="{19B8F6BF-5375-455C-9EA6-DF929625EA0E}">
        <p15:presenceInfo xmlns:p15="http://schemas.microsoft.com/office/powerpoint/2012/main" userId="S-1-5-21-931884190-1934562970-315576832-8819" providerId="AD"/>
      </p:ext>
    </p:extLst>
  </p:cmAuthor>
  <p:cmAuthor id="2" name="Keller, Yamairah" initials="KY" lastIdx="7" clrIdx="1">
    <p:extLst>
      <p:ext uri="{19B8F6BF-5375-455C-9EA6-DF929625EA0E}">
        <p15:presenceInfo xmlns:p15="http://schemas.microsoft.com/office/powerpoint/2012/main" userId="S-1-5-21-931884190-1934562970-315576832-82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DE5FC"/>
    <a:srgbClr val="E9EBEB"/>
    <a:srgbClr val="5C6670"/>
    <a:srgbClr val="4F5858"/>
    <a:srgbClr val="F5A81C"/>
    <a:srgbClr val="1B99D6"/>
    <a:srgbClr val="E95F1A"/>
    <a:srgbClr val="4A535D"/>
    <a:srgbClr val="5EB7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AC7827-74B7-99EE-786A-0DF85745B68A}" v="8" dt="2024-04-25T14:43:11.1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82" autoAdjust="0"/>
  </p:normalViewPr>
  <p:slideViewPr>
    <p:cSldViewPr snapToGrid="0">
      <p:cViewPr varScale="1">
        <p:scale>
          <a:sx n="76" d="100"/>
          <a:sy n="76" d="100"/>
        </p:scale>
        <p:origin x="1758" y="108"/>
      </p:cViewPr>
      <p:guideLst>
        <p:guide orient="horz" pos="2832"/>
        <p:guide pos="40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microsoft.com/office/2018/10/relationships/authors" Target="author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1DE7FB-2B22-4141-B112-84814D016CBE}" type="datetimeFigureOut">
              <a:rPr lang="en-US" smtClean="0"/>
              <a:t>4/25/2024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5460317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a:spLocks noGrp="1" noRot="1" noChangeAspect="1"/>
          </p:cNvSpPr>
          <p:nvPr>
            <p:ph type="sldImg" idx="2"/>
          </p:nvPr>
        </p:nvSpPr>
        <p:spPr bwMode="auto">
          <a:xfrm>
            <a:off x="1143000" y="685800"/>
            <a:ext cx="4572000" cy="3429000"/>
          </a:xfrm>
          <a:prstGeom prst="rect">
            <a:avLst/>
          </a:prstGeom>
          <a:noFill/>
          <a:ln w="12700" cap="rnd">
            <a:noFill/>
            <a:round/>
            <a:headEnd/>
            <a:tailEnd/>
          </a:ln>
        </p:spPr>
      </p:sp>
      <p:sp>
        <p:nvSpPr>
          <p:cNvPr id="10242" name="Rectangle 2"/>
          <p:cNvSpPr>
            <a:spLocks noGrp="1"/>
          </p:cNvSpPr>
          <p:nvPr>
            <p:ph type="body" sz="quarter" idx="3"/>
          </p:nvPr>
        </p:nvSpPr>
        <p:spPr bwMode="auto">
          <a:xfrm>
            <a:off x="914400" y="4343400"/>
            <a:ext cx="5029200" cy="4114800"/>
          </a:xfrm>
          <a:prstGeom prst="rect">
            <a:avLst/>
          </a:prstGeom>
          <a:noFill/>
          <a:ln w="12700" cap="rnd"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en-US" noProof="0">
                <a:sym typeface="Avenir" charset="0"/>
              </a:rPr>
              <a:t>Click to edit Master text styles</a:t>
            </a:r>
          </a:p>
          <a:p>
            <a:pPr lvl="1"/>
            <a:r>
              <a:rPr lang="en-US" noProof="0">
                <a:sym typeface="Avenir" charset="0"/>
              </a:rPr>
              <a:t>Second level</a:t>
            </a:r>
          </a:p>
          <a:p>
            <a:pPr lvl="2"/>
            <a:r>
              <a:rPr lang="en-US" noProof="0">
                <a:sym typeface="Avenir" charset="0"/>
              </a:rPr>
              <a:t>Third level</a:t>
            </a:r>
          </a:p>
          <a:p>
            <a:pPr lvl="3"/>
            <a:r>
              <a:rPr lang="en-US" noProof="0">
                <a:sym typeface="Avenir" charset="0"/>
              </a:rPr>
              <a:t>Fourth level</a:t>
            </a:r>
          </a:p>
          <a:p>
            <a:pPr lvl="4"/>
            <a:r>
              <a:rPr lang="en-US" noProof="0">
                <a:sym typeface="Avenir" charset="0"/>
              </a:rPr>
              <a:t>Fifth level</a:t>
            </a:r>
          </a:p>
        </p:txBody>
      </p:sp>
    </p:spTree>
    <p:extLst>
      <p:ext uri="{BB962C8B-B14F-4D97-AF65-F5344CB8AC3E}">
        <p14:creationId xmlns:p14="http://schemas.microsoft.com/office/powerpoint/2010/main" val="3247773485"/>
      </p:ext>
    </p:extLst>
  </p:cSld>
  <p:clrMap bg1="lt1" tx1="dk1" bg2="lt2" tx2="dk2" accent1="accent1" accent2="accent2" accent3="accent3" accent4="accent4" accent5="accent5" accent6="accent6" hlink="hlink" folHlink="folHlink"/>
  <p:hf hdr="0" ftr="0" dt="0"/>
  <p:notesStyle>
    <a:lvl1pPr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1pPr>
    <a:lvl2pPr marL="2286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2pPr>
    <a:lvl3pPr marL="4572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3pPr>
    <a:lvl4pPr marL="6858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4pPr>
    <a:lvl5pPr marL="9144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rebuchet-Gray Title Slid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defRPr/>
            </a:lvl1pPr>
          </a:lstStyle>
          <a:p>
            <a:pPr lvl="0"/>
            <a:r>
              <a:rPr lang="en-US">
                <a:sym typeface="Trebuchet MS" pitchFamily="-100" charset="0"/>
              </a:rPr>
              <a:t>Your Presentation Title</a:t>
            </a: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bg1"/>
                </a:solidFill>
              </a:defRPr>
            </a:lvl1pPr>
            <a:lvl2pPr algn="r">
              <a:defRPr baseline="0">
                <a:solidFill>
                  <a:schemeClr val="bg1"/>
                </a:solidFill>
              </a:defRPr>
            </a:lvl2pPr>
          </a:lstStyle>
          <a:p>
            <a:pPr lvl="0"/>
            <a:r>
              <a:rPr lang="en-US"/>
              <a:t>The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bg1"/>
                </a:solidFill>
              </a:defRPr>
            </a:lvl1pPr>
          </a:lstStyle>
          <a:p>
            <a:pPr lvl="0"/>
            <a:r>
              <a:rPr lang="en-US"/>
              <a:t>Presented by: Name of Presenter</a:t>
            </a:r>
          </a:p>
        </p:txBody>
      </p:sp>
      <p:sp>
        <p:nvSpPr>
          <p:cNvPr id="2" name="Slide Number Placeholder 1"/>
          <p:cNvSpPr>
            <a:spLocks noGrp="1"/>
          </p:cNvSpPr>
          <p:nvPr>
            <p:ph type="sldNum" sz="quarter" idx="12"/>
          </p:nvPr>
        </p:nvSpPr>
        <p:spPr/>
        <p:txBody>
          <a:bodyPr/>
          <a:lstStyle/>
          <a:p>
            <a:fld id="{88E71DEA-C72C-42CF-90F7-E467E0733BC8}" type="slidenum">
              <a:rPr lang="en-US" smtClean="0"/>
              <a:pPr/>
              <a:t>‹#›</a:t>
            </a:fld>
            <a:endParaRPr lang="en-US"/>
          </a:p>
        </p:txBody>
      </p:sp>
      <p:sp>
        <p:nvSpPr>
          <p:cNvPr id="6" name="Text Placeholder 5"/>
          <p:cNvSpPr>
            <a:spLocks noGrp="1"/>
          </p:cNvSpPr>
          <p:nvPr>
            <p:ph type="body" sz="quarter" idx="13" hasCustomPrompt="1"/>
          </p:nvPr>
        </p:nvSpPr>
        <p:spPr>
          <a:xfrm>
            <a:off x="4595876" y="7434517"/>
            <a:ext cx="6784848" cy="585216"/>
          </a:xfrm>
          <a:prstGeom prst="rect">
            <a:avLst/>
          </a:prstGeom>
        </p:spPr>
        <p:txBody>
          <a:bodyPr anchor="ctr"/>
          <a:lstStyle>
            <a:lvl1pPr algn="r">
              <a:defRPr sz="2000" b="0" baseline="0">
                <a:solidFill>
                  <a:schemeClr val="bg1"/>
                </a:solidFill>
              </a:defRPr>
            </a:lvl1pPr>
          </a:lstStyle>
          <a:p>
            <a:pPr lvl="0"/>
            <a:r>
              <a:rPr lang="en-US"/>
              <a:t>Department of Health Care Policy and Financing</a:t>
            </a:r>
          </a:p>
        </p:txBody>
      </p:sp>
      <p:sp>
        <p:nvSpPr>
          <p:cNvPr id="7" name="Date Placeholder 6"/>
          <p:cNvSpPr>
            <a:spLocks noGrp="1"/>
          </p:cNvSpPr>
          <p:nvPr>
            <p:ph type="dt" sz="half" idx="14"/>
          </p:nvPr>
        </p:nvSpPr>
        <p:spPr>
          <a:xfrm>
            <a:off x="8454962" y="8028432"/>
            <a:ext cx="2925762" cy="519112"/>
          </a:xfrm>
        </p:spPr>
        <p:txBody>
          <a:bodyPr/>
          <a:lstStyle/>
          <a:p>
            <a:fld id="{15036D4A-922B-4D8D-BF3D-7660C1D1D6B0}" type="datetime1">
              <a:rPr lang="en-US" smtClean="0"/>
              <a:t>4/25/2024</a:t>
            </a:fld>
            <a:endParaRPr lang="en-US"/>
          </a:p>
        </p:txBody>
      </p:sp>
    </p:spTree>
    <p:extLst>
      <p:ext uri="{BB962C8B-B14F-4D97-AF65-F5344CB8AC3E}">
        <p14:creationId xmlns:p14="http://schemas.microsoft.com/office/powerpoint/2010/main" val="1179653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ebuchet-Gray-Text and Media Content">
    <p:spTree>
      <p:nvGrpSpPr>
        <p:cNvPr id="1" name=""/>
        <p:cNvGrpSpPr/>
        <p:nvPr/>
      </p:nvGrpSpPr>
      <p:grpSpPr>
        <a:xfrm>
          <a:off x="0" y="0"/>
          <a:ext cx="0" cy="0"/>
          <a:chOff x="0" y="0"/>
          <a:chExt cx="0" cy="0"/>
        </a:xfrm>
      </p:grpSpPr>
      <p:sp>
        <p:nvSpPr>
          <p:cNvPr id="7" name="Rectangle 6"/>
          <p:cNvSpPr/>
          <p:nvPr userDrawn="1"/>
        </p:nvSpPr>
        <p:spPr>
          <a:xfrm>
            <a:off x="2006600" y="21263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6" name="Rectangle 5"/>
          <p:cNvSpPr/>
          <p:nvPr userDrawn="1"/>
        </p:nvSpPr>
        <p:spPr>
          <a:xfrm>
            <a:off x="2006600" y="4501280"/>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5" name="Rectangle 4"/>
          <p:cNvSpPr/>
          <p:nvPr userDrawn="1"/>
        </p:nvSpPr>
        <p:spPr>
          <a:xfrm>
            <a:off x="2006600" y="68507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21" name="Text Placeholder 20"/>
          <p:cNvSpPr>
            <a:spLocks noGrp="1"/>
          </p:cNvSpPr>
          <p:nvPr>
            <p:ph type="body" sz="quarter" idx="20" hasCustomPrompt="1"/>
          </p:nvPr>
        </p:nvSpPr>
        <p:spPr>
          <a:xfrm>
            <a:off x="4214812" y="2100072"/>
            <a:ext cx="8805672" cy="1197864"/>
          </a:xfrm>
          <a:prstGeom prst="rect">
            <a:avLst/>
          </a:prstGeom>
        </p:spPr>
        <p:txBody>
          <a:bodyPr anchor="ctr"/>
          <a:lstStyle>
            <a:lvl1pPr>
              <a:defRPr lang="en-US" sz="4400" dirty="0">
                <a:solidFill>
                  <a:schemeClr val="tx1">
                    <a:lumMod val="50000"/>
                  </a:schemeClr>
                </a:solidFill>
              </a:defRPr>
            </a:lvl1pPr>
          </a:lstStyle>
          <a:p>
            <a:pPr marL="571500" lvl="0" indent="-571500">
              <a:buFont typeface="Calibri" panose="020F0502020204030204" pitchFamily="34" charset="0"/>
              <a:buChar char="→"/>
            </a:pPr>
            <a:r>
              <a:rPr lang="en-US"/>
              <a:t>Click to add text</a:t>
            </a:r>
          </a:p>
        </p:txBody>
      </p:sp>
      <p:sp>
        <p:nvSpPr>
          <p:cNvPr id="23" name="Text Placeholder 22"/>
          <p:cNvSpPr>
            <a:spLocks noGrp="1"/>
          </p:cNvSpPr>
          <p:nvPr>
            <p:ph type="body" sz="quarter" idx="21" hasCustomPrompt="1"/>
          </p:nvPr>
        </p:nvSpPr>
        <p:spPr>
          <a:xfrm>
            <a:off x="4214812" y="4475029"/>
            <a:ext cx="8805672" cy="1197864"/>
          </a:xfrm>
          <a:prstGeom prst="rect">
            <a:avLst/>
          </a:prstGeom>
        </p:spPr>
        <p:txBody>
          <a:bodyPr anchor="ctr"/>
          <a:lstStyle>
            <a:lvl1pPr>
              <a:defRPr lang="en-US" sz="4400" dirty="0">
                <a:solidFill>
                  <a:schemeClr val="tx1">
                    <a:lumMod val="50000"/>
                  </a:schemeClr>
                </a:solidFill>
              </a:defRPr>
            </a:lvl1pPr>
          </a:lstStyle>
          <a:p>
            <a:pPr marL="571500" lvl="0" indent="-571500">
              <a:buFont typeface="Calibri" panose="020F0502020204030204" pitchFamily="34" charset="0"/>
              <a:buChar char="→"/>
            </a:pPr>
            <a:r>
              <a:rPr lang="en-US"/>
              <a:t>Click to add text</a:t>
            </a:r>
          </a:p>
        </p:txBody>
      </p:sp>
      <p:sp>
        <p:nvSpPr>
          <p:cNvPr id="4" name="Text Placeholder 3"/>
          <p:cNvSpPr>
            <a:spLocks noGrp="1"/>
          </p:cNvSpPr>
          <p:nvPr>
            <p:ph type="body" sz="quarter" idx="19" hasCustomPrompt="1"/>
          </p:nvPr>
        </p:nvSpPr>
        <p:spPr>
          <a:xfrm>
            <a:off x="4214812" y="6824472"/>
            <a:ext cx="8805672" cy="1197864"/>
          </a:xfrm>
          <a:prstGeom prst="rect">
            <a:avLst/>
          </a:prstGeom>
        </p:spPr>
        <p:txBody>
          <a:bodyPr anchor="ctr"/>
          <a:lstStyle>
            <a:lvl1pPr marL="571500" indent="-571500">
              <a:buFont typeface="Calibri" panose="020F0502020204030204" pitchFamily="34" charset="0"/>
              <a:buChar char="→"/>
              <a:defRPr sz="4400">
                <a:solidFill>
                  <a:schemeClr val="tx1">
                    <a:lumMod val="50000"/>
                  </a:schemeClr>
                </a:solidFill>
              </a:defRPr>
            </a:lvl1pPr>
          </a:lstStyle>
          <a:p>
            <a:pPr lvl="0"/>
            <a:r>
              <a:rPr lang="en-US"/>
              <a:t>Click to add text</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2"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rgbClr val="FFFFFF"/>
                </a:solidFill>
                <a:latin typeface="+mj-lt"/>
                <a:ea typeface="+mj-ea"/>
                <a:cs typeface="+mj-cs"/>
              </a:defRPr>
            </a:lvl1pPr>
          </a:lstStyle>
          <a:p>
            <a:pPr lvl="0" algn="ctr">
              <a:spcBef>
                <a:spcPct val="0"/>
              </a:spcBef>
            </a:pPr>
            <a:r>
              <a:rPr lang="en-US"/>
              <a:t>List 3 Main Concerns</a:t>
            </a:r>
          </a:p>
        </p:txBody>
      </p:sp>
      <p:sp>
        <p:nvSpPr>
          <p:cNvPr id="29" name="Content Placeholder 28"/>
          <p:cNvSpPr>
            <a:spLocks noGrp="1"/>
          </p:cNvSpPr>
          <p:nvPr>
            <p:ph sz="quarter" idx="25" hasCustomPrompt="1"/>
          </p:nvPr>
        </p:nvSpPr>
        <p:spPr>
          <a:xfrm>
            <a:off x="896112" y="17526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defRPr>
            </a:lvl1pPr>
          </a:lstStyle>
          <a:p>
            <a:pPr marL="0" lvl="0" indent="0" algn="ctr">
              <a:buNone/>
            </a:pPr>
            <a:r>
              <a:rPr lang="en-US"/>
              <a:t>Click to add image</a:t>
            </a:r>
          </a:p>
        </p:txBody>
      </p:sp>
      <p:sp>
        <p:nvSpPr>
          <p:cNvPr id="30" name="Content Placeholder 28"/>
          <p:cNvSpPr>
            <a:spLocks noGrp="1"/>
          </p:cNvSpPr>
          <p:nvPr>
            <p:ph sz="quarter" idx="26" hasCustomPrompt="1"/>
          </p:nvPr>
        </p:nvSpPr>
        <p:spPr>
          <a:xfrm>
            <a:off x="891032" y="4127557"/>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defRPr>
            </a:lvl1pPr>
          </a:lstStyle>
          <a:p>
            <a:pPr marL="0" lvl="0" indent="0" algn="ctr">
              <a:buNone/>
            </a:pPr>
            <a:r>
              <a:rPr lang="en-US"/>
              <a:t>Click to add image</a:t>
            </a:r>
          </a:p>
        </p:txBody>
      </p:sp>
      <p:sp>
        <p:nvSpPr>
          <p:cNvPr id="31" name="Content Placeholder 28"/>
          <p:cNvSpPr>
            <a:spLocks noGrp="1"/>
          </p:cNvSpPr>
          <p:nvPr>
            <p:ph sz="quarter" idx="27" hasCustomPrompt="1"/>
          </p:nvPr>
        </p:nvSpPr>
        <p:spPr>
          <a:xfrm>
            <a:off x="891032" y="64770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defRPr>
            </a:lvl1pPr>
          </a:lstStyle>
          <a:p>
            <a:pPr marL="0" lvl="0" indent="0" algn="ctr">
              <a:buNone/>
            </a:pPr>
            <a:r>
              <a:rPr lang="en-US"/>
              <a:t>Click to add image</a:t>
            </a:r>
          </a:p>
        </p:txBody>
      </p:sp>
    </p:spTree>
    <p:extLst>
      <p:ext uri="{BB962C8B-B14F-4D97-AF65-F5344CB8AC3E}">
        <p14:creationId xmlns:p14="http://schemas.microsoft.com/office/powerpoint/2010/main" val="1544501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ebuchet-Gray-Text and Media">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555625" y="675355"/>
            <a:ext cx="5418326" cy="7690104"/>
          </a:xfrm>
          <a:prstGeom prst="rect">
            <a:avLst/>
          </a:prstGeom>
        </p:spPr>
        <p:txBody>
          <a:bodyPr anchor="ctr"/>
          <a:lstStyle>
            <a:lvl1pPr marL="0" indent="0">
              <a:defRPr sz="5400" b="0" baseline="0">
                <a:solidFill>
                  <a:schemeClr val="bg1"/>
                </a:solidFill>
              </a:defRPr>
            </a:lvl1pPr>
          </a:lstStyle>
          <a:p>
            <a:pPr lvl="0"/>
            <a:r>
              <a:rPr lang="en-US"/>
              <a:t>Click to enter a relevant quote</a:t>
            </a:r>
          </a:p>
        </p:txBody>
      </p:sp>
      <p:sp>
        <p:nvSpPr>
          <p:cNvPr id="7" name="Content Placeholder 5"/>
          <p:cNvSpPr>
            <a:spLocks noGrp="1"/>
          </p:cNvSpPr>
          <p:nvPr>
            <p:ph sz="quarter" idx="11" hasCustomPrompt="1"/>
          </p:nvPr>
        </p:nvSpPr>
        <p:spPr>
          <a:xfrm>
            <a:off x="6377344" y="0"/>
            <a:ext cx="6177280" cy="9040814"/>
          </a:xfrm>
          <a:prstGeom prst="roundRect">
            <a:avLst>
              <a:gd name="adj" fmla="val 2517"/>
            </a:avLst>
          </a:prstGeom>
          <a:solidFill>
            <a:schemeClr val="tx2">
              <a:lumMod val="20000"/>
              <a:lumOff val="80000"/>
            </a:schemeClr>
          </a:solidFill>
          <a:effectLst>
            <a:outerShdw blurRad="50800" dist="63500" dir="8100000" algn="tr" rotWithShape="0">
              <a:schemeClr val="tx1">
                <a:lumMod val="50000"/>
                <a:alpha val="60000"/>
              </a:schemeClr>
            </a:outerShdw>
            <a:reflection blurRad="6350" stA="52000" endA="300" endPos="35000" dir="5400000" sy="-100000" algn="bl" rotWithShape="0"/>
          </a:effectLst>
        </p:spPr>
        <p:txBody>
          <a:bodyPr anchor="ctr"/>
          <a:lstStyle>
            <a:lvl1pPr algn="ctr">
              <a:buNone/>
              <a:defRPr sz="8000" b="1" i="1" baseline="0">
                <a:solidFill>
                  <a:schemeClr val="tx1"/>
                </a:solidFill>
              </a:defRPr>
            </a:lvl1pPr>
          </a:lstStyle>
          <a:p>
            <a:pPr lvl="0"/>
            <a:r>
              <a:rPr lang="en-US" sz="2844" b="1" i="1"/>
              <a:t>Click to insert image</a:t>
            </a:r>
            <a:endParaRPr lang="en-US"/>
          </a:p>
        </p:txBody>
      </p:sp>
      <p:sp>
        <p:nvSpPr>
          <p:cNvPr id="5" name="Slide Number Placeholder 4"/>
          <p:cNvSpPr>
            <a:spLocks noGrp="1"/>
          </p:cNvSpPr>
          <p:nvPr>
            <p:ph type="sldNum" sz="quarter" idx="12"/>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1026326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ebuchet-Gray-Text and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5" name="Content Placeholder 4"/>
          <p:cNvSpPr>
            <a:spLocks noGrp="1"/>
          </p:cNvSpPr>
          <p:nvPr>
            <p:ph sz="quarter" idx="11" hasCustomPrompt="1"/>
          </p:nvPr>
        </p:nvSpPr>
        <p:spPr>
          <a:xfrm>
            <a:off x="525056" y="2264551"/>
            <a:ext cx="6345259" cy="5224498"/>
          </a:xfrm>
          <a:prstGeom prst="roundRect">
            <a:avLst>
              <a:gd name="adj" fmla="val 7126"/>
            </a:avLst>
          </a:prstGeom>
          <a:ln>
            <a:solidFill>
              <a:schemeClr val="accent1">
                <a:lumMod val="75000"/>
              </a:schemeClr>
            </a:solidFill>
          </a:ln>
          <a:effectLst>
            <a:glow rad="63500">
              <a:schemeClr val="accent1">
                <a:satMod val="175000"/>
                <a:alpha val="40000"/>
              </a:schemeClr>
            </a:glow>
            <a:outerShdw blurRad="50800" dist="63500" dir="8100000" algn="tr" rotWithShape="0">
              <a:schemeClr val="tx1">
                <a:lumMod val="50000"/>
                <a:alpha val="60000"/>
              </a:schemeClr>
            </a:outerShdw>
          </a:effectLst>
        </p:spPr>
        <p:style>
          <a:lnRef idx="2">
            <a:schemeClr val="accent6"/>
          </a:lnRef>
          <a:fillRef idx="1">
            <a:schemeClr val="lt1"/>
          </a:fillRef>
          <a:effectRef idx="0">
            <a:schemeClr val="accent6"/>
          </a:effectRef>
          <a:fontRef idx="none"/>
        </p:style>
        <p:txBody>
          <a:bodyPr/>
          <a:lstStyle>
            <a:lvl1pPr algn="ctr">
              <a:buNone/>
              <a:defRPr sz="2844" b="1" i="1"/>
            </a:lvl1pPr>
            <a:lvl2pPr>
              <a:buNone/>
              <a:defRPr i="1"/>
            </a:lvl2pPr>
            <a:lvl3pPr>
              <a:buNone/>
              <a:defRPr i="1"/>
            </a:lvl3pPr>
            <a:lvl4pPr>
              <a:buNone/>
              <a:defRPr i="1"/>
            </a:lvl4pPr>
            <a:lvl5pPr>
              <a:buNone/>
              <a:defRPr i="1"/>
            </a:lvl5pPr>
          </a:lstStyle>
          <a:p>
            <a:pPr lvl="0"/>
            <a:r>
              <a:rPr lang="en-US" sz="2844" i="1"/>
              <a:t>Insert image or Clip Art</a:t>
            </a:r>
            <a:endParaRPr lang="en-US"/>
          </a:p>
        </p:txBody>
      </p:sp>
      <p:sp>
        <p:nvSpPr>
          <p:cNvPr id="11"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baseline="0" dirty="0">
                <a:solidFill>
                  <a:srgbClr val="FFFFFF"/>
                </a:solidFill>
                <a:latin typeface="+mj-lt"/>
                <a:ea typeface="+mj-ea"/>
                <a:cs typeface="+mj-cs"/>
              </a:defRPr>
            </a:lvl1pPr>
          </a:lstStyle>
          <a:p>
            <a:pPr lvl="0" algn="ctr">
              <a:spcBef>
                <a:spcPct val="0"/>
              </a:spcBef>
            </a:pPr>
            <a:r>
              <a:rPr lang="en-US"/>
              <a:t>Click to edit title</a:t>
            </a:r>
          </a:p>
        </p:txBody>
      </p:sp>
      <p:sp>
        <p:nvSpPr>
          <p:cNvPr id="4" name="Text Placeholder 3"/>
          <p:cNvSpPr>
            <a:spLocks noGrp="1"/>
          </p:cNvSpPr>
          <p:nvPr>
            <p:ph type="body" sz="quarter" idx="16"/>
          </p:nvPr>
        </p:nvSpPr>
        <p:spPr>
          <a:xfrm>
            <a:off x="7264400" y="2264551"/>
            <a:ext cx="5257800" cy="5224498"/>
          </a:xfrm>
          <a:prstGeom prst="rect">
            <a:avLst/>
          </a:prstGeom>
        </p:spPr>
        <p:txBody>
          <a:bodyPr/>
          <a:lstStyle>
            <a:lvl1pPr>
              <a:defRPr lang="en-US" sz="3600" baseline="0" smtClean="0">
                <a:solidFill>
                  <a:schemeClr val="bg1"/>
                </a:solidFill>
              </a:defRPr>
            </a:lvl1pPr>
            <a:lvl2pPr>
              <a:defRPr lang="en-US" sz="3200" baseline="0" smtClean="0">
                <a:solidFill>
                  <a:schemeClr val="bg1"/>
                </a:solidFill>
              </a:defRPr>
            </a:lvl2pPr>
            <a:lvl3pPr>
              <a:defRPr lang="en-US" sz="2800" smtClean="0">
                <a:solidFill>
                  <a:schemeClr val="bg1"/>
                </a:solidFill>
              </a:defRPr>
            </a:lvl3pPr>
            <a:lvl4pPr>
              <a:defRPr lang="en-US" sz="2400" smtClean="0">
                <a:solidFill>
                  <a:schemeClr val="bg1"/>
                </a:solidFill>
              </a:defRPr>
            </a:lvl4pPr>
            <a:lvl5pPr>
              <a:defRPr lang="en-US">
                <a:solidFill>
                  <a:schemeClr val="bg1"/>
                </a:solidFill>
              </a:defRPr>
            </a:lvl5pPr>
          </a:lstStyle>
          <a:p>
            <a:pPr lvl="0">
              <a:spcBef>
                <a:spcPts val="768"/>
              </a:spcBef>
              <a:buFont typeface="Arial" panose="020B0604020202020204" pitchFamily="34" charset="0"/>
              <a:buChar char="•"/>
            </a:pPr>
            <a:r>
              <a:rPr lang="en-US"/>
              <a:t>Click to edit Master text styles</a:t>
            </a:r>
          </a:p>
          <a:p>
            <a:pPr lvl="1">
              <a:spcBef>
                <a:spcPts val="768"/>
              </a:spcBef>
              <a:buFont typeface="Arial" panose="020B0604020202020204" pitchFamily="34" charset="0"/>
              <a:buChar char="•"/>
            </a:pPr>
            <a:r>
              <a:rPr lang="en-US"/>
              <a:t>Second level</a:t>
            </a:r>
          </a:p>
          <a:p>
            <a:pPr lvl="2">
              <a:spcBef>
                <a:spcPts val="768"/>
              </a:spcBef>
              <a:buFont typeface="Arial" panose="020B0604020202020204" pitchFamily="34" charset="0"/>
              <a:buChar char="•"/>
            </a:pPr>
            <a:r>
              <a:rPr lang="en-US"/>
              <a:t>Third level</a:t>
            </a:r>
          </a:p>
          <a:p>
            <a:pPr lvl="3">
              <a:spcBef>
                <a:spcPts val="768"/>
              </a:spcBef>
              <a:buFont typeface="Arial" panose="020B0604020202020204" pitchFamily="34" charset="0"/>
              <a:buChar char="•"/>
            </a:pPr>
            <a:r>
              <a:rPr lang="en-US"/>
              <a:t>Fourth level</a:t>
            </a:r>
          </a:p>
        </p:txBody>
      </p:sp>
    </p:spTree>
    <p:extLst>
      <p:ext uri="{BB962C8B-B14F-4D97-AF65-F5344CB8AC3E}">
        <p14:creationId xmlns:p14="http://schemas.microsoft.com/office/powerpoint/2010/main" val="353428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buchet-Gray-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defRPr baseline="0"/>
            </a:lvl1pPr>
          </a:lstStyle>
          <a:p>
            <a:pPr lvl="0"/>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1104607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ebuchet-Gray Thank You">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defRPr baseline="0"/>
            </a:lvl1pPr>
          </a:lstStyle>
          <a:p>
            <a:pPr lvl="0"/>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2954201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Layout - Gra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514235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ebuchet-Modern-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r">
              <a:defRPr/>
            </a:lvl1pPr>
          </a:lstStyle>
          <a:p>
            <a:pPr lvl="0"/>
            <a:r>
              <a:rPr lang="en-US">
                <a:sym typeface="Trebuchet MS" pitchFamily="-100" charset="0"/>
              </a:rPr>
              <a:t>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bg1"/>
                </a:solidFill>
              </a:defRPr>
            </a:lvl1pPr>
            <a:lvl2pPr algn="r">
              <a:defRPr baseline="0">
                <a:solidFill>
                  <a:schemeClr val="bg1"/>
                </a:solidFill>
              </a:defRPr>
            </a:lvl2pPr>
          </a:lstStyle>
          <a:p>
            <a:pPr lvl="0"/>
            <a:r>
              <a:rPr lang="en-US"/>
              <a:t>Click to add a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defRPr>
            </a:lvl1pPr>
          </a:lstStyle>
          <a:p>
            <a:pPr lvl="0"/>
            <a:r>
              <a:rPr lang="en-US"/>
              <a:t>Presented by: Name of Presenter</a:t>
            </a:r>
          </a:p>
        </p:txBody>
      </p:sp>
      <p:sp>
        <p:nvSpPr>
          <p:cNvPr id="5" name="Slide Number Placeholder 4"/>
          <p:cNvSpPr>
            <a:spLocks noGrp="1"/>
          </p:cNvSpPr>
          <p:nvPr>
            <p:ph type="sldNum" sz="quarter" idx="13"/>
          </p:nvPr>
        </p:nvSpPr>
        <p:spPr/>
        <p:txBody>
          <a:bodyPr/>
          <a:lstStyle/>
          <a:p>
            <a:fld id="{8810772D-9569-4C05-843B-5835FB48A3D1}" type="slidenum">
              <a:rPr lang="en-US" smtClean="0"/>
              <a:t>‹#›</a:t>
            </a:fld>
            <a:endParaRPr lang="en-US"/>
          </a:p>
        </p:txBody>
      </p:sp>
      <p:sp>
        <p:nvSpPr>
          <p:cNvPr id="2" name="Date Placeholder 1"/>
          <p:cNvSpPr>
            <a:spLocks noGrp="1"/>
          </p:cNvSpPr>
          <p:nvPr>
            <p:ph type="dt" sz="half" idx="14"/>
          </p:nvPr>
        </p:nvSpPr>
        <p:spPr>
          <a:xfrm>
            <a:off x="9444038" y="7955280"/>
            <a:ext cx="2925762" cy="519112"/>
          </a:xfrm>
        </p:spPr>
        <p:txBody>
          <a:bodyPr/>
          <a:lstStyle/>
          <a:p>
            <a:pPr algn="r"/>
            <a:fld id="{ED86D25D-7CA7-44D1-834D-88EF1AF46013}" type="datetime1">
              <a:rPr lang="en-US" smtClean="0"/>
              <a:t>4/25/2024</a:t>
            </a:fld>
            <a:endParaRPr lang="en-US"/>
          </a:p>
        </p:txBody>
      </p:sp>
      <p:sp>
        <p:nvSpPr>
          <p:cNvPr id="9" name="Text Placeholder 5"/>
          <p:cNvSpPr>
            <a:spLocks noGrp="1"/>
          </p:cNvSpPr>
          <p:nvPr>
            <p:ph type="body" sz="quarter" idx="15" hasCustomPrompt="1"/>
          </p:nvPr>
        </p:nvSpPr>
        <p:spPr>
          <a:xfrm>
            <a:off x="5586476" y="7434517"/>
            <a:ext cx="6784848" cy="585216"/>
          </a:xfrm>
          <a:prstGeom prst="rect">
            <a:avLst/>
          </a:prstGeom>
        </p:spPr>
        <p:txBody>
          <a:bodyPr anchor="ctr"/>
          <a:lstStyle>
            <a:lvl1pPr algn="r">
              <a:defRPr sz="2000" b="0" baseline="0">
                <a:solidFill>
                  <a:schemeClr val="bg1"/>
                </a:solidFill>
              </a:defRPr>
            </a:lvl1pPr>
          </a:lstStyle>
          <a:p>
            <a:pPr lvl="0"/>
            <a:r>
              <a:rPr lang="en-US"/>
              <a:t>Department of Health Care Policy and Financing</a:t>
            </a:r>
          </a:p>
        </p:txBody>
      </p:sp>
    </p:spTree>
    <p:extLst>
      <p:ext uri="{BB962C8B-B14F-4D97-AF65-F5344CB8AC3E}">
        <p14:creationId xmlns:p14="http://schemas.microsoft.com/office/powerpoint/2010/main" val="1501027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ebuchet-Modern-Images-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lvl1pPr>
          </a:lstStyle>
          <a:p>
            <a:pPr lvl="0"/>
            <a:r>
              <a:rPr lang="en-US">
                <a:sym typeface="Trebuchet MS" pitchFamily="-100" charset="0"/>
              </a:rPr>
              <a:t>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bg1"/>
                </a:solidFill>
              </a:defRPr>
            </a:lvl1pPr>
            <a:lvl2pPr algn="r">
              <a:defRPr baseline="0">
                <a:solidFill>
                  <a:schemeClr val="bg1"/>
                </a:solidFill>
              </a:defRPr>
            </a:lvl2pPr>
          </a:lstStyle>
          <a:p>
            <a:pPr lvl="0"/>
            <a:r>
              <a:rPr lang="en-US"/>
              <a:t>Click to add a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sp>
        <p:nvSpPr>
          <p:cNvPr id="9" name="Content Placeholder 11"/>
          <p:cNvSpPr>
            <a:spLocks noGrp="1"/>
          </p:cNvSpPr>
          <p:nvPr>
            <p:ph sz="quarter" idx="14" hasCustomPrompt="1"/>
          </p:nvPr>
        </p:nvSpPr>
        <p:spPr>
          <a:xfrm>
            <a:off x="635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0"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5" name="Slide Number Placeholder 4"/>
          <p:cNvSpPr>
            <a:spLocks noGrp="1"/>
          </p:cNvSpPr>
          <p:nvPr>
            <p:ph type="sldNum" sz="quarter" idx="17"/>
          </p:nvPr>
        </p:nvSpPr>
        <p:spPr/>
        <p:txBody>
          <a:bodyPr/>
          <a:lstStyle/>
          <a:p>
            <a:fld id="{8810772D-9569-4C05-843B-5835FB48A3D1}" type="slidenum">
              <a:rPr lang="en-US" smtClean="0"/>
              <a:t>‹#›</a:t>
            </a:fld>
            <a:endParaRPr lang="en-US"/>
          </a:p>
        </p:txBody>
      </p:sp>
      <p:sp>
        <p:nvSpPr>
          <p:cNvPr id="2" name="Date Placeholder 1"/>
          <p:cNvSpPr>
            <a:spLocks noGrp="1"/>
          </p:cNvSpPr>
          <p:nvPr>
            <p:ph type="dt" sz="half" idx="18"/>
          </p:nvPr>
        </p:nvSpPr>
        <p:spPr>
          <a:xfrm>
            <a:off x="9444038" y="7955280"/>
            <a:ext cx="2925762" cy="519112"/>
          </a:xfrm>
        </p:spPr>
        <p:txBody>
          <a:bodyPr/>
          <a:lstStyle/>
          <a:p>
            <a:pPr algn="r"/>
            <a:fld id="{115116D0-EF73-413B-A3C9-CF65A8067C24}" type="datetime1">
              <a:rPr lang="en-US" smtClean="0"/>
              <a:t>4/25/2024</a:t>
            </a:fld>
            <a:endParaRPr lang="en-US"/>
          </a:p>
        </p:txBody>
      </p:sp>
      <p:sp>
        <p:nvSpPr>
          <p:cNvPr id="12" name="Text Placeholder 5"/>
          <p:cNvSpPr>
            <a:spLocks noGrp="1"/>
          </p:cNvSpPr>
          <p:nvPr>
            <p:ph type="body" sz="quarter" idx="19" hasCustomPrompt="1"/>
          </p:nvPr>
        </p:nvSpPr>
        <p:spPr>
          <a:xfrm>
            <a:off x="5586476" y="7434517"/>
            <a:ext cx="6784848" cy="585216"/>
          </a:xfrm>
          <a:prstGeom prst="rect">
            <a:avLst/>
          </a:prstGeom>
        </p:spPr>
        <p:txBody>
          <a:bodyPr anchor="ctr"/>
          <a:lstStyle>
            <a:lvl1pPr algn="r">
              <a:defRPr sz="2000" b="0" baseline="0">
                <a:solidFill>
                  <a:schemeClr val="bg1"/>
                </a:solidFill>
              </a:defRPr>
            </a:lvl1pPr>
          </a:lstStyle>
          <a:p>
            <a:pPr lvl="0"/>
            <a:r>
              <a:rPr lang="en-US"/>
              <a:t>Department of Health Care Policy and Financing</a:t>
            </a:r>
          </a:p>
        </p:txBody>
      </p:sp>
    </p:spTree>
    <p:extLst>
      <p:ext uri="{BB962C8B-B14F-4D97-AF65-F5344CB8AC3E}">
        <p14:creationId xmlns:p14="http://schemas.microsoft.com/office/powerpoint/2010/main" val="138342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ebuchet-Modern-Images 2-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lvl1pPr>
          </a:lstStyle>
          <a:p>
            <a:pPr lvl="0"/>
            <a:r>
              <a:rPr lang="en-US">
                <a:sym typeface="Trebuchet MS" pitchFamily="-100" charset="0"/>
              </a:rPr>
              <a:t>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bg1"/>
                </a:solidFill>
              </a:defRPr>
            </a:lvl1pPr>
            <a:lvl2pPr algn="r">
              <a:defRPr baseline="0">
                <a:solidFill>
                  <a:schemeClr val="bg1"/>
                </a:solidFill>
              </a:defRPr>
            </a:lvl2pPr>
          </a:lstStyle>
          <a:p>
            <a:pPr lvl="0"/>
            <a:r>
              <a:rPr lang="en-US"/>
              <a:t>Click to add a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defRPr>
            </a:lvl1pPr>
          </a:lstStyle>
          <a:p>
            <a:pPr lvl="0"/>
            <a:r>
              <a:rPr lang="en-US"/>
              <a:t>Presented by: Name of Presenter</a:t>
            </a:r>
          </a:p>
        </p:txBody>
      </p:sp>
      <p:sp>
        <p:nvSpPr>
          <p:cNvPr id="12"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13" name="Content Placeholder 11"/>
          <p:cNvSpPr>
            <a:spLocks noGrp="1"/>
          </p:cNvSpPr>
          <p:nvPr>
            <p:ph sz="quarter" idx="14" hasCustomPrompt="1"/>
          </p:nvPr>
        </p:nvSpPr>
        <p:spPr>
          <a:xfrm>
            <a:off x="-36576" y="52423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4" name="Content Placeholder 11"/>
          <p:cNvSpPr>
            <a:spLocks noGrp="1"/>
          </p:cNvSpPr>
          <p:nvPr>
            <p:ph sz="quarter" idx="15" hasCustomPrompt="1"/>
          </p:nvPr>
        </p:nvSpPr>
        <p:spPr>
          <a:xfrm>
            <a:off x="-36576" y="616458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5" name="Content Placeholder 11"/>
          <p:cNvSpPr>
            <a:spLocks noGrp="1"/>
          </p:cNvSpPr>
          <p:nvPr>
            <p:ph sz="quarter" idx="16" hasCustomPrompt="1"/>
          </p:nvPr>
        </p:nvSpPr>
        <p:spPr>
          <a:xfrm>
            <a:off x="-36576" y="3344405"/>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5" name="Slide Number Placeholder 4"/>
          <p:cNvSpPr>
            <a:spLocks noGrp="1"/>
          </p:cNvSpPr>
          <p:nvPr>
            <p:ph type="sldNum" sz="quarter" idx="17"/>
          </p:nvPr>
        </p:nvSpPr>
        <p:spPr/>
        <p:txBody>
          <a:bodyPr/>
          <a:lstStyle/>
          <a:p>
            <a:fld id="{8810772D-9569-4C05-843B-5835FB48A3D1}" type="slidenum">
              <a:rPr lang="en-US" smtClean="0"/>
              <a:t>‹#›</a:t>
            </a:fld>
            <a:endParaRPr lang="en-US"/>
          </a:p>
        </p:txBody>
      </p:sp>
      <p:sp>
        <p:nvSpPr>
          <p:cNvPr id="2" name="Date Placeholder 1"/>
          <p:cNvSpPr>
            <a:spLocks noGrp="1"/>
          </p:cNvSpPr>
          <p:nvPr>
            <p:ph type="dt" sz="half" idx="18"/>
          </p:nvPr>
        </p:nvSpPr>
        <p:spPr>
          <a:xfrm>
            <a:off x="9444038" y="7955280"/>
            <a:ext cx="2925762" cy="519112"/>
          </a:xfrm>
        </p:spPr>
        <p:txBody>
          <a:bodyPr/>
          <a:lstStyle/>
          <a:p>
            <a:pPr algn="r"/>
            <a:fld id="{875695B4-CD6B-4274-B451-932BA08E0E63}" type="datetime1">
              <a:rPr lang="en-US" smtClean="0"/>
              <a:t>4/25/2024</a:t>
            </a:fld>
            <a:endParaRPr lang="en-US"/>
          </a:p>
        </p:txBody>
      </p:sp>
      <p:sp>
        <p:nvSpPr>
          <p:cNvPr id="16" name="Text Placeholder 5"/>
          <p:cNvSpPr>
            <a:spLocks noGrp="1"/>
          </p:cNvSpPr>
          <p:nvPr>
            <p:ph type="body" sz="quarter" idx="19" hasCustomPrompt="1"/>
          </p:nvPr>
        </p:nvSpPr>
        <p:spPr>
          <a:xfrm>
            <a:off x="5586476" y="7434517"/>
            <a:ext cx="6784848" cy="585216"/>
          </a:xfrm>
          <a:prstGeom prst="rect">
            <a:avLst/>
          </a:prstGeom>
        </p:spPr>
        <p:txBody>
          <a:bodyPr anchor="ctr"/>
          <a:lstStyle>
            <a:lvl1pPr algn="r">
              <a:defRPr sz="2000" b="0" baseline="0">
                <a:solidFill>
                  <a:schemeClr val="bg1"/>
                </a:solidFill>
              </a:defRPr>
            </a:lvl1pPr>
          </a:lstStyle>
          <a:p>
            <a:pPr lvl="0"/>
            <a:r>
              <a:rPr lang="en-US"/>
              <a:t>Department of Health Care Policy and Financing</a:t>
            </a:r>
          </a:p>
        </p:txBody>
      </p:sp>
    </p:spTree>
    <p:extLst>
      <p:ext uri="{BB962C8B-B14F-4D97-AF65-F5344CB8AC3E}">
        <p14:creationId xmlns:p14="http://schemas.microsoft.com/office/powerpoint/2010/main" val="1850122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ebuchet-Modern-Gray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8600"/>
            <a:ext cx="11217275" cy="1161288"/>
          </a:xfrm>
          <a:prstGeom prst="rect">
            <a:avLst/>
          </a:prstGeom>
        </p:spPr>
        <p:txBody>
          <a:bodyPr anchor="ctr"/>
          <a:lstStyle>
            <a:lvl1pPr algn="ctr">
              <a:defRPr sz="6000"/>
            </a:lvl1pPr>
          </a:lstStyle>
          <a:p>
            <a:r>
              <a:rPr lang="en-US"/>
              <a:t>Click to edit Slide title</a:t>
            </a:r>
          </a:p>
        </p:txBody>
      </p:sp>
      <p:sp>
        <p:nvSpPr>
          <p:cNvPr id="4" name="Content Placeholder 3"/>
          <p:cNvSpPr>
            <a:spLocks noGrp="1"/>
          </p:cNvSpPr>
          <p:nvPr>
            <p:ph sz="quarter" idx="10" hasCustomPrompt="1"/>
          </p:nvPr>
        </p:nvSpPr>
        <p:spPr>
          <a:xfrm>
            <a:off x="893763" y="1673352"/>
            <a:ext cx="11217275" cy="5943600"/>
          </a:xfrm>
          <a:prstGeom prst="rect">
            <a:avLst/>
          </a:prstGeom>
        </p:spPr>
        <p:txBody>
          <a:bodyPr/>
          <a:lstStyle>
            <a:lvl1pPr>
              <a:defRPr lang="en-US" sz="3600" baseline="0" dirty="0" smtClean="0">
                <a:solidFill>
                  <a:schemeClr val="bg1"/>
                </a:solidFill>
              </a:defRPr>
            </a:lvl1pPr>
            <a:lvl2pPr>
              <a:defRPr lang="en-US" sz="3200" baseline="0" dirty="0" smtClean="0">
                <a:solidFill>
                  <a:schemeClr val="bg1"/>
                </a:solidFill>
              </a:defRPr>
            </a:lvl2pPr>
            <a:lvl3pPr>
              <a:defRPr lang="en-US" sz="2800" dirty="0" smtClean="0">
                <a:solidFill>
                  <a:schemeClr val="bg1"/>
                </a:solidFill>
              </a:defRPr>
            </a:lvl3pPr>
            <a:lvl4pPr>
              <a:defRPr>
                <a:solidFill>
                  <a:schemeClr val="bg1"/>
                </a:solidFill>
              </a:defRPr>
            </a:lvl4pPr>
          </a:lstStyle>
          <a:p>
            <a:pPr lvl="0">
              <a:spcBef>
                <a:spcPts val="768"/>
              </a:spcBef>
              <a:buFont typeface="Arial" panose="020B0604020202020204" pitchFamily="34" charset="0"/>
              <a:buChar char="•"/>
            </a:pPr>
            <a:r>
              <a:rPr lang="en-US"/>
              <a:t>Use bullet points sparingly</a:t>
            </a:r>
          </a:p>
          <a:p>
            <a:pPr marL="800100" lvl="1" indent="-342900">
              <a:spcBef>
                <a:spcPts val="768"/>
              </a:spcBef>
              <a:buSzPct val="75000"/>
              <a:buFont typeface="Wingdings" panose="05000000000000000000" pitchFamily="2" charset="2"/>
              <a:buChar char="Ø"/>
            </a:pPr>
            <a:r>
              <a:rPr lang="en-US"/>
              <a:t>Try to keep it at 3 – 5 per slide</a:t>
            </a:r>
          </a:p>
          <a:p>
            <a:pPr lvl="0">
              <a:spcBef>
                <a:spcPts val="768"/>
              </a:spcBef>
              <a:buFont typeface="Arial" panose="020B0604020202020204" pitchFamily="34" charset="0"/>
              <a:buChar char="•"/>
            </a:pPr>
            <a:r>
              <a:rPr lang="en-US"/>
              <a:t>Only represent key ideas</a:t>
            </a:r>
          </a:p>
          <a:p>
            <a:pPr lvl="0">
              <a:spcBef>
                <a:spcPts val="768"/>
              </a:spcBef>
              <a:buFont typeface="Arial" panose="020B0604020202020204" pitchFamily="34" charset="0"/>
              <a:buChar char="•"/>
            </a:pPr>
            <a:r>
              <a:rPr lang="en-US"/>
              <a:t>Examine your font size</a:t>
            </a:r>
          </a:p>
          <a:p>
            <a:pPr marL="800100" lvl="1" indent="-342900">
              <a:spcBef>
                <a:spcPts val="768"/>
              </a:spcBef>
              <a:buSzPct val="75000"/>
              <a:buFont typeface="Wingdings" panose="05000000000000000000" pitchFamily="2" charset="2"/>
              <a:buChar char="Ø"/>
            </a:pPr>
            <a:r>
              <a:rPr lang="en-US"/>
              <a:t>Don’t go below 20 </a:t>
            </a:r>
          </a:p>
          <a:p>
            <a:pPr lvl="0">
              <a:spcBef>
                <a:spcPts val="768"/>
              </a:spcBef>
              <a:buFont typeface="Arial" panose="020B0604020202020204" pitchFamily="34" charset="0"/>
              <a:buChar char="•"/>
            </a:pPr>
            <a:r>
              <a:rPr lang="en-US"/>
              <a:t>Only add images/other media if relevant</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28750" lvl="3" indent="-285750">
              <a:spcBef>
                <a:spcPts val="768"/>
              </a:spcBef>
              <a:buSzPct val="75000"/>
              <a:buFont typeface="Wingdings" panose="05000000000000000000" pitchFamily="2" charset="2"/>
              <a:buChar char="§"/>
            </a:pPr>
            <a:r>
              <a:rPr lang="en-US"/>
              <a:t>Fourth level (if you MUST)</a:t>
            </a:r>
          </a:p>
        </p:txBody>
      </p:sp>
      <p:sp>
        <p:nvSpPr>
          <p:cNvPr id="3" name="Slide Number Placeholder 2"/>
          <p:cNvSpPr>
            <a:spLocks noGrp="1"/>
          </p:cNvSpPr>
          <p:nvPr>
            <p:ph type="sldNum" sz="quarter" idx="11"/>
          </p:nvPr>
        </p:nvSpPr>
        <p:spPr/>
        <p:txBody>
          <a:bodyPr/>
          <a:lstStyle/>
          <a:p>
            <a:fld id="{8810772D-9569-4C05-843B-5835FB48A3D1}" type="slidenum">
              <a:rPr lang="en-US" smtClean="0"/>
              <a:t>‹#›</a:t>
            </a:fld>
            <a:endParaRPr lang="en-US"/>
          </a:p>
        </p:txBody>
      </p:sp>
    </p:spTree>
    <p:extLst>
      <p:ext uri="{BB962C8B-B14F-4D97-AF65-F5344CB8AC3E}">
        <p14:creationId xmlns:p14="http://schemas.microsoft.com/office/powerpoint/2010/main" val="275631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ebuchet-Images-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defRPr/>
            </a:lvl1pPr>
          </a:lstStyle>
          <a:p>
            <a:pPr lvl="0"/>
            <a:r>
              <a:rPr lang="en-US">
                <a:sym typeface="Trebuchet MS" pitchFamily="-100" charset="0"/>
              </a:rPr>
              <a:t>Your Presentation Title</a:t>
            </a: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bg1"/>
                </a:solidFill>
              </a:defRPr>
            </a:lvl1pPr>
            <a:lvl2pPr algn="r">
              <a:defRPr baseline="0">
                <a:solidFill>
                  <a:schemeClr val="bg1"/>
                </a:solidFill>
              </a:defRPr>
            </a:lvl2pPr>
          </a:lstStyle>
          <a:p>
            <a:pPr lvl="0"/>
            <a:r>
              <a:rPr lang="en-US"/>
              <a:t>The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bg1"/>
                </a:solidFill>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sp>
        <p:nvSpPr>
          <p:cNvPr id="7" name="Content Placeholder 11"/>
          <p:cNvSpPr>
            <a:spLocks noGrp="1"/>
          </p:cNvSpPr>
          <p:nvPr>
            <p:ph sz="quarter" idx="14" hasCustomPrompt="1"/>
          </p:nvPr>
        </p:nvSpPr>
        <p:spPr>
          <a:xfrm>
            <a:off x="635000" y="684250"/>
            <a:ext cx="1828800" cy="1828800"/>
          </a:xfrm>
          <a:prstGeom prst="rect">
            <a:avLst/>
          </a:prstGeom>
        </p:spPr>
        <p:txBody>
          <a:bodyPr/>
          <a:lstStyle>
            <a:lvl1pPr marL="0" indent="0">
              <a:defRPr lang="en-US" sz="2200" baseline="0" dirty="0">
                <a:solidFill>
                  <a:schemeClr val="bg1"/>
                </a:solidFill>
              </a:defRPr>
            </a:lvl1pPr>
          </a:lstStyle>
          <a:p>
            <a:pPr lvl="0"/>
            <a:r>
              <a:rPr lang="en-US"/>
              <a:t>Click to add Image</a:t>
            </a:r>
          </a:p>
        </p:txBody>
      </p:sp>
      <p:sp>
        <p:nvSpPr>
          <p:cNvPr id="9"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88E71DEA-C72C-42CF-90F7-E467E0733BC8}" type="slidenum">
              <a:rPr lang="en-US" smtClean="0"/>
              <a:pPr/>
              <a:t>‹#›</a:t>
            </a:fld>
            <a:endParaRPr lang="en-US"/>
          </a:p>
        </p:txBody>
      </p:sp>
      <p:sp>
        <p:nvSpPr>
          <p:cNvPr id="12" name="Text Placeholder 5"/>
          <p:cNvSpPr>
            <a:spLocks noGrp="1"/>
          </p:cNvSpPr>
          <p:nvPr>
            <p:ph type="body" sz="quarter" idx="13" hasCustomPrompt="1"/>
          </p:nvPr>
        </p:nvSpPr>
        <p:spPr>
          <a:xfrm>
            <a:off x="4595876" y="7434517"/>
            <a:ext cx="6784848" cy="585216"/>
          </a:xfrm>
          <a:prstGeom prst="rect">
            <a:avLst/>
          </a:prstGeom>
        </p:spPr>
        <p:txBody>
          <a:bodyPr anchor="ctr"/>
          <a:lstStyle>
            <a:lvl1pPr algn="r">
              <a:defRPr sz="2000" b="0" baseline="0">
                <a:solidFill>
                  <a:schemeClr val="bg1"/>
                </a:solidFill>
              </a:defRPr>
            </a:lvl1pPr>
          </a:lstStyle>
          <a:p>
            <a:pPr lvl="0"/>
            <a:r>
              <a:rPr lang="en-US"/>
              <a:t>Department of Health Care Policy and Financing</a:t>
            </a:r>
          </a:p>
        </p:txBody>
      </p:sp>
      <p:sp>
        <p:nvSpPr>
          <p:cNvPr id="13" name="Date Placeholder 6"/>
          <p:cNvSpPr>
            <a:spLocks noGrp="1"/>
          </p:cNvSpPr>
          <p:nvPr>
            <p:ph type="dt" sz="half" idx="18"/>
          </p:nvPr>
        </p:nvSpPr>
        <p:spPr>
          <a:xfrm>
            <a:off x="8454962" y="8028432"/>
            <a:ext cx="2925762" cy="519112"/>
          </a:xfrm>
        </p:spPr>
        <p:txBody>
          <a:bodyPr/>
          <a:lstStyle/>
          <a:p>
            <a:fld id="{9C73A5AE-3191-453E-9A64-27F3BF6E4615}" type="datetime1">
              <a:rPr lang="en-US" smtClean="0"/>
              <a:t>4/25/2024</a:t>
            </a:fld>
            <a:endParaRPr lang="en-US"/>
          </a:p>
        </p:txBody>
      </p:sp>
    </p:spTree>
    <p:extLst>
      <p:ext uri="{BB962C8B-B14F-4D97-AF65-F5344CB8AC3E}">
        <p14:creationId xmlns:p14="http://schemas.microsoft.com/office/powerpoint/2010/main" val="991010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ebuchet-Modern-Gray-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r">
              <a:defRPr baseline="0"/>
            </a:lvl1pPr>
          </a:lstStyle>
          <a:p>
            <a:pPr lvl="0"/>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730383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ebuchet-Modern-Gray Thank You">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lvl1pPr>
              <a:defRPr lang="en-US" i="0" dirty="0">
                <a:sym typeface="Trebuchet MS" pitchFamily="-100" charset="0"/>
              </a:defRPr>
            </a:lvl1pPr>
          </a:lstStyle>
          <a:p>
            <a:pPr lvl="0" algn="r"/>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8810772D-9569-4C05-843B-5835FB48A3D1}" type="slidenum">
              <a:rPr lang="en-US" smtClean="0"/>
              <a:t>‹#›</a:t>
            </a:fld>
            <a:endParaRPr lang="en-US"/>
          </a:p>
        </p:txBody>
      </p:sp>
    </p:spTree>
    <p:extLst>
      <p:ext uri="{BB962C8B-B14F-4D97-AF65-F5344CB8AC3E}">
        <p14:creationId xmlns:p14="http://schemas.microsoft.com/office/powerpoint/2010/main" val="1725786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ebuchet-White Title Slid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a:solidFill>
                  <a:schemeClr val="tx1"/>
                </a:solidFill>
              </a:defRPr>
            </a:lvl1pPr>
          </a:lstStyle>
          <a:p>
            <a:pPr lvl="0"/>
            <a:endParaRPr lang="en-US">
              <a:sym typeface="Trebuchet MS" pitchFamily="-100" charset="0"/>
            </a:endParaRP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tx1"/>
                </a:solidFill>
              </a:defRPr>
            </a:lvl1pPr>
          </a:lstStyle>
          <a:p>
            <a:pPr lvl="0"/>
            <a:r>
              <a:rPr lang="en-US"/>
              <a:t>Presented by: Name of Presenter</a:t>
            </a:r>
          </a:p>
        </p:txBody>
      </p:sp>
      <p:sp>
        <p:nvSpPr>
          <p:cNvPr id="2" name="Slide Number Placeholder 1"/>
          <p:cNvSpPr>
            <a:spLocks noGrp="1"/>
          </p:cNvSpPr>
          <p:nvPr>
            <p:ph type="sldNum" sz="quarter" idx="12"/>
          </p:nvPr>
        </p:nvSpPr>
        <p:spPr/>
        <p:txBody>
          <a:bodyPr/>
          <a:lstStyle/>
          <a:p>
            <a:fld id="{7CD4B2A3-DF06-4EAB-85AB-0641A4D150A0}" type="slidenum">
              <a:rPr lang="en-US" smtClean="0"/>
              <a:t>‹#›</a:t>
            </a:fld>
            <a:endParaRPr lang="en-US"/>
          </a:p>
        </p:txBody>
      </p:sp>
      <p:sp>
        <p:nvSpPr>
          <p:cNvPr id="5" name="Date Placeholder 4"/>
          <p:cNvSpPr>
            <a:spLocks noGrp="1"/>
          </p:cNvSpPr>
          <p:nvPr>
            <p:ph type="dt" sz="half" idx="13"/>
          </p:nvPr>
        </p:nvSpPr>
        <p:spPr>
          <a:xfrm>
            <a:off x="8454962" y="7955280"/>
            <a:ext cx="2925762" cy="519112"/>
          </a:xfrm>
        </p:spPr>
        <p:txBody>
          <a:bodyPr/>
          <a:lstStyle/>
          <a:p>
            <a:pPr algn="r"/>
            <a:fld id="{0B77004A-737F-47C4-BFC6-492C776B117F}" type="datetime1">
              <a:rPr lang="en-US" smtClean="0"/>
              <a:t>4/25/2024</a:t>
            </a:fld>
            <a:endParaRPr lang="en-US"/>
          </a:p>
        </p:txBody>
      </p:sp>
      <p:sp>
        <p:nvSpPr>
          <p:cNvPr id="9" name="Text Placeholder 5"/>
          <p:cNvSpPr>
            <a:spLocks noGrp="1"/>
          </p:cNvSpPr>
          <p:nvPr>
            <p:ph type="body" sz="quarter" idx="15" hasCustomPrompt="1"/>
          </p:nvPr>
        </p:nvSpPr>
        <p:spPr>
          <a:xfrm>
            <a:off x="4595876" y="7434517"/>
            <a:ext cx="6784848" cy="585216"/>
          </a:xfrm>
          <a:prstGeom prst="rect">
            <a:avLst/>
          </a:prstGeom>
        </p:spPr>
        <p:txBody>
          <a:bodyPr anchor="ctr"/>
          <a:lstStyle>
            <a:lvl1pPr algn="r">
              <a:defRPr sz="2000" b="0" baseline="0">
                <a:solidFill>
                  <a:schemeClr val="tx1"/>
                </a:solidFill>
              </a:defRPr>
            </a:lvl1pPr>
          </a:lstStyle>
          <a:p>
            <a:pPr lvl="0"/>
            <a:r>
              <a:rPr lang="en-US"/>
              <a:t>Department of Health Care Policy and Financing</a:t>
            </a:r>
          </a:p>
        </p:txBody>
      </p:sp>
    </p:spTree>
    <p:extLst>
      <p:ext uri="{BB962C8B-B14F-4D97-AF65-F5344CB8AC3E}">
        <p14:creationId xmlns:p14="http://schemas.microsoft.com/office/powerpoint/2010/main" val="339413781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rebuchet-Images-White Title Slid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ctr">
              <a:defRPr>
                <a:solidFill>
                  <a:schemeClr val="tx1"/>
                </a:solidFill>
              </a:defRPr>
            </a:lvl1pPr>
          </a:lstStyle>
          <a:p>
            <a:pPr lvl="0"/>
            <a:endParaRPr lang="en-US">
              <a:sym typeface="Trebuchet MS" pitchFamily="-100" charset="0"/>
            </a:endParaRP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tx1"/>
                </a:solidFill>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sp>
        <p:nvSpPr>
          <p:cNvPr id="9" name="Content Placeholder 11"/>
          <p:cNvSpPr>
            <a:spLocks noGrp="1"/>
          </p:cNvSpPr>
          <p:nvPr>
            <p:ph sz="quarter" idx="14" hasCustomPrompt="1"/>
          </p:nvPr>
        </p:nvSpPr>
        <p:spPr>
          <a:xfrm>
            <a:off x="635000" y="684250"/>
            <a:ext cx="1828800" cy="1828800"/>
          </a:xfrm>
          <a:prstGeom prst="rect">
            <a:avLst/>
          </a:prstGeom>
        </p:spPr>
        <p:txBody>
          <a:bodyPr/>
          <a:lstStyle>
            <a:lvl1pPr marL="0" indent="0">
              <a:defRPr lang="en-US" sz="2200" baseline="0" dirty="0">
                <a:solidFill>
                  <a:schemeClr val="bg1"/>
                </a:solidFill>
              </a:defRPr>
            </a:lvl1pPr>
          </a:lstStyle>
          <a:p>
            <a:pPr lvl="0"/>
            <a:r>
              <a:rPr lang="en-US"/>
              <a:t>Click to add Image</a:t>
            </a:r>
          </a:p>
        </p:txBody>
      </p:sp>
      <p:sp>
        <p:nvSpPr>
          <p:cNvPr id="10"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7CD4B2A3-DF06-4EAB-85AB-0641A4D150A0}" type="slidenum">
              <a:rPr lang="en-US" smtClean="0"/>
              <a:pPr/>
              <a:t>‹#›</a:t>
            </a:fld>
            <a:endParaRPr lang="en-US"/>
          </a:p>
        </p:txBody>
      </p:sp>
      <p:sp>
        <p:nvSpPr>
          <p:cNvPr id="5" name="Date Placeholder 4"/>
          <p:cNvSpPr>
            <a:spLocks noGrp="1"/>
          </p:cNvSpPr>
          <p:nvPr>
            <p:ph type="dt" sz="half" idx="18"/>
          </p:nvPr>
        </p:nvSpPr>
        <p:spPr>
          <a:xfrm>
            <a:off x="8454962" y="7955280"/>
            <a:ext cx="2925762" cy="519112"/>
          </a:xfrm>
        </p:spPr>
        <p:txBody>
          <a:bodyPr/>
          <a:lstStyle/>
          <a:p>
            <a:pPr algn="r"/>
            <a:fld id="{D9550EAF-5AA1-49E9-8DBD-F4D5AA04EAE8}" type="datetime1">
              <a:rPr lang="en-US" smtClean="0"/>
              <a:t>4/25/2024</a:t>
            </a:fld>
            <a:endParaRPr lang="en-US"/>
          </a:p>
        </p:txBody>
      </p:sp>
      <p:sp>
        <p:nvSpPr>
          <p:cNvPr id="12" name="Text Placeholder 5"/>
          <p:cNvSpPr>
            <a:spLocks noGrp="1"/>
          </p:cNvSpPr>
          <p:nvPr>
            <p:ph type="body" sz="quarter" idx="19" hasCustomPrompt="1"/>
          </p:nvPr>
        </p:nvSpPr>
        <p:spPr>
          <a:xfrm>
            <a:off x="4595876" y="7434517"/>
            <a:ext cx="6784848" cy="585216"/>
          </a:xfrm>
          <a:prstGeom prst="rect">
            <a:avLst/>
          </a:prstGeom>
        </p:spPr>
        <p:txBody>
          <a:bodyPr anchor="ctr"/>
          <a:lstStyle>
            <a:lvl1pPr algn="r">
              <a:defRPr sz="2000" b="0" baseline="0">
                <a:solidFill>
                  <a:schemeClr val="tx1"/>
                </a:solidFill>
              </a:defRPr>
            </a:lvl1pPr>
          </a:lstStyle>
          <a:p>
            <a:pPr lvl="0"/>
            <a:r>
              <a:rPr lang="en-US"/>
              <a:t>Department of Health Care Policy and Financing</a:t>
            </a:r>
          </a:p>
        </p:txBody>
      </p:sp>
    </p:spTree>
    <p:extLst>
      <p:ext uri="{BB962C8B-B14F-4D97-AF65-F5344CB8AC3E}">
        <p14:creationId xmlns:p14="http://schemas.microsoft.com/office/powerpoint/2010/main" val="128657699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ebuchet-Images 2-White Title Slid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solidFill>
                  <a:schemeClr val="tx1"/>
                </a:solidFill>
              </a:defRPr>
            </a:lvl1pPr>
          </a:lstStyle>
          <a:p>
            <a:pPr lvl="0"/>
            <a:endParaRPr lang="en-US">
              <a:sym typeface="Trebuchet MS" pitchFamily="-100" charset="0"/>
            </a:endParaRP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defRPr>
            </a:lvl1pPr>
          </a:lstStyle>
          <a:p>
            <a:pPr lvl="0"/>
            <a:r>
              <a:rPr lang="en-US"/>
              <a:t>Presented by: Name of Presenter</a:t>
            </a:r>
          </a:p>
        </p:txBody>
      </p:sp>
      <p:sp>
        <p:nvSpPr>
          <p:cNvPr id="12"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13" name="Content Placeholder 11"/>
          <p:cNvSpPr>
            <a:spLocks noGrp="1"/>
          </p:cNvSpPr>
          <p:nvPr>
            <p:ph sz="quarter" idx="17" hasCustomPrompt="1"/>
          </p:nvPr>
        </p:nvSpPr>
        <p:spPr>
          <a:xfrm>
            <a:off x="-36576" y="524230"/>
            <a:ext cx="2011680" cy="2011680"/>
          </a:xfrm>
          <a:prstGeom prst="rect">
            <a:avLst/>
          </a:prstGeom>
        </p:spPr>
        <p:txBody>
          <a:bodyPr/>
          <a:lstStyle>
            <a:lvl1pPr marL="0" indent="0">
              <a:defRPr sz="2200" baseline="0">
                <a:solidFill>
                  <a:schemeClr val="bg1"/>
                </a:solidFill>
              </a:defRPr>
            </a:lvl1pPr>
          </a:lstStyle>
          <a:p>
            <a:pPr lvl="0"/>
            <a:r>
              <a:rPr lang="en-US"/>
              <a:t>Click to add Image</a:t>
            </a:r>
          </a:p>
        </p:txBody>
      </p:sp>
      <p:sp>
        <p:nvSpPr>
          <p:cNvPr id="14" name="Content Placeholder 11"/>
          <p:cNvSpPr>
            <a:spLocks noGrp="1"/>
          </p:cNvSpPr>
          <p:nvPr>
            <p:ph sz="quarter" idx="18" hasCustomPrompt="1"/>
          </p:nvPr>
        </p:nvSpPr>
        <p:spPr>
          <a:xfrm>
            <a:off x="-36576" y="6164580"/>
            <a:ext cx="2011680" cy="2011680"/>
          </a:xfrm>
          <a:prstGeom prst="rect">
            <a:avLst/>
          </a:prstGeom>
        </p:spPr>
        <p:txBody>
          <a:bodyPr/>
          <a:lstStyle>
            <a:lvl1pPr marL="0" indent="0">
              <a:defRPr sz="2200">
                <a:solidFill>
                  <a:schemeClr val="bg1"/>
                </a:solidFill>
              </a:defRPr>
            </a:lvl1pPr>
          </a:lstStyle>
          <a:p>
            <a:pPr lvl="0"/>
            <a:r>
              <a:rPr lang="en-US"/>
              <a:t>Click to add Image</a:t>
            </a:r>
          </a:p>
        </p:txBody>
      </p:sp>
      <p:sp>
        <p:nvSpPr>
          <p:cNvPr id="15" name="Content Placeholder 11"/>
          <p:cNvSpPr>
            <a:spLocks noGrp="1"/>
          </p:cNvSpPr>
          <p:nvPr>
            <p:ph sz="quarter" idx="19" hasCustomPrompt="1"/>
          </p:nvPr>
        </p:nvSpPr>
        <p:spPr>
          <a:xfrm>
            <a:off x="-36576" y="3344405"/>
            <a:ext cx="2011680" cy="2011680"/>
          </a:xfrm>
          <a:prstGeom prst="rect">
            <a:avLst/>
          </a:prstGeom>
        </p:spPr>
        <p:txBody>
          <a:bodyPr/>
          <a:lstStyle>
            <a:lvl1pPr marL="0" indent="0">
              <a:defRPr sz="2200">
                <a:solidFill>
                  <a:schemeClr val="bg1"/>
                </a:solidFill>
              </a:defRPr>
            </a:lvl1pPr>
          </a:lstStyle>
          <a:p>
            <a:pPr lvl="0"/>
            <a:r>
              <a:rPr lang="en-US"/>
              <a:t>Click to add Image</a:t>
            </a:r>
          </a:p>
        </p:txBody>
      </p:sp>
      <p:sp>
        <p:nvSpPr>
          <p:cNvPr id="2" name="Slide Number Placeholder 1"/>
          <p:cNvSpPr>
            <a:spLocks noGrp="1"/>
          </p:cNvSpPr>
          <p:nvPr>
            <p:ph type="sldNum" sz="quarter" idx="20"/>
          </p:nvPr>
        </p:nvSpPr>
        <p:spPr/>
        <p:txBody>
          <a:bodyPr/>
          <a:lstStyle/>
          <a:p>
            <a:fld id="{7CD4B2A3-DF06-4EAB-85AB-0641A4D150A0}" type="slidenum">
              <a:rPr lang="en-US" smtClean="0"/>
              <a:pPr/>
              <a:t>‹#›</a:t>
            </a:fld>
            <a:endParaRPr lang="en-US"/>
          </a:p>
        </p:txBody>
      </p:sp>
      <p:sp>
        <p:nvSpPr>
          <p:cNvPr id="5" name="Date Placeholder 4"/>
          <p:cNvSpPr>
            <a:spLocks noGrp="1"/>
          </p:cNvSpPr>
          <p:nvPr>
            <p:ph type="dt" sz="half" idx="21"/>
          </p:nvPr>
        </p:nvSpPr>
        <p:spPr>
          <a:xfrm>
            <a:off x="9446578" y="7955280"/>
            <a:ext cx="2925762" cy="519112"/>
          </a:xfrm>
        </p:spPr>
        <p:txBody>
          <a:bodyPr/>
          <a:lstStyle/>
          <a:p>
            <a:pPr algn="r"/>
            <a:fld id="{DE69E8C9-7248-42B4-B633-2775D312B861}" type="datetime1">
              <a:rPr lang="en-US" smtClean="0"/>
              <a:t>4/25/2024</a:t>
            </a:fld>
            <a:endParaRPr lang="en-US"/>
          </a:p>
        </p:txBody>
      </p:sp>
      <p:sp>
        <p:nvSpPr>
          <p:cNvPr id="16" name="Text Placeholder 5"/>
          <p:cNvSpPr>
            <a:spLocks noGrp="1"/>
          </p:cNvSpPr>
          <p:nvPr>
            <p:ph type="body" sz="quarter" idx="15" hasCustomPrompt="1"/>
          </p:nvPr>
        </p:nvSpPr>
        <p:spPr>
          <a:xfrm>
            <a:off x="5586476" y="7434517"/>
            <a:ext cx="6784848" cy="585216"/>
          </a:xfrm>
          <a:prstGeom prst="rect">
            <a:avLst/>
          </a:prstGeom>
        </p:spPr>
        <p:txBody>
          <a:bodyPr anchor="ctr"/>
          <a:lstStyle>
            <a:lvl1pPr algn="r">
              <a:defRPr sz="2000" b="0" baseline="0">
                <a:solidFill>
                  <a:schemeClr val="tx1"/>
                </a:solidFill>
              </a:defRPr>
            </a:lvl1pPr>
          </a:lstStyle>
          <a:p>
            <a:pPr lvl="0"/>
            <a:r>
              <a:rPr lang="en-US"/>
              <a:t>Department of Health Care Policy and Financing</a:t>
            </a:r>
          </a:p>
        </p:txBody>
      </p:sp>
    </p:spTree>
    <p:extLst>
      <p:ext uri="{BB962C8B-B14F-4D97-AF65-F5344CB8AC3E}">
        <p14:creationId xmlns:p14="http://schemas.microsoft.com/office/powerpoint/2010/main" val="14490104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ebuchet-White Mission Slide">
    <p:spTree>
      <p:nvGrpSpPr>
        <p:cNvPr id="1" name=""/>
        <p:cNvGrpSpPr/>
        <p:nvPr/>
      </p:nvGrpSpPr>
      <p:grpSpPr>
        <a:xfrm>
          <a:off x="0" y="0"/>
          <a:ext cx="0" cy="0"/>
          <a:chOff x="0" y="0"/>
          <a:chExt cx="0" cy="0"/>
        </a:xfrm>
      </p:grpSpPr>
      <p:sp>
        <p:nvSpPr>
          <p:cNvPr id="5" name="TextBox 4"/>
          <p:cNvSpPr txBox="1"/>
          <p:nvPr userDrawn="1"/>
        </p:nvSpPr>
        <p:spPr>
          <a:xfrm>
            <a:off x="893762" y="2891641"/>
            <a:ext cx="11217275" cy="3970318"/>
          </a:xfrm>
          <a:prstGeom prst="rect">
            <a:avLst/>
          </a:prstGeom>
          <a:noFill/>
        </p:spPr>
        <p:txBody>
          <a:bodyPr wrap="square" rtlCol="0" anchor="ctr">
            <a:spAutoFit/>
          </a:bodyPr>
          <a:lstStyle/>
          <a:p>
            <a:pPr marL="0" marR="0" lvl="0" indent="0" algn="ctr" defTabSz="584200" rtl="0" eaLnBrk="1" fontAlgn="base" latinLnBrk="0" hangingPunct="0">
              <a:lnSpc>
                <a:spcPct val="100000"/>
              </a:lnSpc>
              <a:spcBef>
                <a:spcPct val="0"/>
              </a:spcBef>
              <a:spcAft>
                <a:spcPct val="0"/>
              </a:spcAft>
              <a:buClrTx/>
              <a:buSzTx/>
              <a:buFontTx/>
              <a:buNone/>
              <a:tabLst/>
              <a:defRPr/>
            </a:pPr>
            <a:r>
              <a:rPr lang="en-US" sz="6000" b="1">
                <a:solidFill>
                  <a:schemeClr val="tx1"/>
                </a:solidFill>
              </a:rPr>
              <a:t>Improving</a:t>
            </a:r>
            <a:r>
              <a:rPr lang="en-US" sz="6000" b="0">
                <a:solidFill>
                  <a:schemeClr val="tx1"/>
                </a:solidFill>
              </a:rPr>
              <a:t> </a:t>
            </a:r>
            <a:r>
              <a:rPr lang="en-US" sz="5400" b="0">
                <a:solidFill>
                  <a:schemeClr val="tx1"/>
                </a:solidFill>
              </a:rPr>
              <a:t>health care access and outcomes for the </a:t>
            </a:r>
            <a:r>
              <a:rPr lang="en-US" sz="6000" b="1">
                <a:solidFill>
                  <a:schemeClr val="tx1"/>
                </a:solidFill>
              </a:rPr>
              <a:t>people</a:t>
            </a:r>
            <a:r>
              <a:rPr lang="en-US" sz="6000" b="0">
                <a:solidFill>
                  <a:schemeClr val="tx1"/>
                </a:solidFill>
              </a:rPr>
              <a:t> </a:t>
            </a:r>
            <a:r>
              <a:rPr lang="en-US" sz="5400" b="0">
                <a:solidFill>
                  <a:schemeClr val="tx1"/>
                </a:solidFill>
              </a:rPr>
              <a:t>we serve while demonstrating sound stewardship of financial </a:t>
            </a:r>
            <a:r>
              <a:rPr lang="en-US" sz="6000" b="1">
                <a:solidFill>
                  <a:schemeClr val="tx1"/>
                </a:solidFill>
              </a:rPr>
              <a:t>resources</a:t>
            </a:r>
            <a:endParaRPr lang="en-US" sz="5400" b="1">
              <a:solidFill>
                <a:schemeClr val="tx1"/>
              </a:solidFill>
            </a:endParaRPr>
          </a:p>
          <a:p>
            <a:endParaRPr lang="en-US">
              <a:solidFill>
                <a:schemeClr val="tx1"/>
              </a:solidFill>
            </a:endParaRPr>
          </a:p>
        </p:txBody>
      </p:sp>
      <p:sp>
        <p:nvSpPr>
          <p:cNvPr id="6" name="TextBox 5"/>
          <p:cNvSpPr txBox="1"/>
          <p:nvPr userDrawn="1"/>
        </p:nvSpPr>
        <p:spPr>
          <a:xfrm>
            <a:off x="893762" y="914400"/>
            <a:ext cx="10896600" cy="1107996"/>
          </a:xfrm>
          <a:prstGeom prst="rect">
            <a:avLst/>
          </a:prstGeom>
          <a:noFill/>
        </p:spPr>
        <p:txBody>
          <a:bodyPr wrap="square" rtlCol="0" anchor="ctr">
            <a:spAutoFit/>
          </a:bodyPr>
          <a:lstStyle/>
          <a:p>
            <a:r>
              <a:rPr lang="en-US" sz="6600" b="1" i="1">
                <a:solidFill>
                  <a:schemeClr val="tx1"/>
                </a:solidFill>
              </a:rPr>
              <a:t>Our Mission</a:t>
            </a:r>
          </a:p>
        </p:txBody>
      </p:sp>
      <p:sp>
        <p:nvSpPr>
          <p:cNvPr id="2" name="Slide Number Placeholder 1"/>
          <p:cNvSpPr>
            <a:spLocks noGrp="1"/>
          </p:cNvSpPr>
          <p:nvPr>
            <p:ph type="sldNum" sz="quarter" idx="10"/>
          </p:nvPr>
        </p:nvSpPr>
        <p:spPr/>
        <p:txBody>
          <a:bodyPr/>
          <a:lstStyle/>
          <a:p>
            <a:fld id="{7CD4B2A3-DF06-4EAB-85AB-0641A4D150A0}" type="slidenum">
              <a:rPr lang="en-US" smtClean="0"/>
              <a:pPr/>
              <a:t>‹#›</a:t>
            </a:fld>
            <a:endParaRPr lang="en-US"/>
          </a:p>
        </p:txBody>
      </p:sp>
    </p:spTree>
    <p:extLst>
      <p:ext uri="{BB962C8B-B14F-4D97-AF65-F5344CB8AC3E}">
        <p14:creationId xmlns:p14="http://schemas.microsoft.com/office/powerpoint/2010/main" val="9670045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ebuchet-Whit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9565"/>
            <a:ext cx="11217275" cy="1156322"/>
          </a:xfrm>
          <a:prstGeom prst="rect">
            <a:avLst/>
          </a:prstGeom>
        </p:spPr>
        <p:txBody>
          <a:bodyPr anchor="ctr"/>
          <a:lstStyle>
            <a:lvl1pPr algn="ctr">
              <a:defRPr sz="6000">
                <a:solidFill>
                  <a:schemeClr val="tx1"/>
                </a:solidFill>
              </a:defRPr>
            </a:lvl1pPr>
          </a:lstStyle>
          <a:p>
            <a:r>
              <a:rPr lang="en-US"/>
              <a:t>Click to edit Slide title</a:t>
            </a:r>
          </a:p>
        </p:txBody>
      </p:sp>
      <p:sp>
        <p:nvSpPr>
          <p:cNvPr id="4" name="Content Placeholder 3"/>
          <p:cNvSpPr>
            <a:spLocks noGrp="1"/>
          </p:cNvSpPr>
          <p:nvPr>
            <p:ph sz="quarter" idx="10" hasCustomPrompt="1"/>
          </p:nvPr>
        </p:nvSpPr>
        <p:spPr>
          <a:xfrm>
            <a:off x="893763" y="1676400"/>
            <a:ext cx="11217275" cy="5943600"/>
          </a:xfrm>
          <a:prstGeom prst="rect">
            <a:avLst/>
          </a:prstGeom>
        </p:spPr>
        <p:txBody>
          <a:bodyPr/>
          <a:lstStyle>
            <a:lvl1pPr marL="342900" indent="-342900">
              <a:spcBef>
                <a:spcPts val="768"/>
              </a:spcBef>
              <a:buFont typeface="Arial" panose="020B0604020202020204" pitchFamily="34" charset="0"/>
              <a:buChar char="•"/>
              <a:defRPr sz="3600" baseline="0">
                <a:solidFill>
                  <a:schemeClr val="tx1"/>
                </a:solidFill>
              </a:defRPr>
            </a:lvl1pPr>
            <a:lvl2pPr marL="800100" indent="-342900">
              <a:spcBef>
                <a:spcPts val="768"/>
              </a:spcBef>
              <a:buSzPct val="75000"/>
              <a:buFont typeface="Wingdings" panose="05000000000000000000" pitchFamily="2" charset="2"/>
              <a:buChar char="Ø"/>
              <a:defRPr sz="3200" baseline="0">
                <a:solidFill>
                  <a:schemeClr val="tx1"/>
                </a:solidFill>
              </a:defRPr>
            </a:lvl2pPr>
            <a:lvl3pPr marL="1200150" indent="-285750">
              <a:spcBef>
                <a:spcPts val="768"/>
              </a:spcBef>
              <a:buSzPct val="75000"/>
              <a:buFont typeface="Wingdings" panose="05000000000000000000" pitchFamily="2" charset="2"/>
              <a:buChar char="§"/>
              <a:defRPr sz="2800">
                <a:solidFill>
                  <a:schemeClr val="tx1"/>
                </a:solidFill>
              </a:defRPr>
            </a:lvl3pPr>
            <a:lvl4pPr marL="1481138" indent="-219075">
              <a:spcBef>
                <a:spcPts val="768"/>
              </a:spcBef>
              <a:buFont typeface="Arial" panose="020B0604020202020204" pitchFamily="34" charset="0"/>
              <a:buChar char="•"/>
              <a:defRPr sz="2400">
                <a:solidFill>
                  <a:schemeClr val="tx1"/>
                </a:solidFill>
              </a:defRPr>
            </a:lvl4pPr>
            <a:lvl5pPr marL="1371600" indent="-457200">
              <a:spcBef>
                <a:spcPts val="768"/>
              </a:spcBef>
              <a:buFont typeface="Arial" panose="020B0604020202020204" pitchFamily="34" charset="0"/>
              <a:buChar char="•"/>
              <a:defRPr sz="2000"/>
            </a:lvl5pPr>
          </a:lstStyle>
          <a:p>
            <a:pPr lvl="0"/>
            <a:r>
              <a:rPr lang="en-US"/>
              <a:t>Use bullet points sparingly</a:t>
            </a:r>
          </a:p>
          <a:p>
            <a:pPr lvl="1"/>
            <a:r>
              <a:rPr lang="en-US"/>
              <a:t>Try to keep it at 3 – 5 per slide</a:t>
            </a:r>
          </a:p>
          <a:p>
            <a:pPr lvl="0"/>
            <a:r>
              <a:rPr lang="en-US"/>
              <a:t>Only represent key ideas</a:t>
            </a:r>
          </a:p>
          <a:p>
            <a:pPr lvl="0"/>
            <a:r>
              <a:rPr lang="en-US"/>
              <a:t>Examine your font size</a:t>
            </a:r>
          </a:p>
          <a:p>
            <a:pPr lvl="1"/>
            <a:r>
              <a:rPr lang="en-US"/>
              <a:t>Don’t go below 20 </a:t>
            </a:r>
          </a:p>
          <a:p>
            <a:pPr lvl="0"/>
            <a:r>
              <a:rPr lang="en-US"/>
              <a:t>Only add images/other media if relevant</a:t>
            </a:r>
          </a:p>
          <a:p>
            <a:pPr lvl="1"/>
            <a:r>
              <a:rPr lang="en-US"/>
              <a:t>Second level</a:t>
            </a:r>
          </a:p>
          <a:p>
            <a:pPr lvl="2"/>
            <a:r>
              <a:rPr lang="en-US"/>
              <a:t>Third level</a:t>
            </a:r>
          </a:p>
          <a:p>
            <a:pPr lvl="3"/>
            <a:r>
              <a:rPr lang="en-US"/>
              <a:t>Fourth level (if you MUST)</a:t>
            </a:r>
          </a:p>
        </p:txBody>
      </p:sp>
      <p:sp>
        <p:nvSpPr>
          <p:cNvPr id="3" name="Slide Number Placeholder 2"/>
          <p:cNvSpPr>
            <a:spLocks noGrp="1"/>
          </p:cNvSpPr>
          <p:nvPr>
            <p:ph type="sldNum" sz="quarter" idx="11"/>
          </p:nvPr>
        </p:nvSpPr>
        <p:spPr/>
        <p:txBody>
          <a:bodyPr/>
          <a:lstStyle/>
          <a:p>
            <a:fld id="{7CD4B2A3-DF06-4EAB-85AB-0641A4D150A0}" type="slidenum">
              <a:rPr lang="en-US" smtClean="0"/>
              <a:pPr/>
              <a:t>‹#›</a:t>
            </a:fld>
            <a:endParaRPr lang="en-US"/>
          </a:p>
        </p:txBody>
      </p:sp>
    </p:spTree>
    <p:extLst>
      <p:ext uri="{BB962C8B-B14F-4D97-AF65-F5344CB8AC3E}">
        <p14:creationId xmlns:p14="http://schemas.microsoft.com/office/powerpoint/2010/main" val="29473053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ebuchet-White-Graphics and Content">
    <p:spTree>
      <p:nvGrpSpPr>
        <p:cNvPr id="1" name=""/>
        <p:cNvGrpSpPr/>
        <p:nvPr/>
      </p:nvGrpSpPr>
      <p:grpSpPr>
        <a:xfrm>
          <a:off x="0" y="0"/>
          <a:ext cx="0" cy="0"/>
          <a:chOff x="0" y="0"/>
          <a:chExt cx="0" cy="0"/>
        </a:xfrm>
      </p:grpSpPr>
      <p:sp>
        <p:nvSpPr>
          <p:cNvPr id="13" name="Media Placeholder 3"/>
          <p:cNvSpPr>
            <a:spLocks noGrp="1"/>
          </p:cNvSpPr>
          <p:nvPr>
            <p:ph type="media" sz="quarter" idx="17" hasCustomPrompt="1"/>
          </p:nvPr>
        </p:nvSpPr>
        <p:spPr>
          <a:xfrm>
            <a:off x="8493870" y="1755648"/>
            <a:ext cx="3684588" cy="5184648"/>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defRPr>
            </a:lvl1pPr>
          </a:lstStyle>
          <a:p>
            <a:r>
              <a:rPr lang="en-US"/>
              <a:t>Insert image or other media</a:t>
            </a:r>
          </a:p>
        </p:txBody>
      </p:sp>
      <p:sp>
        <p:nvSpPr>
          <p:cNvPr id="4" name="Media Placeholder 3"/>
          <p:cNvSpPr>
            <a:spLocks noGrp="1"/>
          </p:cNvSpPr>
          <p:nvPr>
            <p:ph type="media" sz="quarter" idx="16" hasCustomPrompt="1"/>
          </p:nvPr>
        </p:nvSpPr>
        <p:spPr>
          <a:xfrm>
            <a:off x="760412" y="1755648"/>
            <a:ext cx="3684588" cy="5184648"/>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defRPr>
            </a:lvl1pPr>
          </a:lstStyle>
          <a:p>
            <a:r>
              <a:rPr lang="en-US"/>
              <a:t>Insert image or other media</a:t>
            </a:r>
          </a:p>
        </p:txBody>
      </p:sp>
      <p:sp>
        <p:nvSpPr>
          <p:cNvPr id="14" name="Media Placeholder 3"/>
          <p:cNvSpPr>
            <a:spLocks noGrp="1"/>
          </p:cNvSpPr>
          <p:nvPr>
            <p:ph type="media" sz="quarter" idx="18" hasCustomPrompt="1"/>
          </p:nvPr>
        </p:nvSpPr>
        <p:spPr>
          <a:xfrm>
            <a:off x="4620078" y="1755648"/>
            <a:ext cx="3684588" cy="2368296"/>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defRPr>
            </a:lvl1pPr>
          </a:lstStyle>
          <a:p>
            <a:r>
              <a:rPr lang="en-US"/>
              <a:t>Insert image or other media</a:t>
            </a:r>
          </a:p>
        </p:txBody>
      </p:sp>
      <p:sp>
        <p:nvSpPr>
          <p:cNvPr id="15" name="Media Placeholder 3"/>
          <p:cNvSpPr>
            <a:spLocks noGrp="1"/>
          </p:cNvSpPr>
          <p:nvPr>
            <p:ph type="media" sz="quarter" idx="19" hasCustomPrompt="1"/>
          </p:nvPr>
        </p:nvSpPr>
        <p:spPr>
          <a:xfrm>
            <a:off x="4620078" y="4572000"/>
            <a:ext cx="3684588" cy="2368296"/>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defRPr>
            </a:lvl1pPr>
          </a:lstStyle>
          <a:p>
            <a:r>
              <a:rPr lang="en-US"/>
              <a:t>Insert image or other media</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7"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baseline="0" dirty="0">
                <a:solidFill>
                  <a:schemeClr val="tx1"/>
                </a:solidFill>
                <a:latin typeface="+mj-lt"/>
                <a:ea typeface="+mj-ea"/>
                <a:cs typeface="+mj-cs"/>
              </a:defRPr>
            </a:lvl1pPr>
          </a:lstStyle>
          <a:p>
            <a:pPr lvl="0" algn="ctr">
              <a:spcBef>
                <a:spcPct val="0"/>
              </a:spcBef>
            </a:pPr>
            <a:r>
              <a:rPr lang="en-US"/>
              <a:t>Replace Bullets with Images</a:t>
            </a:r>
          </a:p>
        </p:txBody>
      </p:sp>
    </p:spTree>
    <p:extLst>
      <p:ext uri="{BB962C8B-B14F-4D97-AF65-F5344CB8AC3E}">
        <p14:creationId xmlns:p14="http://schemas.microsoft.com/office/powerpoint/2010/main" val="38258018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ebuchet and Verdana-White-Text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Text Placeholder 4"/>
          <p:cNvSpPr>
            <a:spLocks noGrp="1"/>
          </p:cNvSpPr>
          <p:nvPr>
            <p:ph type="body" sz="quarter" idx="11" hasCustomPrompt="1"/>
          </p:nvPr>
        </p:nvSpPr>
        <p:spPr>
          <a:xfrm>
            <a:off x="406400" y="2915914"/>
            <a:ext cx="5142543" cy="2589451"/>
          </a:xfrm>
          <a:prstGeom prst="rect">
            <a:avLst/>
          </a:prstGeom>
        </p:spPr>
        <p:txBody>
          <a:bodyPr anchor="ctr"/>
          <a:lstStyle>
            <a:lvl1pPr marL="0" indent="0">
              <a:buNone/>
              <a:defRPr sz="60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YOUR MAIN IDEA</a:t>
            </a:r>
          </a:p>
        </p:txBody>
      </p:sp>
      <p:sp>
        <p:nvSpPr>
          <p:cNvPr id="7" name="Text Placeholder 6"/>
          <p:cNvSpPr>
            <a:spLocks noGrp="1"/>
          </p:cNvSpPr>
          <p:nvPr>
            <p:ph type="body" sz="quarter" idx="12" hasCustomPrompt="1"/>
          </p:nvPr>
        </p:nvSpPr>
        <p:spPr>
          <a:xfrm>
            <a:off x="6556248" y="1920240"/>
            <a:ext cx="5724144" cy="5001768"/>
          </a:xfrm>
          <a:prstGeom prst="rect">
            <a:avLst/>
          </a:prstGeom>
        </p:spPr>
        <p:txBody>
          <a:bodyPr/>
          <a:lstStyle>
            <a:lvl1pPr>
              <a:defRPr lang="en-US" sz="3600" baseline="0" smtClean="0">
                <a:solidFill>
                  <a:schemeClr val="tx1"/>
                </a:solidFill>
              </a:defRPr>
            </a:lvl1pPr>
            <a:lvl2pPr>
              <a:defRPr lang="en-US" sz="3200" baseline="0" smtClean="0">
                <a:solidFill>
                  <a:schemeClr val="tx1"/>
                </a:solidFill>
              </a:defRPr>
            </a:lvl2pPr>
            <a:lvl3pPr>
              <a:defRPr lang="en-US" sz="2800" smtClean="0">
                <a:solidFill>
                  <a:schemeClr val="tx1"/>
                </a:solidFill>
              </a:defRPr>
            </a:lvl3pPr>
            <a:lvl4pPr>
              <a:defRPr lang="en-US" sz="2400" smtClean="0">
                <a:solidFill>
                  <a:schemeClr val="tx1"/>
                </a:solidFill>
              </a:defRPr>
            </a:lvl4pPr>
            <a:lvl5pPr>
              <a:defRPr lang="en-US">
                <a:solidFill>
                  <a:schemeClr val="bg1"/>
                </a:solidFill>
              </a:defRPr>
            </a:lvl5pPr>
          </a:lstStyle>
          <a:p>
            <a:pPr lvl="0">
              <a:spcBef>
                <a:spcPts val="768"/>
              </a:spcBef>
              <a:buFont typeface="Arial" panose="020B0604020202020204" pitchFamily="34" charset="0"/>
              <a:buChar char="•"/>
            </a:pPr>
            <a:r>
              <a:rPr lang="en-US"/>
              <a:t>Click to edit text</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7448" t="21953" r="38610" b="26798"/>
          <a:stretch/>
        </p:blipFill>
        <p:spPr>
          <a:xfrm>
            <a:off x="5348963" y="2562947"/>
            <a:ext cx="1340165" cy="3685453"/>
          </a:xfrm>
          <a:prstGeom prst="rect">
            <a:avLst/>
          </a:prstGeom>
        </p:spPr>
      </p:pic>
    </p:spTree>
    <p:extLst>
      <p:ext uri="{BB962C8B-B14F-4D97-AF65-F5344CB8AC3E}">
        <p14:creationId xmlns:p14="http://schemas.microsoft.com/office/powerpoint/2010/main" val="39767100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rebuchet-White-Text and Image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Rectangle 3"/>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algn="ctr"/>
            <a:endParaRPr lang="en-US"/>
          </a:p>
        </p:txBody>
      </p:sp>
      <p:sp>
        <p:nvSpPr>
          <p:cNvPr id="5" name="Content Placeholder 4"/>
          <p:cNvSpPr>
            <a:spLocks noGrp="1"/>
          </p:cNvSpPr>
          <p:nvPr>
            <p:ph sz="quarter" idx="12" hasCustomPrompt="1"/>
          </p:nvPr>
        </p:nvSpPr>
        <p:spPr>
          <a:xfrm>
            <a:off x="7251555" y="2088221"/>
            <a:ext cx="4768427" cy="5045396"/>
          </a:xfrm>
          <a:prstGeom prst="roundRect">
            <a:avLst>
              <a:gd name="adj" fmla="val 13467"/>
            </a:avLst>
          </a:prstGeom>
          <a:solidFill>
            <a:schemeClr val="bg1"/>
          </a:solidFill>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3"/>
          </a:lnRef>
          <a:fillRef idx="1">
            <a:schemeClr val="lt1"/>
          </a:fillRef>
          <a:effectRef idx="0">
            <a:schemeClr val="accent3"/>
          </a:effectRef>
          <a:fontRef idx="none"/>
        </p:style>
        <p:txBody>
          <a:bodyPr/>
          <a:lstStyle>
            <a:lvl1pPr marL="0" marR="0" indent="0" algn="ctr" defTabSz="1167033" rtl="0" eaLnBrk="1" fontAlgn="auto" latinLnBrk="0" hangingPunct="1">
              <a:lnSpc>
                <a:spcPct val="100000"/>
              </a:lnSpc>
              <a:spcBef>
                <a:spcPct val="20000"/>
              </a:spcBef>
              <a:spcAft>
                <a:spcPts val="0"/>
              </a:spcAft>
              <a:buClrTx/>
              <a:buSzTx/>
              <a:buFont typeface="Arial" pitchFamily="34" charset="0"/>
              <a:buNone/>
              <a:tabLst/>
              <a:defRPr sz="2844" b="1" i="1" baseline="0">
                <a:solidFill>
                  <a:schemeClr val="tx1">
                    <a:lumMod val="50000"/>
                  </a:schemeClr>
                </a:solidFill>
                <a:effectLst/>
              </a:defRPr>
            </a:lvl1pPr>
          </a:lstStyle>
          <a:p>
            <a:pPr lvl="0"/>
            <a:r>
              <a:rPr lang="en-US"/>
              <a:t>Click to add image or other media</a:t>
            </a:r>
          </a:p>
        </p:txBody>
      </p:sp>
      <p:sp>
        <p:nvSpPr>
          <p:cNvPr id="6" name="Text Placeholder 11"/>
          <p:cNvSpPr>
            <a:spLocks noGrp="1"/>
          </p:cNvSpPr>
          <p:nvPr>
            <p:ph type="body" sz="quarter" idx="13" hasCustomPrompt="1"/>
          </p:nvPr>
        </p:nvSpPr>
        <p:spPr>
          <a:xfrm>
            <a:off x="1701800" y="3389688"/>
            <a:ext cx="4955371" cy="2442463"/>
          </a:xfrm>
          <a:prstGeom prst="rect">
            <a:avLst/>
          </a:prstGeom>
        </p:spPr>
        <p:txBody>
          <a:bodyPr anchor="ctr"/>
          <a:lstStyle>
            <a:lvl1pPr marL="0" indent="0">
              <a:buNone/>
              <a:defRPr sz="6258" b="1">
                <a:solidFill>
                  <a:schemeClr val="tx1">
                    <a:lumMod val="50000"/>
                  </a:schemeClr>
                </a:solidFill>
                <a:latin typeface="+mj-lt"/>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en-US" sz="6258"/>
              <a:t>Insert Key Point Here</a:t>
            </a:r>
            <a:endParaRPr lang="en-US"/>
          </a:p>
        </p:txBody>
      </p:sp>
    </p:spTree>
    <p:extLst>
      <p:ext uri="{BB962C8B-B14F-4D97-AF65-F5344CB8AC3E}">
        <p14:creationId xmlns:p14="http://schemas.microsoft.com/office/powerpoint/2010/main" val="1041289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ebuchet-Images 2-Gray Title">
    <p:spTree>
      <p:nvGrpSpPr>
        <p:cNvPr id="1" name=""/>
        <p:cNvGrpSpPr/>
        <p:nvPr/>
      </p:nvGrpSpPr>
      <p:grpSpPr>
        <a:xfrm>
          <a:off x="0" y="0"/>
          <a:ext cx="0" cy="0"/>
          <a:chOff x="0" y="0"/>
          <a:chExt cx="0" cy="0"/>
        </a:xfrm>
      </p:grpSpPr>
      <p:sp>
        <p:nvSpPr>
          <p:cNvPr id="6"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lvl1pPr>
          </a:lstStyle>
          <a:p>
            <a:pPr lvl="0"/>
            <a:r>
              <a:rPr lang="en-US">
                <a:sym typeface="Trebuchet MS" pitchFamily="-100" charset="0"/>
              </a:rPr>
              <a:t>Your 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baseline="0">
                <a:solidFill>
                  <a:schemeClr val="bg1"/>
                </a:solidFill>
              </a:defRPr>
            </a:lvl1pPr>
            <a:lvl2pPr algn="r">
              <a:defRPr baseline="0">
                <a:solidFill>
                  <a:schemeClr val="bg1"/>
                </a:solidFill>
              </a:defRPr>
            </a:lvl2pPr>
          </a:lstStyle>
          <a:p>
            <a:pPr lvl="0"/>
            <a:r>
              <a:rPr lang="en-US"/>
              <a:t>The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defRPr>
            </a:lvl1pPr>
          </a:lstStyle>
          <a:p>
            <a:pPr lvl="0"/>
            <a:r>
              <a:rPr lang="en-US"/>
              <a:t>Presented by: Name of Presenter</a:t>
            </a:r>
          </a:p>
        </p:txBody>
      </p:sp>
      <p:sp>
        <p:nvSpPr>
          <p:cNvPr id="7" name="Content Placeholder 11"/>
          <p:cNvSpPr>
            <a:spLocks noGrp="1"/>
          </p:cNvSpPr>
          <p:nvPr>
            <p:ph sz="quarter" idx="14" hasCustomPrompt="1"/>
          </p:nvPr>
        </p:nvSpPr>
        <p:spPr>
          <a:xfrm>
            <a:off x="-36576" y="52423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9" name="Content Placeholder 11"/>
          <p:cNvSpPr>
            <a:spLocks noGrp="1"/>
          </p:cNvSpPr>
          <p:nvPr>
            <p:ph sz="quarter" idx="15" hasCustomPrompt="1"/>
          </p:nvPr>
        </p:nvSpPr>
        <p:spPr>
          <a:xfrm>
            <a:off x="-36576" y="616458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36576" y="3344405"/>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88E71DEA-C72C-42CF-90F7-E467E0733BC8}" type="slidenum">
              <a:rPr lang="en-US" smtClean="0"/>
              <a:pPr/>
              <a:t>‹#›</a:t>
            </a:fld>
            <a:endParaRPr lang="en-US"/>
          </a:p>
        </p:txBody>
      </p:sp>
      <p:sp>
        <p:nvSpPr>
          <p:cNvPr id="12" name="Text Placeholder 5"/>
          <p:cNvSpPr>
            <a:spLocks noGrp="1"/>
          </p:cNvSpPr>
          <p:nvPr>
            <p:ph type="body" sz="quarter" idx="13" hasCustomPrompt="1"/>
          </p:nvPr>
        </p:nvSpPr>
        <p:spPr>
          <a:xfrm>
            <a:off x="5584952" y="7434517"/>
            <a:ext cx="6784848" cy="585216"/>
          </a:xfrm>
          <a:prstGeom prst="rect">
            <a:avLst/>
          </a:prstGeom>
        </p:spPr>
        <p:txBody>
          <a:bodyPr anchor="ctr"/>
          <a:lstStyle>
            <a:lvl1pPr algn="r">
              <a:defRPr sz="2000" b="0" baseline="0">
                <a:solidFill>
                  <a:schemeClr val="bg1"/>
                </a:solidFill>
              </a:defRPr>
            </a:lvl1pPr>
          </a:lstStyle>
          <a:p>
            <a:pPr lvl="0"/>
            <a:r>
              <a:rPr lang="en-US"/>
              <a:t>Department of Health Care Policy and Financing</a:t>
            </a:r>
          </a:p>
        </p:txBody>
      </p:sp>
      <p:sp>
        <p:nvSpPr>
          <p:cNvPr id="13" name="Date Placeholder 6"/>
          <p:cNvSpPr>
            <a:spLocks noGrp="1"/>
          </p:cNvSpPr>
          <p:nvPr>
            <p:ph type="dt" sz="half" idx="18"/>
          </p:nvPr>
        </p:nvSpPr>
        <p:spPr>
          <a:xfrm>
            <a:off x="9444038" y="8028432"/>
            <a:ext cx="2925762" cy="519112"/>
          </a:xfrm>
        </p:spPr>
        <p:txBody>
          <a:bodyPr/>
          <a:lstStyle/>
          <a:p>
            <a:fld id="{FA43D74D-CE12-47B8-A266-E35DE58812E9}" type="datetime1">
              <a:rPr lang="en-US" smtClean="0"/>
              <a:t>4/25/2024</a:t>
            </a:fld>
            <a:endParaRPr lang="en-US"/>
          </a:p>
        </p:txBody>
      </p:sp>
    </p:spTree>
    <p:extLst>
      <p:ext uri="{BB962C8B-B14F-4D97-AF65-F5344CB8AC3E}">
        <p14:creationId xmlns:p14="http://schemas.microsoft.com/office/powerpoint/2010/main" val="1211836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rebuchet-White-Text Only Content">
    <p:spTree>
      <p:nvGrpSpPr>
        <p:cNvPr id="1" name=""/>
        <p:cNvGrpSpPr/>
        <p:nvPr/>
      </p:nvGrpSpPr>
      <p:grpSpPr>
        <a:xfrm>
          <a:off x="0" y="0"/>
          <a:ext cx="0" cy="0"/>
          <a:chOff x="0" y="0"/>
          <a:chExt cx="0" cy="0"/>
        </a:xfrm>
      </p:grpSpPr>
      <p:sp>
        <p:nvSpPr>
          <p:cNvPr id="5" name="Rectangle 4"/>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lgn="ctr"/>
            <a:endParaRPr lang="en-US"/>
          </a:p>
        </p:txBody>
      </p:sp>
      <p:sp>
        <p:nvSpPr>
          <p:cNvPr id="10" name="Text Placeholder 9"/>
          <p:cNvSpPr>
            <a:spLocks noGrp="1"/>
          </p:cNvSpPr>
          <p:nvPr>
            <p:ph type="body" sz="quarter" idx="10" hasCustomPrompt="1"/>
          </p:nvPr>
        </p:nvSpPr>
        <p:spPr>
          <a:xfrm>
            <a:off x="6977459" y="1243133"/>
            <a:ext cx="5316617" cy="3987686"/>
          </a:xfrm>
          <a:prstGeom prst="roundRect">
            <a:avLst/>
          </a:prstGeom>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1"/>
          </a:lnRef>
          <a:fillRef idx="1">
            <a:schemeClr val="lt1"/>
          </a:fillRef>
          <a:effectRef idx="0">
            <a:schemeClr val="accent1"/>
          </a:effectRef>
          <a:fontRef idx="none"/>
        </p:style>
        <p:txBody>
          <a:bodyPr anchor="ctr"/>
          <a:lstStyle>
            <a:lvl1pPr marL="404137" indent="-404137">
              <a:buSzPct val="100000"/>
              <a:buFont typeface="Arial" panose="020B0604020202020204" pitchFamily="34" charset="0"/>
              <a:buChar char="•"/>
              <a:defRPr sz="4400">
                <a:solidFill>
                  <a:schemeClr val="tx1"/>
                </a:solidFill>
              </a:defRPr>
            </a:lvl1pPr>
          </a:lstStyle>
          <a:p>
            <a:pPr lvl="0"/>
            <a:r>
              <a:rPr lang="en-US"/>
              <a:t>Insert supporting text here</a:t>
            </a:r>
          </a:p>
        </p:txBody>
      </p:sp>
      <p:sp>
        <p:nvSpPr>
          <p:cNvPr id="11" name="Text Placeholder 11"/>
          <p:cNvSpPr>
            <a:spLocks noGrp="1"/>
          </p:cNvSpPr>
          <p:nvPr>
            <p:ph type="body" sz="quarter" idx="13" hasCustomPrompt="1"/>
          </p:nvPr>
        </p:nvSpPr>
        <p:spPr>
          <a:xfrm>
            <a:off x="1700784" y="3392424"/>
            <a:ext cx="4955371" cy="2442463"/>
          </a:xfrm>
          <a:prstGeom prst="rect">
            <a:avLst/>
          </a:prstGeom>
        </p:spPr>
        <p:txBody>
          <a:bodyPr anchor="ctr"/>
          <a:lstStyle>
            <a:lvl1pPr>
              <a:defRPr lang="en-US" sz="6258" b="1" dirty="0">
                <a:solidFill>
                  <a:schemeClr val="tx1">
                    <a:lumMod val="50000"/>
                  </a:schemeClr>
                </a:solidFill>
              </a:defRPr>
            </a:lvl1pPr>
          </a:lstStyle>
          <a:p>
            <a:pPr marL="0" lvl="0" indent="0">
              <a:buNone/>
            </a:pPr>
            <a:r>
              <a:rPr lang="en-US" sz="6258"/>
              <a:t>Insert Key Point Here</a:t>
            </a:r>
            <a:endParaRPr lang="en-US"/>
          </a:p>
        </p:txBody>
      </p:sp>
      <p:sp>
        <p:nvSpPr>
          <p:cNvPr id="6" name="Slide Number Placeholder 5"/>
          <p:cNvSpPr>
            <a:spLocks noGrp="1"/>
          </p:cNvSpPr>
          <p:nvPr>
            <p:ph type="sldNum" sz="quarter" idx="14"/>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3341966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ebuchet-White-Text and Media Content">
    <p:spTree>
      <p:nvGrpSpPr>
        <p:cNvPr id="1" name=""/>
        <p:cNvGrpSpPr/>
        <p:nvPr/>
      </p:nvGrpSpPr>
      <p:grpSpPr>
        <a:xfrm>
          <a:off x="0" y="0"/>
          <a:ext cx="0" cy="0"/>
          <a:chOff x="0" y="0"/>
          <a:chExt cx="0" cy="0"/>
        </a:xfrm>
      </p:grpSpPr>
      <p:sp>
        <p:nvSpPr>
          <p:cNvPr id="7" name="Rectangle 6"/>
          <p:cNvSpPr/>
          <p:nvPr userDrawn="1"/>
        </p:nvSpPr>
        <p:spPr>
          <a:xfrm>
            <a:off x="2006600" y="21263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6" name="Rectangle 5"/>
          <p:cNvSpPr/>
          <p:nvPr userDrawn="1"/>
        </p:nvSpPr>
        <p:spPr>
          <a:xfrm>
            <a:off x="2006600" y="4501280"/>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5" name="Rectangle 4"/>
          <p:cNvSpPr/>
          <p:nvPr userDrawn="1"/>
        </p:nvSpPr>
        <p:spPr>
          <a:xfrm>
            <a:off x="2006600" y="68507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21" name="Text Placeholder 20"/>
          <p:cNvSpPr>
            <a:spLocks noGrp="1"/>
          </p:cNvSpPr>
          <p:nvPr>
            <p:ph type="body" sz="quarter" idx="20" hasCustomPrompt="1"/>
          </p:nvPr>
        </p:nvSpPr>
        <p:spPr>
          <a:xfrm>
            <a:off x="4214812" y="2100072"/>
            <a:ext cx="8805672" cy="1197864"/>
          </a:xfrm>
          <a:prstGeom prst="rect">
            <a:avLst/>
          </a:prstGeom>
        </p:spPr>
        <p:txBody>
          <a:bodyPr anchor="ctr"/>
          <a:lstStyle>
            <a:lvl1pPr>
              <a:defRPr lang="en-US" sz="4400" dirty="0">
                <a:solidFill>
                  <a:schemeClr val="tx1">
                    <a:lumMod val="50000"/>
                  </a:schemeClr>
                </a:solidFill>
              </a:defRPr>
            </a:lvl1pPr>
          </a:lstStyle>
          <a:p>
            <a:pPr marL="571500" lvl="0" indent="-571500">
              <a:buFont typeface="Calibri" panose="020F0502020204030204" pitchFamily="34" charset="0"/>
              <a:buChar char="→"/>
            </a:pPr>
            <a:r>
              <a:rPr lang="en-US"/>
              <a:t>Click to add text</a:t>
            </a:r>
          </a:p>
        </p:txBody>
      </p:sp>
      <p:sp>
        <p:nvSpPr>
          <p:cNvPr id="23" name="Text Placeholder 22"/>
          <p:cNvSpPr>
            <a:spLocks noGrp="1"/>
          </p:cNvSpPr>
          <p:nvPr>
            <p:ph type="body" sz="quarter" idx="21" hasCustomPrompt="1"/>
          </p:nvPr>
        </p:nvSpPr>
        <p:spPr>
          <a:xfrm>
            <a:off x="4214812" y="4475029"/>
            <a:ext cx="8805672" cy="1197864"/>
          </a:xfrm>
          <a:prstGeom prst="rect">
            <a:avLst/>
          </a:prstGeom>
        </p:spPr>
        <p:txBody>
          <a:bodyPr anchor="ctr"/>
          <a:lstStyle>
            <a:lvl1pPr>
              <a:defRPr lang="en-US" sz="4400" dirty="0">
                <a:solidFill>
                  <a:schemeClr val="tx1">
                    <a:lumMod val="50000"/>
                  </a:schemeClr>
                </a:solidFill>
              </a:defRPr>
            </a:lvl1pPr>
          </a:lstStyle>
          <a:p>
            <a:pPr marL="571500" lvl="0" indent="-571500">
              <a:buFont typeface="Calibri" panose="020F0502020204030204" pitchFamily="34" charset="0"/>
              <a:buChar char="→"/>
            </a:pPr>
            <a:r>
              <a:rPr lang="en-US"/>
              <a:t>Click to add text</a:t>
            </a:r>
          </a:p>
        </p:txBody>
      </p:sp>
      <p:sp>
        <p:nvSpPr>
          <p:cNvPr id="4" name="Text Placeholder 3"/>
          <p:cNvSpPr>
            <a:spLocks noGrp="1"/>
          </p:cNvSpPr>
          <p:nvPr>
            <p:ph type="body" sz="quarter" idx="19" hasCustomPrompt="1"/>
          </p:nvPr>
        </p:nvSpPr>
        <p:spPr>
          <a:xfrm>
            <a:off x="4214812" y="6824472"/>
            <a:ext cx="8805672" cy="1197864"/>
          </a:xfrm>
          <a:prstGeom prst="rect">
            <a:avLst/>
          </a:prstGeom>
        </p:spPr>
        <p:txBody>
          <a:bodyPr anchor="ctr"/>
          <a:lstStyle>
            <a:lvl1pPr marL="571500" indent="-571500">
              <a:buFont typeface="Calibri" panose="020F0502020204030204" pitchFamily="34" charset="0"/>
              <a:buChar char="→"/>
              <a:defRPr sz="4400">
                <a:solidFill>
                  <a:schemeClr val="tx1">
                    <a:lumMod val="50000"/>
                  </a:schemeClr>
                </a:solidFill>
              </a:defRPr>
            </a:lvl1pPr>
          </a:lstStyle>
          <a:p>
            <a:pPr lvl="0"/>
            <a:r>
              <a:rPr lang="en-US"/>
              <a:t>Click to add text</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2"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baseline="0" dirty="0">
                <a:solidFill>
                  <a:schemeClr val="tx1"/>
                </a:solidFill>
                <a:latin typeface="+mj-lt"/>
                <a:ea typeface="+mj-ea"/>
                <a:cs typeface="+mj-cs"/>
              </a:defRPr>
            </a:lvl1pPr>
          </a:lstStyle>
          <a:p>
            <a:pPr lvl="0" algn="ctr">
              <a:spcBef>
                <a:spcPct val="0"/>
              </a:spcBef>
            </a:pPr>
            <a:r>
              <a:rPr lang="en-US"/>
              <a:t>List 3 Main Concerns</a:t>
            </a:r>
          </a:p>
        </p:txBody>
      </p:sp>
      <p:sp>
        <p:nvSpPr>
          <p:cNvPr id="29" name="Content Placeholder 28"/>
          <p:cNvSpPr>
            <a:spLocks noGrp="1"/>
          </p:cNvSpPr>
          <p:nvPr>
            <p:ph sz="quarter" idx="25" hasCustomPrompt="1"/>
          </p:nvPr>
        </p:nvSpPr>
        <p:spPr>
          <a:xfrm>
            <a:off x="896112" y="17526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defRPr>
            </a:lvl1pPr>
          </a:lstStyle>
          <a:p>
            <a:pPr marL="0" lvl="0" indent="0" algn="ctr">
              <a:buNone/>
            </a:pPr>
            <a:r>
              <a:rPr lang="en-US"/>
              <a:t>Click to add image</a:t>
            </a:r>
          </a:p>
        </p:txBody>
      </p:sp>
      <p:sp>
        <p:nvSpPr>
          <p:cNvPr id="30" name="Content Placeholder 28"/>
          <p:cNvSpPr>
            <a:spLocks noGrp="1"/>
          </p:cNvSpPr>
          <p:nvPr>
            <p:ph sz="quarter" idx="26" hasCustomPrompt="1"/>
          </p:nvPr>
        </p:nvSpPr>
        <p:spPr>
          <a:xfrm>
            <a:off x="891032" y="4127557"/>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defRPr>
            </a:lvl1pPr>
          </a:lstStyle>
          <a:p>
            <a:pPr marL="0" lvl="0" indent="0" algn="ctr">
              <a:buNone/>
            </a:pPr>
            <a:r>
              <a:rPr lang="en-US"/>
              <a:t>Click to add image</a:t>
            </a:r>
          </a:p>
        </p:txBody>
      </p:sp>
      <p:sp>
        <p:nvSpPr>
          <p:cNvPr id="31" name="Content Placeholder 28"/>
          <p:cNvSpPr>
            <a:spLocks noGrp="1"/>
          </p:cNvSpPr>
          <p:nvPr>
            <p:ph sz="quarter" idx="27" hasCustomPrompt="1"/>
          </p:nvPr>
        </p:nvSpPr>
        <p:spPr>
          <a:xfrm>
            <a:off x="891032" y="64770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defRPr>
            </a:lvl1pPr>
          </a:lstStyle>
          <a:p>
            <a:pPr marL="0" lvl="0" indent="0" algn="ctr">
              <a:buNone/>
            </a:pPr>
            <a:r>
              <a:rPr lang="en-US"/>
              <a:t>Click to add image</a:t>
            </a:r>
          </a:p>
        </p:txBody>
      </p:sp>
    </p:spTree>
    <p:extLst>
      <p:ext uri="{BB962C8B-B14F-4D97-AF65-F5344CB8AC3E}">
        <p14:creationId xmlns:p14="http://schemas.microsoft.com/office/powerpoint/2010/main" val="3028354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ebuchet-White-Text and Media">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555625" y="675355"/>
            <a:ext cx="5418326" cy="7690104"/>
          </a:xfrm>
          <a:prstGeom prst="rect">
            <a:avLst/>
          </a:prstGeom>
        </p:spPr>
        <p:txBody>
          <a:bodyPr anchor="ctr"/>
          <a:lstStyle>
            <a:lvl1pPr marL="0" indent="0">
              <a:defRPr sz="5400" b="0" baseline="0">
                <a:solidFill>
                  <a:schemeClr val="tx1"/>
                </a:solidFill>
              </a:defRPr>
            </a:lvl1pPr>
          </a:lstStyle>
          <a:p>
            <a:pPr lvl="0"/>
            <a:r>
              <a:rPr lang="en-US"/>
              <a:t>Click to enter a relevant quote</a:t>
            </a:r>
          </a:p>
        </p:txBody>
      </p:sp>
      <p:sp>
        <p:nvSpPr>
          <p:cNvPr id="7" name="Content Placeholder 5"/>
          <p:cNvSpPr>
            <a:spLocks noGrp="1"/>
          </p:cNvSpPr>
          <p:nvPr>
            <p:ph sz="quarter" idx="11" hasCustomPrompt="1"/>
          </p:nvPr>
        </p:nvSpPr>
        <p:spPr>
          <a:xfrm>
            <a:off x="6377344" y="0"/>
            <a:ext cx="6177280" cy="9040814"/>
          </a:xfrm>
          <a:prstGeom prst="roundRect">
            <a:avLst>
              <a:gd name="adj" fmla="val 2517"/>
            </a:avLst>
          </a:prstGeom>
          <a:solidFill>
            <a:schemeClr val="tx2">
              <a:lumMod val="20000"/>
              <a:lumOff val="80000"/>
            </a:schemeClr>
          </a:solidFill>
          <a:effectLst>
            <a:outerShdw blurRad="50800" dist="63500" dir="8100000" algn="tr" rotWithShape="0">
              <a:schemeClr val="tx1">
                <a:lumMod val="50000"/>
                <a:alpha val="60000"/>
              </a:schemeClr>
            </a:outerShdw>
            <a:reflection blurRad="6350" stA="52000" endA="300" endPos="35000" dir="5400000" sy="-100000" algn="bl" rotWithShape="0"/>
          </a:effectLst>
        </p:spPr>
        <p:txBody>
          <a:bodyPr anchor="ctr"/>
          <a:lstStyle>
            <a:lvl1pPr algn="ctr">
              <a:buNone/>
              <a:defRPr sz="8000" b="1" i="1" baseline="0">
                <a:solidFill>
                  <a:schemeClr val="tx1"/>
                </a:solidFill>
              </a:defRPr>
            </a:lvl1pPr>
          </a:lstStyle>
          <a:p>
            <a:pPr lvl="0"/>
            <a:r>
              <a:rPr lang="en-US" sz="2844" b="1" i="1"/>
              <a:t>Click to insert image</a:t>
            </a:r>
            <a:endParaRPr lang="en-US"/>
          </a:p>
        </p:txBody>
      </p:sp>
      <p:sp>
        <p:nvSpPr>
          <p:cNvPr id="5" name="Slide Number Placeholder 4"/>
          <p:cNvSpPr>
            <a:spLocks noGrp="1"/>
          </p:cNvSpPr>
          <p:nvPr>
            <p:ph type="sldNum" sz="quarter" idx="12"/>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2153283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ebuchet-White-Text and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5" name="Content Placeholder 4"/>
          <p:cNvSpPr>
            <a:spLocks noGrp="1"/>
          </p:cNvSpPr>
          <p:nvPr>
            <p:ph sz="quarter" idx="11" hasCustomPrompt="1"/>
          </p:nvPr>
        </p:nvSpPr>
        <p:spPr>
          <a:xfrm>
            <a:off x="525056" y="2264551"/>
            <a:ext cx="6345259" cy="5224498"/>
          </a:xfrm>
          <a:prstGeom prst="roundRect">
            <a:avLst>
              <a:gd name="adj" fmla="val 7126"/>
            </a:avLst>
          </a:prstGeom>
          <a:ln>
            <a:solidFill>
              <a:schemeClr val="accent1">
                <a:lumMod val="75000"/>
              </a:schemeClr>
            </a:solidFill>
          </a:ln>
          <a:effectLst>
            <a:glow rad="63500">
              <a:schemeClr val="accent1">
                <a:satMod val="175000"/>
                <a:alpha val="40000"/>
              </a:schemeClr>
            </a:glow>
            <a:outerShdw blurRad="50800" dist="63500" dir="8100000" algn="tr" rotWithShape="0">
              <a:schemeClr val="tx1">
                <a:lumMod val="50000"/>
                <a:alpha val="60000"/>
              </a:schemeClr>
            </a:outerShdw>
          </a:effectLst>
        </p:spPr>
        <p:style>
          <a:lnRef idx="2">
            <a:schemeClr val="accent6"/>
          </a:lnRef>
          <a:fillRef idx="1">
            <a:schemeClr val="lt1"/>
          </a:fillRef>
          <a:effectRef idx="0">
            <a:schemeClr val="accent6"/>
          </a:effectRef>
          <a:fontRef idx="none"/>
        </p:style>
        <p:txBody>
          <a:bodyPr/>
          <a:lstStyle>
            <a:lvl1pPr algn="ctr">
              <a:buNone/>
              <a:defRPr sz="2844" b="1" i="1"/>
            </a:lvl1pPr>
            <a:lvl2pPr>
              <a:buNone/>
              <a:defRPr i="1"/>
            </a:lvl2pPr>
            <a:lvl3pPr>
              <a:buNone/>
              <a:defRPr i="1"/>
            </a:lvl3pPr>
            <a:lvl4pPr>
              <a:buNone/>
              <a:defRPr i="1"/>
            </a:lvl4pPr>
            <a:lvl5pPr>
              <a:buNone/>
              <a:defRPr i="1"/>
            </a:lvl5pPr>
          </a:lstStyle>
          <a:p>
            <a:pPr lvl="0"/>
            <a:r>
              <a:rPr lang="en-US" sz="2844" i="1"/>
              <a:t>Insert image or Clip Art</a:t>
            </a:r>
            <a:endParaRPr lang="en-US"/>
          </a:p>
        </p:txBody>
      </p:sp>
      <p:sp>
        <p:nvSpPr>
          <p:cNvPr id="11"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baseline="0" dirty="0">
                <a:solidFill>
                  <a:schemeClr val="tx1"/>
                </a:solidFill>
                <a:latin typeface="+mj-lt"/>
                <a:ea typeface="+mj-ea"/>
                <a:cs typeface="+mj-cs"/>
              </a:defRPr>
            </a:lvl1pPr>
          </a:lstStyle>
          <a:p>
            <a:pPr lvl="0" algn="ctr">
              <a:spcBef>
                <a:spcPct val="0"/>
              </a:spcBef>
            </a:pPr>
            <a:r>
              <a:rPr lang="en-US"/>
              <a:t>Click to edit title</a:t>
            </a:r>
          </a:p>
        </p:txBody>
      </p:sp>
      <p:sp>
        <p:nvSpPr>
          <p:cNvPr id="4" name="Text Placeholder 3"/>
          <p:cNvSpPr>
            <a:spLocks noGrp="1"/>
          </p:cNvSpPr>
          <p:nvPr>
            <p:ph type="body" sz="quarter" idx="16"/>
          </p:nvPr>
        </p:nvSpPr>
        <p:spPr>
          <a:xfrm>
            <a:off x="7264400" y="2264551"/>
            <a:ext cx="5257800" cy="5224498"/>
          </a:xfrm>
          <a:prstGeom prst="rect">
            <a:avLst/>
          </a:prstGeom>
        </p:spPr>
        <p:txBody>
          <a:bodyPr/>
          <a:lstStyle>
            <a:lvl1pPr>
              <a:defRPr lang="en-US" sz="3600" baseline="0" smtClean="0">
                <a:solidFill>
                  <a:schemeClr val="tx1"/>
                </a:solidFill>
              </a:defRPr>
            </a:lvl1pPr>
            <a:lvl2pPr>
              <a:defRPr lang="en-US" sz="3200" baseline="0" smtClean="0">
                <a:solidFill>
                  <a:schemeClr val="tx1"/>
                </a:solidFill>
              </a:defRPr>
            </a:lvl2pPr>
            <a:lvl3pPr>
              <a:defRPr lang="en-US" sz="2800" smtClean="0">
                <a:solidFill>
                  <a:schemeClr val="tx1"/>
                </a:solidFill>
              </a:defRPr>
            </a:lvl3pPr>
            <a:lvl4pPr>
              <a:defRPr lang="en-US" sz="2400" smtClean="0">
                <a:solidFill>
                  <a:schemeClr val="tx1"/>
                </a:solidFill>
              </a:defRPr>
            </a:lvl4pPr>
            <a:lvl5pPr>
              <a:defRPr lang="en-US">
                <a:solidFill>
                  <a:schemeClr val="bg1"/>
                </a:solidFill>
              </a:defRPr>
            </a:lvl5pPr>
          </a:lstStyle>
          <a:p>
            <a:pPr lvl="0">
              <a:spcBef>
                <a:spcPts val="768"/>
              </a:spcBef>
              <a:buFont typeface="Arial" panose="020B0604020202020204" pitchFamily="34" charset="0"/>
              <a:buChar char="•"/>
            </a:pPr>
            <a:r>
              <a:rPr lang="en-US"/>
              <a:t>Click to edit Master text styles</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a:t>
            </a:r>
          </a:p>
        </p:txBody>
      </p:sp>
    </p:spTree>
    <p:extLst>
      <p:ext uri="{BB962C8B-B14F-4D97-AF65-F5344CB8AC3E}">
        <p14:creationId xmlns:p14="http://schemas.microsoft.com/office/powerpoint/2010/main" val="498667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ebuchet-White-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388170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rebuchet-White Thank You">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solidFill>
                  <a:schemeClr val="tx1"/>
                </a:solidFill>
              </a:defRPr>
            </a:lvl1pPr>
          </a:lstStyle>
          <a:p>
            <a:pPr lvl="0"/>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7CD4B2A3-DF06-4EAB-85AB-0641A4D150A0}" type="slidenum">
              <a:rPr lang="en-US" smtClean="0"/>
              <a:pPr/>
              <a:t>‹#›</a:t>
            </a:fld>
            <a:endParaRPr lang="en-US"/>
          </a:p>
        </p:txBody>
      </p:sp>
    </p:spTree>
    <p:extLst>
      <p:ext uri="{BB962C8B-B14F-4D97-AF65-F5344CB8AC3E}">
        <p14:creationId xmlns:p14="http://schemas.microsoft.com/office/powerpoint/2010/main" val="258656784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Layout -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CD4B2A3-DF06-4EAB-85AB-0641A4D150A0}" type="slidenum">
              <a:rPr lang="en-US" smtClean="0"/>
              <a:pPr/>
              <a:t>‹#›</a:t>
            </a:fld>
            <a:endParaRPr lang="en-US"/>
          </a:p>
        </p:txBody>
      </p:sp>
    </p:spTree>
    <p:extLst>
      <p:ext uri="{BB962C8B-B14F-4D97-AF65-F5344CB8AC3E}">
        <p14:creationId xmlns:p14="http://schemas.microsoft.com/office/powerpoint/2010/main" val="455621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ebuchet-Modern-White Titl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r">
              <a:defRPr i="0">
                <a:solidFill>
                  <a:schemeClr val="tx1"/>
                </a:solidFill>
              </a:defRPr>
            </a:lvl1pPr>
          </a:lstStyle>
          <a:p>
            <a:pPr lvl="0"/>
            <a:r>
              <a:rPr lang="en-US">
                <a:sym typeface="Trebuchet MS" pitchFamily="-100" charset="0"/>
              </a:rPr>
              <a:t>CLICK TO ADD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tx1"/>
                </a:solidFill>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defRPr>
            </a:lvl1pPr>
          </a:lstStyle>
          <a:p>
            <a:pPr lvl="0"/>
            <a:r>
              <a:rPr lang="en-US"/>
              <a:t>Presented by: Name of Presenter</a:t>
            </a:r>
          </a:p>
        </p:txBody>
      </p:sp>
      <p:sp>
        <p:nvSpPr>
          <p:cNvPr id="2" name="Slide Number Placeholder 1"/>
          <p:cNvSpPr>
            <a:spLocks noGrp="1"/>
          </p:cNvSpPr>
          <p:nvPr>
            <p:ph type="sldNum" sz="quarter" idx="12"/>
          </p:nvPr>
        </p:nvSpPr>
        <p:spPr/>
        <p:txBody>
          <a:bodyPr/>
          <a:lstStyle/>
          <a:p>
            <a:fld id="{8232555D-2978-4F3B-B127-F0AFF203E745}" type="slidenum">
              <a:rPr lang="en-US" smtClean="0"/>
              <a:pPr/>
              <a:t>‹#›</a:t>
            </a:fld>
            <a:endParaRPr lang="en-US"/>
          </a:p>
        </p:txBody>
      </p:sp>
      <p:sp>
        <p:nvSpPr>
          <p:cNvPr id="5" name="Date Placeholder 4"/>
          <p:cNvSpPr>
            <a:spLocks noGrp="1"/>
          </p:cNvSpPr>
          <p:nvPr>
            <p:ph type="dt" sz="half" idx="13"/>
          </p:nvPr>
        </p:nvSpPr>
        <p:spPr>
          <a:xfrm>
            <a:off x="9444038" y="7955280"/>
            <a:ext cx="2925762" cy="519112"/>
          </a:xfrm>
        </p:spPr>
        <p:txBody>
          <a:bodyPr/>
          <a:lstStyle/>
          <a:p>
            <a:pPr algn="r"/>
            <a:fld id="{050E86E7-01FD-40E3-96AD-899731DCC549}" type="datetime1">
              <a:rPr lang="en-US" smtClean="0"/>
              <a:t>4/25/2024</a:t>
            </a:fld>
            <a:endParaRPr lang="en-US"/>
          </a:p>
        </p:txBody>
      </p:sp>
      <p:sp>
        <p:nvSpPr>
          <p:cNvPr id="9" name="Text Placeholder 5"/>
          <p:cNvSpPr>
            <a:spLocks noGrp="1"/>
          </p:cNvSpPr>
          <p:nvPr>
            <p:ph type="body" sz="quarter" idx="15" hasCustomPrompt="1"/>
          </p:nvPr>
        </p:nvSpPr>
        <p:spPr>
          <a:xfrm>
            <a:off x="5586476" y="7434517"/>
            <a:ext cx="6784848" cy="585216"/>
          </a:xfrm>
          <a:prstGeom prst="rect">
            <a:avLst/>
          </a:prstGeom>
        </p:spPr>
        <p:txBody>
          <a:bodyPr anchor="ctr"/>
          <a:lstStyle>
            <a:lvl1pPr algn="r">
              <a:defRPr sz="2000" b="0" baseline="0">
                <a:solidFill>
                  <a:schemeClr val="tx1"/>
                </a:solidFill>
              </a:defRPr>
            </a:lvl1pPr>
          </a:lstStyle>
          <a:p>
            <a:pPr lvl="0"/>
            <a:r>
              <a:rPr lang="en-US"/>
              <a:t>Department of Health Care Policy and Financing</a:t>
            </a:r>
          </a:p>
        </p:txBody>
      </p:sp>
    </p:spTree>
    <p:extLst>
      <p:ext uri="{BB962C8B-B14F-4D97-AF65-F5344CB8AC3E}">
        <p14:creationId xmlns:p14="http://schemas.microsoft.com/office/powerpoint/2010/main" val="108483718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ebuchet-Modern-Images-White Titl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i="0">
                <a:solidFill>
                  <a:schemeClr val="tx1"/>
                </a:solidFill>
              </a:defRPr>
            </a:lvl1pPr>
          </a:lstStyle>
          <a:p>
            <a:pPr lvl="0"/>
            <a:r>
              <a:rPr lang="en-US">
                <a:sym typeface="Trebuchet MS" pitchFamily="-100" charset="0"/>
              </a:rPr>
              <a:t>CLICK TO ADD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tx1"/>
                </a:solidFill>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9" name="Content Placeholder 11"/>
          <p:cNvSpPr>
            <a:spLocks noGrp="1"/>
          </p:cNvSpPr>
          <p:nvPr>
            <p:ph sz="quarter" idx="14" hasCustomPrompt="1"/>
          </p:nvPr>
        </p:nvSpPr>
        <p:spPr>
          <a:xfrm>
            <a:off x="635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0"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8232555D-2978-4F3B-B127-F0AFF203E745}" type="slidenum">
              <a:rPr lang="en-US" smtClean="0"/>
              <a:pPr/>
              <a:t>‹#›</a:t>
            </a:fld>
            <a:endParaRPr lang="en-US"/>
          </a:p>
        </p:txBody>
      </p:sp>
      <p:sp>
        <p:nvSpPr>
          <p:cNvPr id="5" name="Date Placeholder 4"/>
          <p:cNvSpPr>
            <a:spLocks noGrp="1"/>
          </p:cNvSpPr>
          <p:nvPr>
            <p:ph type="dt" sz="half" idx="18"/>
          </p:nvPr>
        </p:nvSpPr>
        <p:spPr>
          <a:xfrm>
            <a:off x="9444038" y="7955280"/>
            <a:ext cx="2925762" cy="519112"/>
          </a:xfrm>
        </p:spPr>
        <p:txBody>
          <a:bodyPr/>
          <a:lstStyle/>
          <a:p>
            <a:pPr algn="r"/>
            <a:fld id="{484CEBF5-2F71-4F0F-B43D-243A92A7C758}" type="datetime1">
              <a:rPr lang="en-US" smtClean="0"/>
              <a:t>4/25/2024</a:t>
            </a:fld>
            <a:endParaRPr lang="en-US"/>
          </a:p>
        </p:txBody>
      </p:sp>
      <p:sp>
        <p:nvSpPr>
          <p:cNvPr id="12" name="Text Placeholder 5"/>
          <p:cNvSpPr>
            <a:spLocks noGrp="1"/>
          </p:cNvSpPr>
          <p:nvPr>
            <p:ph type="body" sz="quarter" idx="19" hasCustomPrompt="1"/>
          </p:nvPr>
        </p:nvSpPr>
        <p:spPr>
          <a:xfrm>
            <a:off x="5584952" y="7434517"/>
            <a:ext cx="6784848" cy="585216"/>
          </a:xfrm>
          <a:prstGeom prst="rect">
            <a:avLst/>
          </a:prstGeom>
        </p:spPr>
        <p:txBody>
          <a:bodyPr anchor="ctr"/>
          <a:lstStyle>
            <a:lvl1pPr algn="r">
              <a:defRPr sz="2000" b="0" baseline="0">
                <a:solidFill>
                  <a:schemeClr val="tx1"/>
                </a:solidFill>
              </a:defRPr>
            </a:lvl1pPr>
          </a:lstStyle>
          <a:p>
            <a:pPr lvl="0"/>
            <a:r>
              <a:rPr lang="en-US"/>
              <a:t>Department of Health Care Policy and Financing</a:t>
            </a:r>
          </a:p>
        </p:txBody>
      </p:sp>
    </p:spTree>
    <p:extLst>
      <p:ext uri="{BB962C8B-B14F-4D97-AF65-F5344CB8AC3E}">
        <p14:creationId xmlns:p14="http://schemas.microsoft.com/office/powerpoint/2010/main" val="202241564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ebuchet-Modern-Images 2-White Titl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i="0">
                <a:solidFill>
                  <a:schemeClr val="tx1"/>
                </a:solidFill>
              </a:defRPr>
            </a:lvl1pPr>
          </a:lstStyle>
          <a:p>
            <a:pPr lvl="0"/>
            <a:r>
              <a:rPr lang="en-US">
                <a:sym typeface="Trebuchet MS" pitchFamily="-100" charset="0"/>
              </a:rPr>
              <a:t>CLICK TO ADD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tx1"/>
                </a:solidFill>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defRPr>
            </a:lvl1pPr>
          </a:lstStyle>
          <a:p>
            <a:pPr lvl="0"/>
            <a:r>
              <a:rPr lang="en-US"/>
              <a:t>Presented by: Name of Presenter</a:t>
            </a:r>
          </a:p>
        </p:txBody>
      </p:sp>
      <p:sp>
        <p:nvSpPr>
          <p:cNvPr id="12"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13" name="Content Placeholder 11"/>
          <p:cNvSpPr>
            <a:spLocks noGrp="1"/>
          </p:cNvSpPr>
          <p:nvPr>
            <p:ph sz="quarter" idx="17" hasCustomPrompt="1"/>
          </p:nvPr>
        </p:nvSpPr>
        <p:spPr>
          <a:xfrm>
            <a:off x="-36576" y="52423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4" name="Content Placeholder 11"/>
          <p:cNvSpPr>
            <a:spLocks noGrp="1"/>
          </p:cNvSpPr>
          <p:nvPr>
            <p:ph sz="quarter" idx="18" hasCustomPrompt="1"/>
          </p:nvPr>
        </p:nvSpPr>
        <p:spPr>
          <a:xfrm>
            <a:off x="-36576" y="616458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5" name="Content Placeholder 11"/>
          <p:cNvSpPr>
            <a:spLocks noGrp="1"/>
          </p:cNvSpPr>
          <p:nvPr>
            <p:ph sz="quarter" idx="19" hasCustomPrompt="1"/>
          </p:nvPr>
        </p:nvSpPr>
        <p:spPr>
          <a:xfrm>
            <a:off x="-36576" y="3344405"/>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20"/>
          </p:nvPr>
        </p:nvSpPr>
        <p:spPr/>
        <p:txBody>
          <a:bodyPr/>
          <a:lstStyle/>
          <a:p>
            <a:fld id="{8232555D-2978-4F3B-B127-F0AFF203E745}" type="slidenum">
              <a:rPr lang="en-US" smtClean="0"/>
              <a:pPr/>
              <a:t>‹#›</a:t>
            </a:fld>
            <a:endParaRPr lang="en-US"/>
          </a:p>
        </p:txBody>
      </p:sp>
      <p:sp>
        <p:nvSpPr>
          <p:cNvPr id="5" name="Date Placeholder 4"/>
          <p:cNvSpPr>
            <a:spLocks noGrp="1"/>
          </p:cNvSpPr>
          <p:nvPr>
            <p:ph type="dt" sz="half" idx="21"/>
          </p:nvPr>
        </p:nvSpPr>
        <p:spPr>
          <a:xfrm>
            <a:off x="9444038" y="7955280"/>
            <a:ext cx="2925762" cy="519112"/>
          </a:xfrm>
        </p:spPr>
        <p:txBody>
          <a:bodyPr/>
          <a:lstStyle/>
          <a:p>
            <a:pPr algn="r"/>
            <a:fld id="{EFDF36F5-9DDC-4754-9435-66AC8DBE9007}" type="datetime1">
              <a:rPr lang="en-US" smtClean="0"/>
              <a:t>4/25/2024</a:t>
            </a:fld>
            <a:endParaRPr lang="en-US"/>
          </a:p>
        </p:txBody>
      </p:sp>
      <p:sp>
        <p:nvSpPr>
          <p:cNvPr id="16" name="Text Placeholder 5"/>
          <p:cNvSpPr>
            <a:spLocks noGrp="1"/>
          </p:cNvSpPr>
          <p:nvPr>
            <p:ph type="body" sz="quarter" idx="15" hasCustomPrompt="1"/>
          </p:nvPr>
        </p:nvSpPr>
        <p:spPr>
          <a:xfrm>
            <a:off x="5584952" y="7434517"/>
            <a:ext cx="6784848" cy="585216"/>
          </a:xfrm>
          <a:prstGeom prst="rect">
            <a:avLst/>
          </a:prstGeom>
        </p:spPr>
        <p:txBody>
          <a:bodyPr anchor="ctr"/>
          <a:lstStyle>
            <a:lvl1pPr algn="r">
              <a:defRPr sz="2000" b="0" baseline="0">
                <a:solidFill>
                  <a:schemeClr val="tx1"/>
                </a:solidFill>
              </a:defRPr>
            </a:lvl1pPr>
          </a:lstStyle>
          <a:p>
            <a:pPr lvl="0"/>
            <a:r>
              <a:rPr lang="en-US"/>
              <a:t>Department of Health Care Policy and Financing</a:t>
            </a:r>
          </a:p>
        </p:txBody>
      </p:sp>
    </p:spTree>
    <p:extLst>
      <p:ext uri="{BB962C8B-B14F-4D97-AF65-F5344CB8AC3E}">
        <p14:creationId xmlns:p14="http://schemas.microsoft.com/office/powerpoint/2010/main" val="212566852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ebuchet-Gray Mission Slide">
    <p:spTree>
      <p:nvGrpSpPr>
        <p:cNvPr id="1" name=""/>
        <p:cNvGrpSpPr/>
        <p:nvPr/>
      </p:nvGrpSpPr>
      <p:grpSpPr>
        <a:xfrm>
          <a:off x="0" y="0"/>
          <a:ext cx="0" cy="0"/>
          <a:chOff x="0" y="0"/>
          <a:chExt cx="0" cy="0"/>
        </a:xfrm>
      </p:grpSpPr>
      <p:sp>
        <p:nvSpPr>
          <p:cNvPr id="5" name="TextBox 4"/>
          <p:cNvSpPr txBox="1"/>
          <p:nvPr userDrawn="1"/>
        </p:nvSpPr>
        <p:spPr>
          <a:xfrm>
            <a:off x="893762" y="2891641"/>
            <a:ext cx="11217275" cy="3970318"/>
          </a:xfrm>
          <a:prstGeom prst="rect">
            <a:avLst/>
          </a:prstGeom>
          <a:noFill/>
        </p:spPr>
        <p:txBody>
          <a:bodyPr wrap="square" rtlCol="0" anchor="ctr">
            <a:spAutoFit/>
          </a:bodyPr>
          <a:lstStyle/>
          <a:p>
            <a:pPr marL="0" marR="0" lvl="0" indent="0" algn="ctr" defTabSz="584200" rtl="0" eaLnBrk="1" fontAlgn="base" latinLnBrk="0" hangingPunct="0">
              <a:lnSpc>
                <a:spcPct val="100000"/>
              </a:lnSpc>
              <a:spcBef>
                <a:spcPct val="0"/>
              </a:spcBef>
              <a:spcAft>
                <a:spcPct val="0"/>
              </a:spcAft>
              <a:buClrTx/>
              <a:buSzTx/>
              <a:buFontTx/>
              <a:buNone/>
              <a:tabLst/>
              <a:defRPr/>
            </a:pPr>
            <a:r>
              <a:rPr lang="en-US" sz="6000" b="1">
                <a:solidFill>
                  <a:schemeClr val="bg1"/>
                </a:solidFill>
              </a:rPr>
              <a:t>Improving</a:t>
            </a:r>
            <a:r>
              <a:rPr lang="en-US" sz="6000" b="0">
                <a:solidFill>
                  <a:schemeClr val="bg1"/>
                </a:solidFill>
              </a:rPr>
              <a:t> </a:t>
            </a:r>
            <a:r>
              <a:rPr lang="en-US" sz="5400" b="0">
                <a:solidFill>
                  <a:schemeClr val="bg1"/>
                </a:solidFill>
              </a:rPr>
              <a:t>health care access and outcomes for the </a:t>
            </a:r>
            <a:r>
              <a:rPr lang="en-US" sz="6000" b="1">
                <a:solidFill>
                  <a:schemeClr val="bg1"/>
                </a:solidFill>
              </a:rPr>
              <a:t>people</a:t>
            </a:r>
            <a:r>
              <a:rPr lang="en-US" sz="6000" b="0">
                <a:solidFill>
                  <a:schemeClr val="bg1"/>
                </a:solidFill>
              </a:rPr>
              <a:t> </a:t>
            </a:r>
            <a:r>
              <a:rPr lang="en-US" sz="5400" b="0">
                <a:solidFill>
                  <a:schemeClr val="bg1"/>
                </a:solidFill>
              </a:rPr>
              <a:t>we serve while demonstrating sound stewardship of financial </a:t>
            </a:r>
            <a:r>
              <a:rPr lang="en-US" sz="6000" b="1">
                <a:solidFill>
                  <a:schemeClr val="bg1"/>
                </a:solidFill>
              </a:rPr>
              <a:t>resources</a:t>
            </a:r>
            <a:endParaRPr lang="en-US" sz="5400" b="1">
              <a:solidFill>
                <a:schemeClr val="bg1"/>
              </a:solidFill>
            </a:endParaRPr>
          </a:p>
          <a:p>
            <a:endParaRPr lang="en-US">
              <a:solidFill>
                <a:schemeClr val="bg1"/>
              </a:solidFill>
            </a:endParaRPr>
          </a:p>
        </p:txBody>
      </p:sp>
      <p:sp>
        <p:nvSpPr>
          <p:cNvPr id="6" name="TextBox 5"/>
          <p:cNvSpPr txBox="1"/>
          <p:nvPr userDrawn="1"/>
        </p:nvSpPr>
        <p:spPr>
          <a:xfrm>
            <a:off x="893762" y="914400"/>
            <a:ext cx="10896600" cy="1107996"/>
          </a:xfrm>
          <a:prstGeom prst="rect">
            <a:avLst/>
          </a:prstGeom>
          <a:noFill/>
        </p:spPr>
        <p:txBody>
          <a:bodyPr wrap="square" rtlCol="0" anchor="ctr">
            <a:spAutoFit/>
          </a:bodyPr>
          <a:lstStyle/>
          <a:p>
            <a:r>
              <a:rPr lang="en-US" sz="6600" b="1" i="1">
                <a:solidFill>
                  <a:schemeClr val="bg1"/>
                </a:solidFill>
              </a:rPr>
              <a:t>Our Mission</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3897124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ebuchet-Modern-Whit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8600"/>
            <a:ext cx="11217275" cy="1161288"/>
          </a:xfrm>
          <a:prstGeom prst="rect">
            <a:avLst/>
          </a:prstGeom>
        </p:spPr>
        <p:txBody>
          <a:bodyPr anchor="ctr"/>
          <a:lstStyle>
            <a:lvl1pPr algn="ctr">
              <a:defRPr sz="6000" i="0">
                <a:solidFill>
                  <a:schemeClr val="tx1"/>
                </a:solidFill>
              </a:defRPr>
            </a:lvl1pPr>
          </a:lstStyle>
          <a:p>
            <a:r>
              <a:rPr lang="en-US"/>
              <a:t>Click to edit slide title</a:t>
            </a:r>
          </a:p>
        </p:txBody>
      </p:sp>
      <p:sp>
        <p:nvSpPr>
          <p:cNvPr id="4" name="Content Placeholder 3"/>
          <p:cNvSpPr>
            <a:spLocks noGrp="1"/>
          </p:cNvSpPr>
          <p:nvPr>
            <p:ph sz="quarter" idx="10" hasCustomPrompt="1"/>
          </p:nvPr>
        </p:nvSpPr>
        <p:spPr>
          <a:xfrm>
            <a:off x="893763" y="1673352"/>
            <a:ext cx="11217275" cy="5943600"/>
          </a:xfrm>
          <a:prstGeom prst="rect">
            <a:avLst/>
          </a:prstGeom>
        </p:spPr>
        <p:txBody>
          <a:bodyPr/>
          <a:lstStyle>
            <a:lvl1pPr marL="342900" indent="-342900">
              <a:spcBef>
                <a:spcPts val="768"/>
              </a:spcBef>
              <a:buFont typeface="Arial" panose="020B0604020202020204" pitchFamily="34" charset="0"/>
              <a:buChar char="•"/>
              <a:defRPr sz="3200" baseline="0">
                <a:solidFill>
                  <a:schemeClr val="tx1"/>
                </a:solidFill>
              </a:defRPr>
            </a:lvl1pPr>
            <a:lvl2pPr marL="800100" indent="-342900">
              <a:spcBef>
                <a:spcPts val="768"/>
              </a:spcBef>
              <a:buSzPct val="75000"/>
              <a:buFont typeface="Wingdings" panose="05000000000000000000" pitchFamily="2" charset="2"/>
              <a:buChar char="Ø"/>
              <a:defRPr sz="2800" baseline="0">
                <a:solidFill>
                  <a:schemeClr val="tx1"/>
                </a:solidFill>
              </a:defRPr>
            </a:lvl2pPr>
            <a:lvl3pPr marL="1200150" indent="-285750">
              <a:spcBef>
                <a:spcPts val="768"/>
              </a:spcBef>
              <a:buSzPct val="75000"/>
              <a:buFont typeface="Wingdings" panose="05000000000000000000" pitchFamily="2" charset="2"/>
              <a:buChar char="§"/>
              <a:defRPr sz="2400">
                <a:solidFill>
                  <a:schemeClr val="tx1"/>
                </a:solidFill>
              </a:defRPr>
            </a:lvl3pPr>
            <a:lvl4pPr marL="1200150" indent="-171450">
              <a:spcBef>
                <a:spcPts val="768"/>
              </a:spcBef>
              <a:buFont typeface="Arial" panose="020B0604020202020204" pitchFamily="34" charset="0"/>
              <a:buChar char="•"/>
              <a:defRPr sz="2400"/>
            </a:lvl4pPr>
            <a:lvl5pPr marL="1371600" indent="-457200">
              <a:spcBef>
                <a:spcPts val="768"/>
              </a:spcBef>
              <a:buFont typeface="Arial" panose="020B0604020202020204" pitchFamily="34" charset="0"/>
              <a:buChar char="•"/>
              <a:defRPr sz="2000"/>
            </a:lvl5pPr>
          </a:lstStyle>
          <a:p>
            <a:pPr lvl="0"/>
            <a:r>
              <a:rPr lang="en-US"/>
              <a:t>Use bullet points sparingly</a:t>
            </a:r>
          </a:p>
          <a:p>
            <a:pPr lvl="1"/>
            <a:r>
              <a:rPr lang="en-US"/>
              <a:t>Try to keep it at 3 – 5 per slide</a:t>
            </a:r>
          </a:p>
          <a:p>
            <a:pPr lvl="0"/>
            <a:r>
              <a:rPr lang="en-US"/>
              <a:t>Only represent key ideas</a:t>
            </a:r>
          </a:p>
          <a:p>
            <a:pPr lvl="0"/>
            <a:r>
              <a:rPr lang="en-US"/>
              <a:t>Examine your font size</a:t>
            </a:r>
          </a:p>
          <a:p>
            <a:pPr lvl="1"/>
            <a:r>
              <a:rPr lang="en-US"/>
              <a:t>Don’t go below 20 </a:t>
            </a:r>
          </a:p>
          <a:p>
            <a:pPr lvl="0"/>
            <a:r>
              <a:rPr lang="en-US"/>
              <a:t>Only add images/other media if relevant</a:t>
            </a:r>
          </a:p>
          <a:p>
            <a:pPr lvl="1"/>
            <a:r>
              <a:rPr lang="en-US"/>
              <a:t>Second level</a:t>
            </a:r>
          </a:p>
          <a:p>
            <a:pPr lvl="2"/>
            <a:r>
              <a:rPr lang="en-US"/>
              <a:t>Third level</a:t>
            </a:r>
          </a:p>
        </p:txBody>
      </p:sp>
      <p:sp>
        <p:nvSpPr>
          <p:cNvPr id="3" name="Slide Number Placeholder 2"/>
          <p:cNvSpPr>
            <a:spLocks noGrp="1"/>
          </p:cNvSpPr>
          <p:nvPr>
            <p:ph type="sldNum" sz="quarter" idx="11"/>
          </p:nvPr>
        </p:nvSpPr>
        <p:spPr/>
        <p:txBody>
          <a:bodyPr/>
          <a:lstStyle/>
          <a:p>
            <a:fld id="{8232555D-2978-4F3B-B127-F0AFF203E745}" type="slidenum">
              <a:rPr lang="en-US" smtClean="0"/>
              <a:pPr/>
              <a:t>‹#›</a:t>
            </a:fld>
            <a:endParaRPr lang="en-US"/>
          </a:p>
        </p:txBody>
      </p:sp>
    </p:spTree>
    <p:extLst>
      <p:ext uri="{BB962C8B-B14F-4D97-AF65-F5344CB8AC3E}">
        <p14:creationId xmlns:p14="http://schemas.microsoft.com/office/powerpoint/2010/main" val="27488334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rebuchet- Modern-White-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r">
              <a:defRPr i="0" baseline="0"/>
            </a:lvl1pPr>
          </a:lstStyle>
          <a:p>
            <a:pPr lvl="0"/>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9179727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rebuchet-Modern-White Thank You">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lvl1pPr>
              <a:defRPr lang="en-US" i="0" dirty="0">
                <a:solidFill>
                  <a:schemeClr val="tx1"/>
                </a:solidFill>
                <a:sym typeface="Trebuchet MS" pitchFamily="-100" charset="0"/>
              </a:defRPr>
            </a:lvl1pPr>
          </a:lstStyle>
          <a:p>
            <a:pPr lvl="0" algn="r"/>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8232555D-2978-4F3B-B127-F0AFF203E745}" type="slidenum">
              <a:rPr lang="en-US" smtClean="0"/>
              <a:pPr/>
              <a:t>‹#›</a:t>
            </a:fld>
            <a:endParaRPr lang="en-US"/>
          </a:p>
        </p:txBody>
      </p:sp>
    </p:spTree>
    <p:extLst>
      <p:ext uri="{BB962C8B-B14F-4D97-AF65-F5344CB8AC3E}">
        <p14:creationId xmlns:p14="http://schemas.microsoft.com/office/powerpoint/2010/main" val="42143750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homa-Gray Title Slid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defRPr/>
            </a:lvl1pPr>
          </a:lstStyle>
          <a:p>
            <a:pPr lvl="0"/>
            <a:r>
              <a:rPr lang="en-US">
                <a:sym typeface="Trebuchet MS" pitchFamily="-100" charset="0"/>
              </a:rPr>
              <a:t>Your Presentation Title</a:t>
            </a: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The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2" name="Slide Number Placeholder 1"/>
          <p:cNvSpPr>
            <a:spLocks noGrp="1"/>
          </p:cNvSpPr>
          <p:nvPr>
            <p:ph type="sldNum" sz="quarter" idx="12"/>
          </p:nvPr>
        </p:nvSpPr>
        <p:spPr/>
        <p:txBody>
          <a:bodyPr/>
          <a:lstStyle/>
          <a:p>
            <a:fld id="{F04B62F9-A472-4675-B38E-F437B5EEEB7A}" type="slidenum">
              <a:rPr lang="en-US" smtClean="0"/>
              <a:pPr/>
              <a:t>‹#›</a:t>
            </a:fld>
            <a:endParaRPr lang="en-US"/>
          </a:p>
        </p:txBody>
      </p:sp>
      <p:sp>
        <p:nvSpPr>
          <p:cNvPr id="5" name="Date Placeholder 4"/>
          <p:cNvSpPr>
            <a:spLocks noGrp="1"/>
          </p:cNvSpPr>
          <p:nvPr>
            <p:ph type="dt" sz="half" idx="13"/>
          </p:nvPr>
        </p:nvSpPr>
        <p:spPr>
          <a:xfrm>
            <a:off x="8454962" y="7955280"/>
            <a:ext cx="2925762" cy="519112"/>
          </a:xfrm>
        </p:spPr>
        <p:txBody>
          <a:bodyPr/>
          <a:lstStyle/>
          <a:p>
            <a:pPr algn="r"/>
            <a:fld id="{CE33178A-DD21-4A09-984F-6945207A76AB}" type="datetime1">
              <a:rPr lang="en-US" smtClean="0"/>
              <a:t>4/25/2024</a:t>
            </a:fld>
            <a:endParaRPr lang="en-US"/>
          </a:p>
        </p:txBody>
      </p:sp>
      <p:sp>
        <p:nvSpPr>
          <p:cNvPr id="9" name="Text Placeholder 5"/>
          <p:cNvSpPr>
            <a:spLocks noGrp="1"/>
          </p:cNvSpPr>
          <p:nvPr>
            <p:ph type="body" sz="quarter" idx="15" hasCustomPrompt="1"/>
          </p:nvPr>
        </p:nvSpPr>
        <p:spPr>
          <a:xfrm>
            <a:off x="4595876" y="7434517"/>
            <a:ext cx="6784848" cy="585216"/>
          </a:xfrm>
          <a:prstGeom prst="rect">
            <a:avLst/>
          </a:prstGeom>
        </p:spPr>
        <p:txBody>
          <a:bodyPr anchor="ctr"/>
          <a:lstStyle>
            <a:lvl1pPr algn="r">
              <a:defRPr sz="20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3373377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homa-Images-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defRPr/>
            </a:lvl1pPr>
          </a:lstStyle>
          <a:p>
            <a:pPr lvl="0"/>
            <a:r>
              <a:rPr lang="en-US">
                <a:sym typeface="Trebuchet MS" pitchFamily="-100" charset="0"/>
              </a:rPr>
              <a:t>Your Presentation Title</a:t>
            </a: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The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7" name="Content Placeholder 11"/>
          <p:cNvSpPr>
            <a:spLocks noGrp="1"/>
          </p:cNvSpPr>
          <p:nvPr>
            <p:ph sz="quarter" idx="14" hasCustomPrompt="1"/>
          </p:nvPr>
        </p:nvSpPr>
        <p:spPr>
          <a:xfrm>
            <a:off x="635000" y="684250"/>
            <a:ext cx="1828800" cy="1828800"/>
          </a:xfrm>
          <a:prstGeom prst="rect">
            <a:avLst/>
          </a:prstGeom>
        </p:spPr>
        <p:txBody>
          <a:bodyPr/>
          <a:lstStyle>
            <a:lvl1pPr>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lvl="0" indent="0"/>
            <a:r>
              <a:rPr lang="en-US"/>
              <a:t>Click to add Image</a:t>
            </a:r>
          </a:p>
        </p:txBody>
      </p:sp>
      <p:sp>
        <p:nvSpPr>
          <p:cNvPr id="9"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F04B62F9-A472-4675-B38E-F437B5EEEB7A}" type="slidenum">
              <a:rPr lang="en-US" smtClean="0"/>
              <a:pPr/>
              <a:t>‹#›</a:t>
            </a:fld>
            <a:endParaRPr lang="en-US"/>
          </a:p>
        </p:txBody>
      </p:sp>
      <p:sp>
        <p:nvSpPr>
          <p:cNvPr id="5" name="Date Placeholder 4"/>
          <p:cNvSpPr>
            <a:spLocks noGrp="1"/>
          </p:cNvSpPr>
          <p:nvPr>
            <p:ph type="dt" sz="half" idx="18"/>
          </p:nvPr>
        </p:nvSpPr>
        <p:spPr>
          <a:xfrm>
            <a:off x="8454962" y="7955280"/>
            <a:ext cx="2925762" cy="519112"/>
          </a:xfrm>
        </p:spPr>
        <p:txBody>
          <a:bodyPr/>
          <a:lstStyle/>
          <a:p>
            <a:pPr algn="r"/>
            <a:fld id="{9EECC79E-4C2E-4065-8BCE-F36EF537ABE4}" type="datetime1">
              <a:rPr lang="en-US" smtClean="0"/>
              <a:t>4/25/2024</a:t>
            </a:fld>
            <a:endParaRPr lang="en-US"/>
          </a:p>
        </p:txBody>
      </p:sp>
      <p:sp>
        <p:nvSpPr>
          <p:cNvPr id="12" name="Text Placeholder 5"/>
          <p:cNvSpPr>
            <a:spLocks noGrp="1"/>
          </p:cNvSpPr>
          <p:nvPr>
            <p:ph type="body" sz="quarter" idx="19" hasCustomPrompt="1"/>
          </p:nvPr>
        </p:nvSpPr>
        <p:spPr>
          <a:xfrm>
            <a:off x="4595876" y="7434517"/>
            <a:ext cx="6784848" cy="585216"/>
          </a:xfrm>
          <a:prstGeom prst="rect">
            <a:avLst/>
          </a:prstGeom>
        </p:spPr>
        <p:txBody>
          <a:bodyPr anchor="ctr"/>
          <a:lstStyle>
            <a:lvl1pPr algn="r">
              <a:defRPr sz="20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104508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ahoma-Images 2-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lvl1pPr>
          </a:lstStyle>
          <a:p>
            <a:pPr lvl="0"/>
            <a:r>
              <a:rPr lang="en-US">
                <a:sym typeface="Trebuchet MS" pitchFamily="-100" charset="0"/>
              </a:rPr>
              <a:t>Your 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ctr">
              <a:defRPr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The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12"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13" name="Content Placeholder 11"/>
          <p:cNvSpPr>
            <a:spLocks noGrp="1"/>
          </p:cNvSpPr>
          <p:nvPr>
            <p:ph sz="quarter" idx="14" hasCustomPrompt="1"/>
          </p:nvPr>
        </p:nvSpPr>
        <p:spPr>
          <a:xfrm>
            <a:off x="-36576" y="52423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4" name="Content Placeholder 11"/>
          <p:cNvSpPr>
            <a:spLocks noGrp="1"/>
          </p:cNvSpPr>
          <p:nvPr>
            <p:ph sz="quarter" idx="15" hasCustomPrompt="1"/>
          </p:nvPr>
        </p:nvSpPr>
        <p:spPr>
          <a:xfrm>
            <a:off x="-36576" y="616458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5" name="Content Placeholder 11"/>
          <p:cNvSpPr>
            <a:spLocks noGrp="1"/>
          </p:cNvSpPr>
          <p:nvPr>
            <p:ph sz="quarter" idx="16" hasCustomPrompt="1"/>
          </p:nvPr>
        </p:nvSpPr>
        <p:spPr>
          <a:xfrm>
            <a:off x="-36576" y="3344405"/>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F04B62F9-A472-4675-B38E-F437B5EEEB7A}" type="slidenum">
              <a:rPr lang="en-US" smtClean="0"/>
              <a:pPr/>
              <a:t>‹#›</a:t>
            </a:fld>
            <a:endParaRPr lang="en-US"/>
          </a:p>
        </p:txBody>
      </p:sp>
      <p:sp>
        <p:nvSpPr>
          <p:cNvPr id="5" name="Date Placeholder 4"/>
          <p:cNvSpPr>
            <a:spLocks noGrp="1"/>
          </p:cNvSpPr>
          <p:nvPr>
            <p:ph type="dt" sz="half" idx="18"/>
          </p:nvPr>
        </p:nvSpPr>
        <p:spPr>
          <a:xfrm>
            <a:off x="9444038" y="7940930"/>
            <a:ext cx="2925762" cy="519112"/>
          </a:xfrm>
        </p:spPr>
        <p:txBody>
          <a:bodyPr/>
          <a:lstStyle/>
          <a:p>
            <a:pPr algn="r"/>
            <a:fld id="{D3A5F8E6-1363-49D3-9C37-2C90CF6325A2}" type="datetime1">
              <a:rPr lang="en-US" smtClean="0"/>
              <a:t>4/25/2024</a:t>
            </a:fld>
            <a:endParaRPr lang="en-US"/>
          </a:p>
        </p:txBody>
      </p:sp>
      <p:sp>
        <p:nvSpPr>
          <p:cNvPr id="16" name="Text Placeholder 5"/>
          <p:cNvSpPr>
            <a:spLocks noGrp="1"/>
          </p:cNvSpPr>
          <p:nvPr>
            <p:ph type="body" sz="quarter" idx="19" hasCustomPrompt="1"/>
          </p:nvPr>
        </p:nvSpPr>
        <p:spPr>
          <a:xfrm>
            <a:off x="5586475" y="7434517"/>
            <a:ext cx="6784848" cy="585216"/>
          </a:xfrm>
          <a:prstGeom prst="rect">
            <a:avLst/>
          </a:prstGeom>
        </p:spPr>
        <p:txBody>
          <a:bodyPr anchor="ctr"/>
          <a:lstStyle>
            <a:lvl1pPr algn="r">
              <a:defRPr sz="20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7783649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homa-Gray Mission Slide">
    <p:spTree>
      <p:nvGrpSpPr>
        <p:cNvPr id="1" name=""/>
        <p:cNvGrpSpPr/>
        <p:nvPr/>
      </p:nvGrpSpPr>
      <p:grpSpPr>
        <a:xfrm>
          <a:off x="0" y="0"/>
          <a:ext cx="0" cy="0"/>
          <a:chOff x="0" y="0"/>
          <a:chExt cx="0" cy="0"/>
        </a:xfrm>
      </p:grpSpPr>
      <p:sp>
        <p:nvSpPr>
          <p:cNvPr id="5" name="TextBox 4"/>
          <p:cNvSpPr txBox="1"/>
          <p:nvPr userDrawn="1"/>
        </p:nvSpPr>
        <p:spPr>
          <a:xfrm>
            <a:off x="862012" y="2891641"/>
            <a:ext cx="11323638" cy="3970318"/>
          </a:xfrm>
          <a:prstGeom prst="rect">
            <a:avLst/>
          </a:prstGeom>
          <a:noFill/>
        </p:spPr>
        <p:txBody>
          <a:bodyPr wrap="square" rtlCol="0" anchor="ctr">
            <a:spAutoFit/>
          </a:bodyPr>
          <a:lstStyle/>
          <a:p>
            <a:pPr marL="0" marR="0" lvl="0" indent="0" algn="ctr" defTabSz="584200" rtl="0" eaLnBrk="1" fontAlgn="base" latinLnBrk="0" hangingPunct="0">
              <a:lnSpc>
                <a:spcPct val="100000"/>
              </a:lnSpc>
              <a:spcBef>
                <a:spcPct val="0"/>
              </a:spcBef>
              <a:spcAft>
                <a:spcPct val="0"/>
              </a:spcAft>
              <a:buClrTx/>
              <a:buSzTx/>
              <a:buFontTx/>
              <a:buNone/>
              <a:tabLst/>
              <a:defRPr/>
            </a:pPr>
            <a:r>
              <a:rPr lang="en-US" sz="6000" b="1">
                <a:solidFill>
                  <a:schemeClr val="bg1"/>
                </a:solidFill>
                <a:latin typeface="Tahoma" panose="020B0604030504040204" pitchFamily="34" charset="0"/>
                <a:ea typeface="Tahoma" panose="020B0604030504040204" pitchFamily="34" charset="0"/>
                <a:cs typeface="Tahoma" panose="020B0604030504040204" pitchFamily="34" charset="0"/>
              </a:rPr>
              <a:t>Improving</a:t>
            </a:r>
            <a:r>
              <a:rPr lang="en-US" sz="6000" b="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5400" b="0">
                <a:solidFill>
                  <a:schemeClr val="bg1"/>
                </a:solidFill>
                <a:latin typeface="Tahoma" panose="020B0604030504040204" pitchFamily="34" charset="0"/>
                <a:ea typeface="Tahoma" panose="020B0604030504040204" pitchFamily="34" charset="0"/>
                <a:cs typeface="Tahoma" panose="020B0604030504040204" pitchFamily="34" charset="0"/>
              </a:rPr>
              <a:t>health care access and outcomes for the </a:t>
            </a:r>
            <a:r>
              <a:rPr lang="en-US" sz="6000" b="1">
                <a:solidFill>
                  <a:schemeClr val="bg1"/>
                </a:solidFill>
                <a:latin typeface="Tahoma" panose="020B0604030504040204" pitchFamily="34" charset="0"/>
                <a:ea typeface="Tahoma" panose="020B0604030504040204" pitchFamily="34" charset="0"/>
                <a:cs typeface="Tahoma" panose="020B0604030504040204" pitchFamily="34" charset="0"/>
              </a:rPr>
              <a:t>people</a:t>
            </a:r>
            <a:r>
              <a:rPr lang="en-US" sz="6000" b="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5400" b="0">
                <a:solidFill>
                  <a:schemeClr val="bg1"/>
                </a:solidFill>
                <a:latin typeface="Tahoma" panose="020B0604030504040204" pitchFamily="34" charset="0"/>
                <a:ea typeface="Tahoma" panose="020B0604030504040204" pitchFamily="34" charset="0"/>
                <a:cs typeface="Tahoma" panose="020B0604030504040204" pitchFamily="34" charset="0"/>
              </a:rPr>
              <a:t>we serve while demonstrating sound stewardship of financial </a:t>
            </a:r>
            <a:r>
              <a:rPr lang="en-US" sz="6000" b="1">
                <a:solidFill>
                  <a:schemeClr val="bg1"/>
                </a:solidFill>
                <a:latin typeface="Tahoma" panose="020B0604030504040204" pitchFamily="34" charset="0"/>
                <a:ea typeface="Tahoma" panose="020B0604030504040204" pitchFamily="34" charset="0"/>
                <a:cs typeface="Tahoma" panose="020B0604030504040204" pitchFamily="34" charset="0"/>
              </a:rPr>
              <a:t>resources</a:t>
            </a:r>
            <a:endParaRPr lang="en-US" sz="5400" b="1">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userDrawn="1"/>
        </p:nvSpPr>
        <p:spPr>
          <a:xfrm>
            <a:off x="862012" y="914400"/>
            <a:ext cx="10896600" cy="1107996"/>
          </a:xfrm>
          <a:prstGeom prst="rect">
            <a:avLst/>
          </a:prstGeom>
          <a:noFill/>
        </p:spPr>
        <p:txBody>
          <a:bodyPr wrap="square" rtlCol="0" anchor="ctr">
            <a:spAutoFit/>
          </a:bodyPr>
          <a:lstStyle/>
          <a:p>
            <a:r>
              <a:rPr lang="en-US" sz="6600" b="1" i="1">
                <a:solidFill>
                  <a:schemeClr val="bg1"/>
                </a:solidFill>
                <a:latin typeface="Tahoma" panose="020B0604030504040204" pitchFamily="34" charset="0"/>
                <a:ea typeface="Tahoma" panose="020B0604030504040204" pitchFamily="34" charset="0"/>
                <a:cs typeface="Tahoma" panose="020B0604030504040204" pitchFamily="34" charset="0"/>
              </a:rPr>
              <a:t>Our Mission</a:t>
            </a:r>
          </a:p>
        </p:txBody>
      </p:sp>
      <p:sp>
        <p:nvSpPr>
          <p:cNvPr id="2" name="Slide Number Placeholder 1"/>
          <p:cNvSpPr>
            <a:spLocks noGrp="1"/>
          </p:cNvSpPr>
          <p:nvPr>
            <p:ph type="sldNum" sz="quarter" idx="10"/>
          </p:nvPr>
        </p:nvSpPr>
        <p:spPr/>
        <p:txBody>
          <a:bodyPr/>
          <a:lstStyle/>
          <a:p>
            <a:fld id="{F04B62F9-A472-4675-B38E-F437B5EEEB7A}" type="slidenum">
              <a:rPr lang="en-US" smtClean="0"/>
              <a:pPr/>
              <a:t>‹#›</a:t>
            </a:fld>
            <a:endParaRPr lang="en-US"/>
          </a:p>
        </p:txBody>
      </p:sp>
    </p:spTree>
    <p:extLst>
      <p:ext uri="{BB962C8B-B14F-4D97-AF65-F5344CB8AC3E}">
        <p14:creationId xmlns:p14="http://schemas.microsoft.com/office/powerpoint/2010/main" val="32379470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homa-Gray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8600"/>
            <a:ext cx="11217275" cy="1161288"/>
          </a:xfrm>
          <a:prstGeom prst="rect">
            <a:avLst/>
          </a:prstGeom>
        </p:spPr>
        <p:txBody>
          <a:bodyPr anchor="ctr"/>
          <a:lstStyle>
            <a:lvl1pPr algn="ctr">
              <a:defRPr sz="6000"/>
            </a:lvl1pPr>
          </a:lstStyle>
          <a:p>
            <a:r>
              <a:rPr lang="en-US"/>
              <a:t>Click to edit Slide title</a:t>
            </a:r>
          </a:p>
        </p:txBody>
      </p:sp>
      <p:sp>
        <p:nvSpPr>
          <p:cNvPr id="4" name="Content Placeholder 3"/>
          <p:cNvSpPr>
            <a:spLocks noGrp="1"/>
          </p:cNvSpPr>
          <p:nvPr>
            <p:ph sz="quarter" idx="10" hasCustomPrompt="1"/>
          </p:nvPr>
        </p:nvSpPr>
        <p:spPr>
          <a:xfrm>
            <a:off x="893763" y="1673352"/>
            <a:ext cx="11217275" cy="5943600"/>
          </a:xfrm>
          <a:prstGeom prst="rect">
            <a:avLst/>
          </a:prstGeom>
        </p:spPr>
        <p:txBody>
          <a:bodyPr/>
          <a:lstStyle>
            <a:lvl1pPr marL="342900" indent="-342900">
              <a:spcBef>
                <a:spcPts val="768"/>
              </a:spcBef>
              <a:buFont typeface="Arial" panose="020B0604020202020204" pitchFamily="34" charset="0"/>
              <a:buChar char="•"/>
              <a:defRPr sz="32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800100" indent="-342900">
              <a:spcBef>
                <a:spcPts val="768"/>
              </a:spcBef>
              <a:buSzPct val="75000"/>
              <a:buFont typeface="Wingdings" panose="05000000000000000000" pitchFamily="2" charset="2"/>
              <a:buChar char="Ø"/>
              <a:defRPr sz="2800"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200150" indent="-285750">
              <a:spcBef>
                <a:spcPts val="768"/>
              </a:spcBef>
              <a:buSzPct val="75000"/>
              <a:buFont typeface="Wingdings" panose="05000000000000000000" pitchFamily="2" charset="2"/>
              <a:buChar char="§"/>
              <a:defRPr sz="2400">
                <a:solidFill>
                  <a:schemeClr val="bg1"/>
                </a:solidFill>
              </a:defRPr>
            </a:lvl3pPr>
            <a:lvl4pPr marL="1200150" indent="-171450">
              <a:spcBef>
                <a:spcPts val="768"/>
              </a:spcBef>
              <a:buFont typeface="Arial" panose="020B0604020202020204" pitchFamily="34" charset="0"/>
              <a:buChar char="•"/>
              <a:defRPr sz="2400"/>
            </a:lvl4pPr>
            <a:lvl5pPr marL="1371600" indent="-457200">
              <a:spcBef>
                <a:spcPts val="768"/>
              </a:spcBef>
              <a:buFont typeface="Arial" panose="020B0604020202020204" pitchFamily="34" charset="0"/>
              <a:buChar char="•"/>
              <a:defRPr sz="2000"/>
            </a:lvl5pPr>
          </a:lstStyle>
          <a:p>
            <a:pPr lvl="0"/>
            <a:r>
              <a:rPr lang="en-US"/>
              <a:t>Use bullet points sparingly</a:t>
            </a:r>
          </a:p>
          <a:p>
            <a:pPr lvl="1"/>
            <a:r>
              <a:rPr lang="en-US"/>
              <a:t>Try to keep it at 3 – 5 per slide</a:t>
            </a:r>
          </a:p>
          <a:p>
            <a:pPr lvl="0"/>
            <a:r>
              <a:rPr lang="en-US"/>
              <a:t>Only represent key ideas</a:t>
            </a:r>
          </a:p>
          <a:p>
            <a:pPr lvl="0"/>
            <a:r>
              <a:rPr lang="en-US"/>
              <a:t>Examine your font size</a:t>
            </a:r>
          </a:p>
          <a:p>
            <a:pPr lvl="1"/>
            <a:r>
              <a:rPr lang="en-US"/>
              <a:t>Don’t go below 20 </a:t>
            </a:r>
          </a:p>
          <a:p>
            <a:pPr lvl="0"/>
            <a:r>
              <a:rPr lang="en-US"/>
              <a:t>Only add images/other media if relevant</a:t>
            </a:r>
          </a:p>
          <a:p>
            <a:pPr lvl="1"/>
            <a:r>
              <a:rPr lang="en-US"/>
              <a:t>Second level</a:t>
            </a:r>
          </a:p>
          <a:p>
            <a:pPr lvl="2"/>
            <a:r>
              <a:rPr lang="en-US"/>
              <a:t>Third level</a:t>
            </a:r>
          </a:p>
        </p:txBody>
      </p:sp>
      <p:sp>
        <p:nvSpPr>
          <p:cNvPr id="3" name="Slide Number Placeholder 2"/>
          <p:cNvSpPr>
            <a:spLocks noGrp="1"/>
          </p:cNvSpPr>
          <p:nvPr>
            <p:ph type="sldNum" sz="quarter" idx="11"/>
          </p:nvPr>
        </p:nvSpPr>
        <p:spPr/>
        <p:txBody>
          <a:bodyPr/>
          <a:lstStyle/>
          <a:p>
            <a:fld id="{F04B62F9-A472-4675-B38E-F437B5EEEB7A}" type="slidenum">
              <a:rPr lang="en-US" smtClean="0"/>
              <a:pPr/>
              <a:t>‹#›</a:t>
            </a:fld>
            <a:endParaRPr lang="en-US"/>
          </a:p>
        </p:txBody>
      </p:sp>
    </p:spTree>
    <p:extLst>
      <p:ext uri="{BB962C8B-B14F-4D97-AF65-F5344CB8AC3E}">
        <p14:creationId xmlns:p14="http://schemas.microsoft.com/office/powerpoint/2010/main" val="40985494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homa-Gray-Graphics and Content">
    <p:spTree>
      <p:nvGrpSpPr>
        <p:cNvPr id="1" name=""/>
        <p:cNvGrpSpPr/>
        <p:nvPr/>
      </p:nvGrpSpPr>
      <p:grpSpPr>
        <a:xfrm>
          <a:off x="0" y="0"/>
          <a:ext cx="0" cy="0"/>
          <a:chOff x="0" y="0"/>
          <a:chExt cx="0" cy="0"/>
        </a:xfrm>
      </p:grpSpPr>
      <p:sp>
        <p:nvSpPr>
          <p:cNvPr id="13" name="Media Placeholder 3"/>
          <p:cNvSpPr>
            <a:spLocks noGrp="1"/>
          </p:cNvSpPr>
          <p:nvPr>
            <p:ph type="media" sz="quarter" idx="17" hasCustomPrompt="1"/>
          </p:nvPr>
        </p:nvSpPr>
        <p:spPr>
          <a:xfrm>
            <a:off x="8493870" y="1755648"/>
            <a:ext cx="3684588" cy="5184648"/>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4" name="Media Placeholder 3"/>
          <p:cNvSpPr>
            <a:spLocks noGrp="1"/>
          </p:cNvSpPr>
          <p:nvPr>
            <p:ph type="media" sz="quarter" idx="16" hasCustomPrompt="1"/>
          </p:nvPr>
        </p:nvSpPr>
        <p:spPr>
          <a:xfrm>
            <a:off x="760412" y="1755648"/>
            <a:ext cx="3684588" cy="5184648"/>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14" name="Media Placeholder 3"/>
          <p:cNvSpPr>
            <a:spLocks noGrp="1"/>
          </p:cNvSpPr>
          <p:nvPr>
            <p:ph type="media" sz="quarter" idx="18" hasCustomPrompt="1"/>
          </p:nvPr>
        </p:nvSpPr>
        <p:spPr>
          <a:xfrm>
            <a:off x="4620078" y="1755648"/>
            <a:ext cx="3684588" cy="2368296"/>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15" name="Media Placeholder 3"/>
          <p:cNvSpPr>
            <a:spLocks noGrp="1"/>
          </p:cNvSpPr>
          <p:nvPr>
            <p:ph type="media" sz="quarter" idx="19" hasCustomPrompt="1"/>
          </p:nvPr>
        </p:nvSpPr>
        <p:spPr>
          <a:xfrm>
            <a:off x="4620078" y="4572000"/>
            <a:ext cx="3684588" cy="2368296"/>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7"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lvl="0" algn="ctr">
              <a:spcBef>
                <a:spcPct val="0"/>
              </a:spcBef>
            </a:pPr>
            <a:r>
              <a:rPr lang="en-US"/>
              <a:t>Replace Bullets with Images</a:t>
            </a:r>
          </a:p>
        </p:txBody>
      </p:sp>
    </p:spTree>
    <p:extLst>
      <p:ext uri="{BB962C8B-B14F-4D97-AF65-F5344CB8AC3E}">
        <p14:creationId xmlns:p14="http://schemas.microsoft.com/office/powerpoint/2010/main" val="25632467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ahoma and Verdana-Gray-Text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Text Placeholder 4"/>
          <p:cNvSpPr>
            <a:spLocks noGrp="1"/>
          </p:cNvSpPr>
          <p:nvPr>
            <p:ph type="body" sz="quarter" idx="11" hasCustomPrompt="1"/>
          </p:nvPr>
        </p:nvSpPr>
        <p:spPr>
          <a:xfrm>
            <a:off x="406400" y="2915914"/>
            <a:ext cx="5142543" cy="2589451"/>
          </a:xfrm>
          <a:prstGeom prst="rect">
            <a:avLst/>
          </a:prstGeom>
        </p:spPr>
        <p:txBody>
          <a:bodyPr anchor="ctr"/>
          <a:lstStyle>
            <a:lvl1pPr marL="0" indent="0">
              <a:buNone/>
              <a:defRPr sz="6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YOUR MAIN IDEA</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38793" t="25383" r="38793" b="29556"/>
          <a:stretch/>
        </p:blipFill>
        <p:spPr>
          <a:xfrm>
            <a:off x="5416063" y="2775204"/>
            <a:ext cx="1273065" cy="3291840"/>
          </a:xfrm>
          <a:prstGeom prst="rect">
            <a:avLst/>
          </a:prstGeom>
        </p:spPr>
      </p:pic>
      <p:sp>
        <p:nvSpPr>
          <p:cNvPr id="7" name="Text Placeholder 6"/>
          <p:cNvSpPr>
            <a:spLocks noGrp="1"/>
          </p:cNvSpPr>
          <p:nvPr>
            <p:ph type="body" sz="quarter" idx="12" hasCustomPrompt="1"/>
          </p:nvPr>
        </p:nvSpPr>
        <p:spPr>
          <a:xfrm>
            <a:off x="6556248" y="1920240"/>
            <a:ext cx="5724144" cy="5001768"/>
          </a:xfrm>
          <a:prstGeom prst="rect">
            <a:avLst/>
          </a:prstGeom>
        </p:spPr>
        <p:txBody>
          <a:bodyPr/>
          <a:lstStyle>
            <a:lvl1pPr>
              <a:defRPr lang="en-US" sz="3600" baseline="0" smtClean="0">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lang="en-US" sz="3200" baseline="0" smtClean="0">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lang="en-US" sz="2800" smtClean="0">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lang="en-US" sz="2400" smtClean="0">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lang="en-US">
                <a:solidFill>
                  <a:schemeClr val="bg1"/>
                </a:solidFill>
              </a:defRPr>
            </a:lvl5pPr>
          </a:lstStyle>
          <a:p>
            <a:pPr lvl="0">
              <a:spcBef>
                <a:spcPts val="768"/>
              </a:spcBef>
              <a:buFont typeface="Arial" panose="020B0604020202020204" pitchFamily="34" charset="0"/>
              <a:buChar char="•"/>
            </a:pPr>
            <a:r>
              <a:rPr lang="en-US"/>
              <a:t>Click to edit text</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a:t>
            </a:r>
          </a:p>
        </p:txBody>
      </p:sp>
    </p:spTree>
    <p:extLst>
      <p:ext uri="{BB962C8B-B14F-4D97-AF65-F5344CB8AC3E}">
        <p14:creationId xmlns:p14="http://schemas.microsoft.com/office/powerpoint/2010/main" val="1967733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ebuchet-Gray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8600"/>
            <a:ext cx="11217275" cy="1161288"/>
          </a:xfrm>
          <a:prstGeom prst="rect">
            <a:avLst/>
          </a:prstGeom>
        </p:spPr>
        <p:txBody>
          <a:bodyPr anchor="ctr"/>
          <a:lstStyle>
            <a:lvl1pPr algn="ctr">
              <a:defRPr sz="6000"/>
            </a:lvl1pPr>
          </a:lstStyle>
          <a:p>
            <a:r>
              <a:rPr lang="en-US"/>
              <a:t>Click to edit Slide title</a:t>
            </a:r>
          </a:p>
        </p:txBody>
      </p:sp>
      <p:sp>
        <p:nvSpPr>
          <p:cNvPr id="4" name="Content Placeholder 3"/>
          <p:cNvSpPr>
            <a:spLocks noGrp="1"/>
          </p:cNvSpPr>
          <p:nvPr>
            <p:ph sz="quarter" idx="10" hasCustomPrompt="1"/>
          </p:nvPr>
        </p:nvSpPr>
        <p:spPr>
          <a:xfrm>
            <a:off x="893763" y="1673352"/>
            <a:ext cx="11217275" cy="5943600"/>
          </a:xfrm>
          <a:prstGeom prst="rect">
            <a:avLst/>
          </a:prstGeom>
        </p:spPr>
        <p:txBody>
          <a:bodyPr/>
          <a:lstStyle>
            <a:lvl1pPr>
              <a:defRPr lang="en-US" sz="3600" baseline="0" dirty="0" smtClean="0">
                <a:solidFill>
                  <a:schemeClr val="bg1"/>
                </a:solidFill>
              </a:defRPr>
            </a:lvl1pPr>
            <a:lvl2pPr>
              <a:defRPr lang="en-US" sz="3200" baseline="0" dirty="0" smtClean="0">
                <a:solidFill>
                  <a:schemeClr val="bg1"/>
                </a:solidFill>
              </a:defRPr>
            </a:lvl2pPr>
            <a:lvl3pPr>
              <a:defRPr lang="en-US" sz="2800" dirty="0" smtClean="0">
                <a:solidFill>
                  <a:schemeClr val="bg1"/>
                </a:solidFill>
              </a:defRPr>
            </a:lvl3pPr>
            <a:lvl4pPr>
              <a:defRPr lang="en-US" sz="2400" dirty="0" smtClean="0">
                <a:solidFill>
                  <a:schemeClr val="bg1"/>
                </a:solidFill>
              </a:defRPr>
            </a:lvl4pPr>
          </a:lstStyle>
          <a:p>
            <a:pPr lvl="0">
              <a:spcBef>
                <a:spcPts val="768"/>
              </a:spcBef>
              <a:buFont typeface="Arial" panose="020B0604020202020204" pitchFamily="34" charset="0"/>
              <a:buChar char="•"/>
            </a:pPr>
            <a:r>
              <a:rPr lang="en-US"/>
              <a:t>Use bullet points sparingly</a:t>
            </a:r>
          </a:p>
          <a:p>
            <a:pPr marL="800100" lvl="1" indent="-342900">
              <a:spcBef>
                <a:spcPts val="768"/>
              </a:spcBef>
              <a:buSzPct val="75000"/>
              <a:buFont typeface="Wingdings" panose="05000000000000000000" pitchFamily="2" charset="2"/>
              <a:buChar char="Ø"/>
            </a:pPr>
            <a:r>
              <a:rPr lang="en-US"/>
              <a:t>Try to keep it at 3 – 5 per slide</a:t>
            </a:r>
          </a:p>
          <a:p>
            <a:pPr lvl="0">
              <a:spcBef>
                <a:spcPts val="768"/>
              </a:spcBef>
              <a:buFont typeface="Arial" panose="020B0604020202020204" pitchFamily="34" charset="0"/>
              <a:buChar char="•"/>
            </a:pPr>
            <a:r>
              <a:rPr lang="en-US"/>
              <a:t>Only represent key ideas</a:t>
            </a:r>
          </a:p>
          <a:p>
            <a:pPr lvl="0">
              <a:spcBef>
                <a:spcPts val="768"/>
              </a:spcBef>
              <a:buFont typeface="Arial" panose="020B0604020202020204" pitchFamily="34" charset="0"/>
              <a:buChar char="•"/>
            </a:pPr>
            <a:r>
              <a:rPr lang="en-US"/>
              <a:t>Examine your font size</a:t>
            </a:r>
          </a:p>
          <a:p>
            <a:pPr marL="800100" lvl="1" indent="-342900">
              <a:spcBef>
                <a:spcPts val="768"/>
              </a:spcBef>
              <a:buSzPct val="75000"/>
              <a:buFont typeface="Wingdings" panose="05000000000000000000" pitchFamily="2" charset="2"/>
              <a:buChar char="Ø"/>
            </a:pPr>
            <a:r>
              <a:rPr lang="en-US"/>
              <a:t>Don’t go below 20 </a:t>
            </a:r>
          </a:p>
          <a:p>
            <a:pPr lvl="0">
              <a:spcBef>
                <a:spcPts val="768"/>
              </a:spcBef>
              <a:buFont typeface="Arial" panose="020B0604020202020204" pitchFamily="34" charset="0"/>
              <a:buChar char="•"/>
            </a:pPr>
            <a:r>
              <a:rPr lang="en-US"/>
              <a:t>Only add images/other media if relevant</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 (only if you MUST)</a:t>
            </a:r>
          </a:p>
        </p:txBody>
      </p:sp>
      <p:sp>
        <p:nvSpPr>
          <p:cNvPr id="3" name="Slide Number Placeholder 2"/>
          <p:cNvSpPr>
            <a:spLocks noGrp="1"/>
          </p:cNvSpPr>
          <p:nvPr>
            <p:ph type="sldNum" sz="quarter" idx="11"/>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22951429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homa-Gray-Text and Image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Rectangle 3"/>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algn="ctr"/>
            <a:endParaRPr lang="en-US"/>
          </a:p>
        </p:txBody>
      </p:sp>
      <p:sp>
        <p:nvSpPr>
          <p:cNvPr id="5" name="Content Placeholder 4"/>
          <p:cNvSpPr>
            <a:spLocks noGrp="1"/>
          </p:cNvSpPr>
          <p:nvPr>
            <p:ph sz="quarter" idx="12" hasCustomPrompt="1"/>
          </p:nvPr>
        </p:nvSpPr>
        <p:spPr>
          <a:xfrm>
            <a:off x="7251555" y="2088221"/>
            <a:ext cx="4768427" cy="5045396"/>
          </a:xfrm>
          <a:prstGeom prst="roundRect">
            <a:avLst>
              <a:gd name="adj" fmla="val 13467"/>
            </a:avLst>
          </a:prstGeom>
          <a:solidFill>
            <a:schemeClr val="bg1"/>
          </a:solidFill>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3"/>
          </a:lnRef>
          <a:fillRef idx="1">
            <a:schemeClr val="lt1"/>
          </a:fillRef>
          <a:effectRef idx="0">
            <a:schemeClr val="accent3"/>
          </a:effectRef>
          <a:fontRef idx="none"/>
        </p:style>
        <p:txBody>
          <a:bodyPr/>
          <a:lstStyle>
            <a:lvl1pPr marL="0" marR="0" indent="0" algn="ctr" defTabSz="1167033" rtl="0" eaLnBrk="1" fontAlgn="auto" latinLnBrk="0" hangingPunct="1">
              <a:lnSpc>
                <a:spcPct val="100000"/>
              </a:lnSpc>
              <a:spcBef>
                <a:spcPct val="20000"/>
              </a:spcBef>
              <a:spcAft>
                <a:spcPts val="0"/>
              </a:spcAft>
              <a:buClrTx/>
              <a:buSzTx/>
              <a:buFont typeface="Arial" pitchFamily="34" charset="0"/>
              <a:buNone/>
              <a:tabLst/>
              <a:defRPr sz="2844" b="1" i="1" baseline="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image or other media</a:t>
            </a:r>
          </a:p>
        </p:txBody>
      </p:sp>
      <p:sp>
        <p:nvSpPr>
          <p:cNvPr id="6" name="Text Placeholder 11"/>
          <p:cNvSpPr>
            <a:spLocks noGrp="1"/>
          </p:cNvSpPr>
          <p:nvPr>
            <p:ph type="body" sz="quarter" idx="13" hasCustomPrompt="1"/>
          </p:nvPr>
        </p:nvSpPr>
        <p:spPr>
          <a:xfrm>
            <a:off x="1701800" y="3389688"/>
            <a:ext cx="4955371" cy="2442463"/>
          </a:xfrm>
          <a:prstGeom prst="rect">
            <a:avLst/>
          </a:prstGeom>
        </p:spPr>
        <p:txBody>
          <a:bodyPr anchor="ctr"/>
          <a:lstStyle>
            <a:lvl1pPr marL="0" indent="0">
              <a:buNone/>
              <a:defRPr sz="6258" b="1">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en-US" sz="6258"/>
              <a:t>Insert Key Point Here</a:t>
            </a:r>
            <a:endParaRPr lang="en-US"/>
          </a:p>
        </p:txBody>
      </p:sp>
    </p:spTree>
    <p:extLst>
      <p:ext uri="{BB962C8B-B14F-4D97-AF65-F5344CB8AC3E}">
        <p14:creationId xmlns:p14="http://schemas.microsoft.com/office/powerpoint/2010/main" val="26875227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ahoma-Gray-Text Only Content">
    <p:spTree>
      <p:nvGrpSpPr>
        <p:cNvPr id="1" name=""/>
        <p:cNvGrpSpPr/>
        <p:nvPr/>
      </p:nvGrpSpPr>
      <p:grpSpPr>
        <a:xfrm>
          <a:off x="0" y="0"/>
          <a:ext cx="0" cy="0"/>
          <a:chOff x="0" y="0"/>
          <a:chExt cx="0" cy="0"/>
        </a:xfrm>
      </p:grpSpPr>
      <p:sp>
        <p:nvSpPr>
          <p:cNvPr id="5" name="Rectangle 4"/>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lgn="ctr"/>
            <a:endParaRPr lang="en-US"/>
          </a:p>
        </p:txBody>
      </p:sp>
      <p:sp>
        <p:nvSpPr>
          <p:cNvPr id="10" name="Text Placeholder 9"/>
          <p:cNvSpPr>
            <a:spLocks noGrp="1"/>
          </p:cNvSpPr>
          <p:nvPr>
            <p:ph type="body" sz="quarter" idx="10" hasCustomPrompt="1"/>
          </p:nvPr>
        </p:nvSpPr>
        <p:spPr>
          <a:xfrm>
            <a:off x="6977459" y="1243133"/>
            <a:ext cx="5316617" cy="3987686"/>
          </a:xfrm>
          <a:prstGeom prst="roundRect">
            <a:avLst/>
          </a:prstGeom>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1"/>
          </a:lnRef>
          <a:fillRef idx="1">
            <a:schemeClr val="lt1"/>
          </a:fillRef>
          <a:effectRef idx="0">
            <a:schemeClr val="accent1"/>
          </a:effectRef>
          <a:fontRef idx="none"/>
        </p:style>
        <p:txBody>
          <a:bodyPr anchor="ctr"/>
          <a:lstStyle>
            <a:lvl1pPr marL="404137" indent="-404137">
              <a:buSzPct val="100000"/>
              <a:buFont typeface="Arial" panose="020B0604020202020204" pitchFamily="34" charset="0"/>
              <a:buChar char="•"/>
              <a:defRPr sz="44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Insert supporting text here</a:t>
            </a:r>
          </a:p>
        </p:txBody>
      </p:sp>
      <p:sp>
        <p:nvSpPr>
          <p:cNvPr id="11" name="Text Placeholder 11"/>
          <p:cNvSpPr>
            <a:spLocks noGrp="1"/>
          </p:cNvSpPr>
          <p:nvPr>
            <p:ph type="body" sz="quarter" idx="13" hasCustomPrompt="1"/>
          </p:nvPr>
        </p:nvSpPr>
        <p:spPr>
          <a:xfrm>
            <a:off x="1700784" y="3392424"/>
            <a:ext cx="4955371" cy="2442463"/>
          </a:xfrm>
          <a:prstGeom prst="rect">
            <a:avLst/>
          </a:prstGeom>
        </p:spPr>
        <p:txBody>
          <a:bodyPr anchor="ctr"/>
          <a:lstStyle>
            <a:lvl1pPr>
              <a:defRPr lang="en-US" sz="6258"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marL="0" lvl="0" indent="0">
              <a:buNone/>
            </a:pPr>
            <a:r>
              <a:rPr lang="en-US" sz="6258"/>
              <a:t>Insert Key Point Here</a:t>
            </a:r>
            <a:endParaRPr lang="en-US"/>
          </a:p>
        </p:txBody>
      </p:sp>
      <p:sp>
        <p:nvSpPr>
          <p:cNvPr id="6" name="Slide Number Placeholder 5"/>
          <p:cNvSpPr>
            <a:spLocks noGrp="1"/>
          </p:cNvSpPr>
          <p:nvPr>
            <p:ph type="sldNum" sz="quarter" idx="14"/>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21717037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homa-Gray-Text and Media Content">
    <p:spTree>
      <p:nvGrpSpPr>
        <p:cNvPr id="1" name=""/>
        <p:cNvGrpSpPr/>
        <p:nvPr/>
      </p:nvGrpSpPr>
      <p:grpSpPr>
        <a:xfrm>
          <a:off x="0" y="0"/>
          <a:ext cx="0" cy="0"/>
          <a:chOff x="0" y="0"/>
          <a:chExt cx="0" cy="0"/>
        </a:xfrm>
      </p:grpSpPr>
      <p:sp>
        <p:nvSpPr>
          <p:cNvPr id="7" name="Rectangle 6"/>
          <p:cNvSpPr/>
          <p:nvPr userDrawn="1"/>
        </p:nvSpPr>
        <p:spPr>
          <a:xfrm>
            <a:off x="2006600" y="21263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6" name="Rectangle 5"/>
          <p:cNvSpPr/>
          <p:nvPr userDrawn="1"/>
        </p:nvSpPr>
        <p:spPr>
          <a:xfrm>
            <a:off x="2006600" y="4501280"/>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5" name="Rectangle 4"/>
          <p:cNvSpPr/>
          <p:nvPr userDrawn="1"/>
        </p:nvSpPr>
        <p:spPr>
          <a:xfrm>
            <a:off x="2006600" y="68507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21" name="Text Placeholder 20"/>
          <p:cNvSpPr>
            <a:spLocks noGrp="1"/>
          </p:cNvSpPr>
          <p:nvPr>
            <p:ph type="body" sz="quarter" idx="20" hasCustomPrompt="1"/>
          </p:nvPr>
        </p:nvSpPr>
        <p:spPr>
          <a:xfrm>
            <a:off x="4214812" y="2100072"/>
            <a:ext cx="8805672" cy="1197864"/>
          </a:xfrm>
          <a:prstGeom prst="rect">
            <a:avLst/>
          </a:prstGeom>
        </p:spPr>
        <p:txBody>
          <a:bodyPr anchor="ctr"/>
          <a:lstStyle>
            <a:lvl1pPr>
              <a:defRPr lang="en-US" sz="4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marL="571500" lvl="0" indent="-571500">
              <a:buFont typeface="Calibri" panose="020F0502020204030204" pitchFamily="34" charset="0"/>
              <a:buChar char="→"/>
            </a:pPr>
            <a:r>
              <a:rPr lang="en-US"/>
              <a:t>Click to add text</a:t>
            </a:r>
          </a:p>
        </p:txBody>
      </p:sp>
      <p:sp>
        <p:nvSpPr>
          <p:cNvPr id="23" name="Text Placeholder 22"/>
          <p:cNvSpPr>
            <a:spLocks noGrp="1"/>
          </p:cNvSpPr>
          <p:nvPr>
            <p:ph type="body" sz="quarter" idx="21" hasCustomPrompt="1"/>
          </p:nvPr>
        </p:nvSpPr>
        <p:spPr>
          <a:xfrm>
            <a:off x="4214812" y="4475029"/>
            <a:ext cx="8805672" cy="1197864"/>
          </a:xfrm>
          <a:prstGeom prst="rect">
            <a:avLst/>
          </a:prstGeom>
        </p:spPr>
        <p:txBody>
          <a:bodyPr anchor="ctr"/>
          <a:lstStyle>
            <a:lvl1pPr>
              <a:defRPr lang="en-US" sz="4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marL="571500" lvl="0" indent="-571500">
              <a:buFont typeface="Calibri" panose="020F0502020204030204" pitchFamily="34" charset="0"/>
              <a:buChar char="→"/>
            </a:pPr>
            <a:r>
              <a:rPr lang="en-US"/>
              <a:t>Click to add text</a:t>
            </a:r>
          </a:p>
        </p:txBody>
      </p:sp>
      <p:sp>
        <p:nvSpPr>
          <p:cNvPr id="4" name="Text Placeholder 3"/>
          <p:cNvSpPr>
            <a:spLocks noGrp="1"/>
          </p:cNvSpPr>
          <p:nvPr>
            <p:ph type="body" sz="quarter" idx="19" hasCustomPrompt="1"/>
          </p:nvPr>
        </p:nvSpPr>
        <p:spPr>
          <a:xfrm>
            <a:off x="4214812" y="6824472"/>
            <a:ext cx="8805672" cy="1197864"/>
          </a:xfrm>
          <a:prstGeom prst="rect">
            <a:avLst/>
          </a:prstGeom>
        </p:spPr>
        <p:txBody>
          <a:bodyPr anchor="ctr"/>
          <a:lstStyle>
            <a:lvl1pPr marL="571500" indent="-571500">
              <a:buFont typeface="Calibri" panose="020F0502020204030204" pitchFamily="34" charset="0"/>
              <a:buChar char="→"/>
              <a:defRPr sz="440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text</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2"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lvl="0" algn="ctr">
              <a:spcBef>
                <a:spcPct val="0"/>
              </a:spcBef>
            </a:pPr>
            <a:r>
              <a:rPr lang="en-US"/>
              <a:t>List 3 Main Concerns</a:t>
            </a:r>
          </a:p>
        </p:txBody>
      </p:sp>
      <p:sp>
        <p:nvSpPr>
          <p:cNvPr id="29" name="Content Placeholder 28"/>
          <p:cNvSpPr>
            <a:spLocks noGrp="1"/>
          </p:cNvSpPr>
          <p:nvPr>
            <p:ph sz="quarter" idx="25" hasCustomPrompt="1"/>
          </p:nvPr>
        </p:nvSpPr>
        <p:spPr>
          <a:xfrm>
            <a:off x="896112" y="17526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pPr marL="0" lvl="0" indent="0" algn="ctr">
              <a:buNone/>
            </a:pPr>
            <a:r>
              <a:rPr lang="en-US"/>
              <a:t>Click to add image</a:t>
            </a:r>
          </a:p>
        </p:txBody>
      </p:sp>
      <p:sp>
        <p:nvSpPr>
          <p:cNvPr id="30" name="Content Placeholder 28"/>
          <p:cNvSpPr>
            <a:spLocks noGrp="1"/>
          </p:cNvSpPr>
          <p:nvPr>
            <p:ph sz="quarter" idx="26" hasCustomPrompt="1"/>
          </p:nvPr>
        </p:nvSpPr>
        <p:spPr>
          <a:xfrm>
            <a:off x="891032" y="4127557"/>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pPr marL="0" lvl="0" indent="0" algn="ctr">
              <a:buNone/>
            </a:pPr>
            <a:r>
              <a:rPr lang="en-US"/>
              <a:t>Click to add image</a:t>
            </a:r>
          </a:p>
        </p:txBody>
      </p:sp>
      <p:sp>
        <p:nvSpPr>
          <p:cNvPr id="31" name="Content Placeholder 28"/>
          <p:cNvSpPr>
            <a:spLocks noGrp="1"/>
          </p:cNvSpPr>
          <p:nvPr>
            <p:ph sz="quarter" idx="27" hasCustomPrompt="1"/>
          </p:nvPr>
        </p:nvSpPr>
        <p:spPr>
          <a:xfrm>
            <a:off x="891032" y="64770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pPr marL="0" lvl="0" indent="0" algn="ctr">
              <a:buNone/>
            </a:pPr>
            <a:r>
              <a:rPr lang="en-US"/>
              <a:t>Click to add image</a:t>
            </a:r>
          </a:p>
        </p:txBody>
      </p:sp>
    </p:spTree>
    <p:extLst>
      <p:ext uri="{BB962C8B-B14F-4D97-AF65-F5344CB8AC3E}">
        <p14:creationId xmlns:p14="http://schemas.microsoft.com/office/powerpoint/2010/main" val="9619735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homa-Gray-Text and Media">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555625" y="675355"/>
            <a:ext cx="5418326" cy="7690104"/>
          </a:xfrm>
          <a:prstGeom prst="rect">
            <a:avLst/>
          </a:prstGeom>
        </p:spPr>
        <p:txBody>
          <a:bodyPr anchor="ctr"/>
          <a:lstStyle>
            <a:lvl1pPr marL="0" indent="0">
              <a:defRPr sz="54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enter a relevant quote</a:t>
            </a:r>
          </a:p>
        </p:txBody>
      </p:sp>
      <p:sp>
        <p:nvSpPr>
          <p:cNvPr id="7" name="Content Placeholder 5"/>
          <p:cNvSpPr>
            <a:spLocks noGrp="1"/>
          </p:cNvSpPr>
          <p:nvPr>
            <p:ph sz="quarter" idx="11" hasCustomPrompt="1"/>
          </p:nvPr>
        </p:nvSpPr>
        <p:spPr>
          <a:xfrm>
            <a:off x="6377344" y="0"/>
            <a:ext cx="6177280" cy="9040814"/>
          </a:xfrm>
          <a:prstGeom prst="roundRect">
            <a:avLst>
              <a:gd name="adj" fmla="val 2517"/>
            </a:avLst>
          </a:prstGeom>
          <a:solidFill>
            <a:schemeClr val="tx2">
              <a:lumMod val="20000"/>
              <a:lumOff val="80000"/>
            </a:schemeClr>
          </a:solidFill>
          <a:effectLst>
            <a:outerShdw blurRad="50800" dist="63500" dir="8100000" algn="tr" rotWithShape="0">
              <a:schemeClr val="tx1">
                <a:lumMod val="50000"/>
                <a:alpha val="60000"/>
              </a:schemeClr>
            </a:outerShdw>
            <a:reflection blurRad="6350" stA="52000" endA="300" endPos="35000" dir="5400000" sy="-100000" algn="bl" rotWithShape="0"/>
          </a:effectLst>
        </p:spPr>
        <p:txBody>
          <a:bodyPr anchor="ctr"/>
          <a:lstStyle>
            <a:lvl1pPr algn="ctr">
              <a:buNone/>
              <a:defRPr sz="8000" b="1" i="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sz="2844" b="1" i="1"/>
              <a:t>Click to insert image</a:t>
            </a:r>
            <a:endParaRPr lang="en-US"/>
          </a:p>
        </p:txBody>
      </p:sp>
      <p:sp>
        <p:nvSpPr>
          <p:cNvPr id="5" name="Slide Number Placeholder 4"/>
          <p:cNvSpPr>
            <a:spLocks noGrp="1"/>
          </p:cNvSpPr>
          <p:nvPr>
            <p:ph type="sldNum" sz="quarter" idx="12"/>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37398416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homa-Gray-Text and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5" name="Content Placeholder 4"/>
          <p:cNvSpPr>
            <a:spLocks noGrp="1"/>
          </p:cNvSpPr>
          <p:nvPr>
            <p:ph sz="quarter" idx="11" hasCustomPrompt="1"/>
          </p:nvPr>
        </p:nvSpPr>
        <p:spPr>
          <a:xfrm>
            <a:off x="525056" y="2264551"/>
            <a:ext cx="6345259" cy="5224498"/>
          </a:xfrm>
          <a:prstGeom prst="roundRect">
            <a:avLst>
              <a:gd name="adj" fmla="val 7126"/>
            </a:avLst>
          </a:prstGeom>
          <a:ln>
            <a:solidFill>
              <a:schemeClr val="accent1">
                <a:lumMod val="75000"/>
              </a:schemeClr>
            </a:solidFill>
          </a:ln>
          <a:effectLst>
            <a:glow rad="63500">
              <a:schemeClr val="accent1">
                <a:satMod val="175000"/>
                <a:alpha val="40000"/>
              </a:schemeClr>
            </a:glow>
            <a:outerShdw blurRad="50800" dist="63500" dir="8100000" algn="tr" rotWithShape="0">
              <a:schemeClr val="tx1">
                <a:lumMod val="50000"/>
                <a:alpha val="60000"/>
              </a:schemeClr>
            </a:outerShdw>
          </a:effectLst>
        </p:spPr>
        <p:style>
          <a:lnRef idx="2">
            <a:schemeClr val="accent6"/>
          </a:lnRef>
          <a:fillRef idx="1">
            <a:schemeClr val="lt1"/>
          </a:fillRef>
          <a:effectRef idx="0">
            <a:schemeClr val="accent6"/>
          </a:effectRef>
          <a:fontRef idx="none"/>
        </p:style>
        <p:txBody>
          <a:bodyPr/>
          <a:lstStyle>
            <a:lvl1pPr algn="ctr">
              <a:buNone/>
              <a:defRPr sz="2844" b="1" i="1">
                <a:latin typeface="Tahoma" panose="020B0604030504040204" pitchFamily="34" charset="0"/>
                <a:ea typeface="Tahoma" panose="020B0604030504040204" pitchFamily="34" charset="0"/>
                <a:cs typeface="Tahoma" panose="020B0604030504040204" pitchFamily="34" charset="0"/>
              </a:defRPr>
            </a:lvl1pPr>
            <a:lvl2pPr>
              <a:buNone/>
              <a:defRPr i="1"/>
            </a:lvl2pPr>
            <a:lvl3pPr>
              <a:buNone/>
              <a:defRPr i="1"/>
            </a:lvl3pPr>
            <a:lvl4pPr>
              <a:buNone/>
              <a:defRPr i="1"/>
            </a:lvl4pPr>
            <a:lvl5pPr>
              <a:buNone/>
              <a:defRPr i="1"/>
            </a:lvl5pPr>
          </a:lstStyle>
          <a:p>
            <a:pPr lvl="0"/>
            <a:r>
              <a:rPr lang="en-US" sz="2844" i="1"/>
              <a:t>Insert image or Clip Art</a:t>
            </a:r>
            <a:endParaRPr lang="en-US"/>
          </a:p>
        </p:txBody>
      </p:sp>
      <p:sp>
        <p:nvSpPr>
          <p:cNvPr id="11"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lvl="0" algn="ctr">
              <a:spcBef>
                <a:spcPct val="0"/>
              </a:spcBef>
            </a:pPr>
            <a:r>
              <a:rPr lang="en-US"/>
              <a:t>Click to edit title</a:t>
            </a:r>
          </a:p>
        </p:txBody>
      </p:sp>
      <p:sp>
        <p:nvSpPr>
          <p:cNvPr id="4" name="Text Placeholder 3"/>
          <p:cNvSpPr>
            <a:spLocks noGrp="1"/>
          </p:cNvSpPr>
          <p:nvPr>
            <p:ph type="body" sz="quarter" idx="16"/>
          </p:nvPr>
        </p:nvSpPr>
        <p:spPr>
          <a:xfrm>
            <a:off x="7264400" y="2264551"/>
            <a:ext cx="5257800" cy="5224498"/>
          </a:xfrm>
          <a:prstGeom prst="rect">
            <a:avLst/>
          </a:prstGeom>
        </p:spPr>
        <p:txBody>
          <a:bodyPr/>
          <a:lstStyle>
            <a:lvl1pPr>
              <a:defRPr lang="en-US" sz="3600" baseline="0" smtClean="0">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lang="en-US" sz="3200" baseline="0" smtClean="0">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lang="en-US" sz="2800" smtClean="0">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lang="en-US" sz="2400" smtClean="0">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lang="en-US">
                <a:solidFill>
                  <a:schemeClr val="bg1"/>
                </a:solidFill>
              </a:defRPr>
            </a:lvl5pPr>
          </a:lstStyle>
          <a:p>
            <a:pPr lvl="0">
              <a:spcBef>
                <a:spcPts val="768"/>
              </a:spcBef>
              <a:buFont typeface="Arial" panose="020B0604020202020204" pitchFamily="34" charset="0"/>
              <a:buChar char="•"/>
            </a:pPr>
            <a:r>
              <a:rPr lang="en-US"/>
              <a:t>Click to edit Master text styles</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a:t>
            </a:r>
          </a:p>
        </p:txBody>
      </p:sp>
    </p:spTree>
    <p:extLst>
      <p:ext uri="{BB962C8B-B14F-4D97-AF65-F5344CB8AC3E}">
        <p14:creationId xmlns:p14="http://schemas.microsoft.com/office/powerpoint/2010/main" val="9586874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homa-Gray-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defRPr baseline="0"/>
            </a:lvl1pPr>
          </a:lstStyle>
          <a:p>
            <a:pPr lvl="0"/>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F04B62F9-A472-4675-B38E-F437B5EEEB7A}" type="slidenum">
              <a:rPr lang="en-US" smtClean="0"/>
              <a:pPr/>
              <a:t>‹#›</a:t>
            </a:fld>
            <a:endParaRPr lang="en-US"/>
          </a:p>
        </p:txBody>
      </p:sp>
    </p:spTree>
    <p:extLst>
      <p:ext uri="{BB962C8B-B14F-4D97-AF65-F5344CB8AC3E}">
        <p14:creationId xmlns:p14="http://schemas.microsoft.com/office/powerpoint/2010/main" val="29763587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ahoma-Gray Thank You Slide">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defRPr baseline="0"/>
            </a:lvl1pPr>
          </a:lstStyle>
          <a:p>
            <a:pPr lvl="0"/>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F04B62F9-A472-4675-B38E-F437B5EEEB7A}" type="slidenum">
              <a:rPr lang="en-US" smtClean="0"/>
              <a:pPr/>
              <a:t>‹#›</a:t>
            </a:fld>
            <a:endParaRPr lang="en-US"/>
          </a:p>
        </p:txBody>
      </p:sp>
    </p:spTree>
    <p:extLst>
      <p:ext uri="{BB962C8B-B14F-4D97-AF65-F5344CB8AC3E}">
        <p14:creationId xmlns:p14="http://schemas.microsoft.com/office/powerpoint/2010/main" val="27602891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ahoma-Modern-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r">
              <a:defRPr/>
            </a:lvl1pPr>
          </a:lstStyle>
          <a:p>
            <a:pPr lvl="0"/>
            <a:r>
              <a:rPr lang="en-US">
                <a:sym typeface="Trebuchet MS" pitchFamily="-100" charset="0"/>
              </a:rPr>
              <a:t>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a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2" name="Slide Number Placeholder 1"/>
          <p:cNvSpPr>
            <a:spLocks noGrp="1"/>
          </p:cNvSpPr>
          <p:nvPr>
            <p:ph type="sldNum" sz="quarter" idx="12"/>
          </p:nvPr>
        </p:nvSpPr>
        <p:spPr/>
        <p:txBody>
          <a:bodyPr/>
          <a:lstStyle/>
          <a:p>
            <a:fld id="{AAA2D167-5E86-46C2-BE0F-3A70422CE149}" type="slidenum">
              <a:rPr lang="en-US" smtClean="0"/>
              <a:pPr/>
              <a:t>‹#›</a:t>
            </a:fld>
            <a:endParaRPr lang="en-US"/>
          </a:p>
        </p:txBody>
      </p:sp>
      <p:sp>
        <p:nvSpPr>
          <p:cNvPr id="5" name="Date Placeholder 4"/>
          <p:cNvSpPr>
            <a:spLocks noGrp="1"/>
          </p:cNvSpPr>
          <p:nvPr>
            <p:ph type="dt" sz="half" idx="13"/>
          </p:nvPr>
        </p:nvSpPr>
        <p:spPr>
          <a:xfrm>
            <a:off x="9444038" y="7955280"/>
            <a:ext cx="2925762" cy="519112"/>
          </a:xfrm>
        </p:spPr>
        <p:txBody>
          <a:bodyPr/>
          <a:lstStyle/>
          <a:p>
            <a:pPr algn="r"/>
            <a:fld id="{506235E6-1097-4CEF-A9D8-709B93C92D4D}" type="datetime1">
              <a:rPr lang="en-US" smtClean="0"/>
              <a:t>4/25/2024</a:t>
            </a:fld>
            <a:endParaRPr lang="en-US"/>
          </a:p>
        </p:txBody>
      </p:sp>
      <p:sp>
        <p:nvSpPr>
          <p:cNvPr id="9" name="Text Placeholder 5"/>
          <p:cNvSpPr>
            <a:spLocks noGrp="1"/>
          </p:cNvSpPr>
          <p:nvPr>
            <p:ph type="body" sz="quarter" idx="15" hasCustomPrompt="1"/>
          </p:nvPr>
        </p:nvSpPr>
        <p:spPr>
          <a:xfrm>
            <a:off x="5586476" y="7434517"/>
            <a:ext cx="6784848" cy="585216"/>
          </a:xfrm>
          <a:prstGeom prst="rect">
            <a:avLst/>
          </a:prstGeom>
        </p:spPr>
        <p:txBody>
          <a:bodyPr anchor="ctr"/>
          <a:lstStyle>
            <a:lvl1pPr algn="r">
              <a:defRPr sz="20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28204200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homa-Modern-Images-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lvl1pPr>
          </a:lstStyle>
          <a:p>
            <a:pPr lvl="0"/>
            <a:r>
              <a:rPr lang="en-US">
                <a:sym typeface="Trebuchet MS" pitchFamily="-100" charset="0"/>
              </a:rPr>
              <a:t>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a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9" name="Content Placeholder 11"/>
          <p:cNvSpPr>
            <a:spLocks noGrp="1"/>
          </p:cNvSpPr>
          <p:nvPr>
            <p:ph sz="quarter" idx="14" hasCustomPrompt="1"/>
          </p:nvPr>
        </p:nvSpPr>
        <p:spPr>
          <a:xfrm>
            <a:off x="635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0"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AAA2D167-5E86-46C2-BE0F-3A70422CE149}" type="slidenum">
              <a:rPr lang="en-US" smtClean="0"/>
              <a:pPr/>
              <a:t>‹#›</a:t>
            </a:fld>
            <a:endParaRPr lang="en-US"/>
          </a:p>
        </p:txBody>
      </p:sp>
      <p:sp>
        <p:nvSpPr>
          <p:cNvPr id="5" name="Date Placeholder 4"/>
          <p:cNvSpPr>
            <a:spLocks noGrp="1"/>
          </p:cNvSpPr>
          <p:nvPr>
            <p:ph type="dt" sz="half" idx="18"/>
          </p:nvPr>
        </p:nvSpPr>
        <p:spPr>
          <a:xfrm>
            <a:off x="9444038" y="7955280"/>
            <a:ext cx="2925762" cy="519112"/>
          </a:xfrm>
        </p:spPr>
        <p:txBody>
          <a:bodyPr/>
          <a:lstStyle/>
          <a:p>
            <a:pPr algn="r"/>
            <a:fld id="{FD189BF5-3B33-4FC9-963A-F0B3718A68C9}" type="datetime1">
              <a:rPr lang="en-US" smtClean="0"/>
              <a:t>4/25/2024</a:t>
            </a:fld>
            <a:endParaRPr lang="en-US"/>
          </a:p>
        </p:txBody>
      </p:sp>
      <p:sp>
        <p:nvSpPr>
          <p:cNvPr id="12" name="Text Placeholder 5"/>
          <p:cNvSpPr>
            <a:spLocks noGrp="1"/>
          </p:cNvSpPr>
          <p:nvPr>
            <p:ph type="body" sz="quarter" idx="19" hasCustomPrompt="1"/>
          </p:nvPr>
        </p:nvSpPr>
        <p:spPr>
          <a:xfrm>
            <a:off x="5584952" y="7434517"/>
            <a:ext cx="6784848" cy="585216"/>
          </a:xfrm>
          <a:prstGeom prst="rect">
            <a:avLst/>
          </a:prstGeom>
        </p:spPr>
        <p:txBody>
          <a:bodyPr anchor="ctr"/>
          <a:lstStyle>
            <a:lvl1pPr algn="r">
              <a:defRPr sz="20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4586350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homa-Modern-Images 2-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lvl1pPr>
          </a:lstStyle>
          <a:p>
            <a:pPr lvl="0"/>
            <a:r>
              <a:rPr lang="en-US">
                <a:sym typeface="Trebuchet MS" pitchFamily="-100" charset="0"/>
              </a:rPr>
              <a:t>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a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12"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13" name="Content Placeholder 11"/>
          <p:cNvSpPr>
            <a:spLocks noGrp="1"/>
          </p:cNvSpPr>
          <p:nvPr>
            <p:ph sz="quarter" idx="14" hasCustomPrompt="1"/>
          </p:nvPr>
        </p:nvSpPr>
        <p:spPr>
          <a:xfrm>
            <a:off x="-36576" y="52423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4" name="Content Placeholder 11"/>
          <p:cNvSpPr>
            <a:spLocks noGrp="1"/>
          </p:cNvSpPr>
          <p:nvPr>
            <p:ph sz="quarter" idx="15" hasCustomPrompt="1"/>
          </p:nvPr>
        </p:nvSpPr>
        <p:spPr>
          <a:xfrm>
            <a:off x="-36576" y="616458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5" name="Content Placeholder 11"/>
          <p:cNvSpPr>
            <a:spLocks noGrp="1"/>
          </p:cNvSpPr>
          <p:nvPr>
            <p:ph sz="quarter" idx="16" hasCustomPrompt="1"/>
          </p:nvPr>
        </p:nvSpPr>
        <p:spPr>
          <a:xfrm>
            <a:off x="-36576" y="3344405"/>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AAA2D167-5E86-46C2-BE0F-3A70422CE149}" type="slidenum">
              <a:rPr lang="en-US" smtClean="0"/>
              <a:pPr/>
              <a:t>‹#›</a:t>
            </a:fld>
            <a:endParaRPr lang="en-US"/>
          </a:p>
        </p:txBody>
      </p:sp>
      <p:sp>
        <p:nvSpPr>
          <p:cNvPr id="5" name="Date Placeholder 4"/>
          <p:cNvSpPr>
            <a:spLocks noGrp="1"/>
          </p:cNvSpPr>
          <p:nvPr>
            <p:ph type="dt" sz="half" idx="18"/>
          </p:nvPr>
        </p:nvSpPr>
        <p:spPr>
          <a:xfrm>
            <a:off x="9472994" y="7955280"/>
            <a:ext cx="2925762" cy="519112"/>
          </a:xfrm>
        </p:spPr>
        <p:txBody>
          <a:bodyPr/>
          <a:lstStyle/>
          <a:p>
            <a:pPr algn="r"/>
            <a:fld id="{31883E44-7E25-497D-B12F-990F70954678}" type="datetime1">
              <a:rPr lang="en-US" smtClean="0"/>
              <a:t>4/25/2024</a:t>
            </a:fld>
            <a:endParaRPr lang="en-US"/>
          </a:p>
        </p:txBody>
      </p:sp>
      <p:sp>
        <p:nvSpPr>
          <p:cNvPr id="16" name="Text Placeholder 5"/>
          <p:cNvSpPr>
            <a:spLocks noGrp="1"/>
          </p:cNvSpPr>
          <p:nvPr>
            <p:ph type="body" sz="quarter" idx="19" hasCustomPrompt="1"/>
          </p:nvPr>
        </p:nvSpPr>
        <p:spPr>
          <a:xfrm>
            <a:off x="5610352" y="7434517"/>
            <a:ext cx="6784848" cy="585216"/>
          </a:xfrm>
          <a:prstGeom prst="rect">
            <a:avLst/>
          </a:prstGeom>
        </p:spPr>
        <p:txBody>
          <a:bodyPr anchor="ctr"/>
          <a:lstStyle>
            <a:lvl1pPr algn="r">
              <a:defRPr sz="20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3454039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ebuchet-Gray-Graphics and Content">
    <p:spTree>
      <p:nvGrpSpPr>
        <p:cNvPr id="1" name=""/>
        <p:cNvGrpSpPr/>
        <p:nvPr/>
      </p:nvGrpSpPr>
      <p:grpSpPr>
        <a:xfrm>
          <a:off x="0" y="0"/>
          <a:ext cx="0" cy="0"/>
          <a:chOff x="0" y="0"/>
          <a:chExt cx="0" cy="0"/>
        </a:xfrm>
      </p:grpSpPr>
      <p:sp>
        <p:nvSpPr>
          <p:cNvPr id="13" name="Media Placeholder 3"/>
          <p:cNvSpPr>
            <a:spLocks noGrp="1"/>
          </p:cNvSpPr>
          <p:nvPr>
            <p:ph type="media" sz="quarter" idx="17" hasCustomPrompt="1"/>
          </p:nvPr>
        </p:nvSpPr>
        <p:spPr>
          <a:xfrm>
            <a:off x="8493870" y="1755648"/>
            <a:ext cx="3684588" cy="5184648"/>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defRPr>
            </a:lvl1pPr>
          </a:lstStyle>
          <a:p>
            <a:r>
              <a:rPr lang="en-US"/>
              <a:t>Insert image or other media</a:t>
            </a:r>
          </a:p>
        </p:txBody>
      </p:sp>
      <p:sp>
        <p:nvSpPr>
          <p:cNvPr id="4" name="Media Placeholder 3"/>
          <p:cNvSpPr>
            <a:spLocks noGrp="1"/>
          </p:cNvSpPr>
          <p:nvPr>
            <p:ph type="media" sz="quarter" idx="16" hasCustomPrompt="1"/>
          </p:nvPr>
        </p:nvSpPr>
        <p:spPr>
          <a:xfrm>
            <a:off x="760412" y="1755648"/>
            <a:ext cx="3684588" cy="5184648"/>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defRPr>
            </a:lvl1pPr>
          </a:lstStyle>
          <a:p>
            <a:r>
              <a:rPr lang="en-US"/>
              <a:t>Insert image or other media</a:t>
            </a:r>
          </a:p>
        </p:txBody>
      </p:sp>
      <p:sp>
        <p:nvSpPr>
          <p:cNvPr id="14" name="Media Placeholder 3"/>
          <p:cNvSpPr>
            <a:spLocks noGrp="1"/>
          </p:cNvSpPr>
          <p:nvPr>
            <p:ph type="media" sz="quarter" idx="18" hasCustomPrompt="1"/>
          </p:nvPr>
        </p:nvSpPr>
        <p:spPr>
          <a:xfrm>
            <a:off x="4620078" y="1755648"/>
            <a:ext cx="3684588" cy="2368296"/>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defRPr>
            </a:lvl1pPr>
          </a:lstStyle>
          <a:p>
            <a:r>
              <a:rPr lang="en-US"/>
              <a:t>Insert image or other media</a:t>
            </a:r>
          </a:p>
        </p:txBody>
      </p:sp>
      <p:sp>
        <p:nvSpPr>
          <p:cNvPr id="15" name="Media Placeholder 3"/>
          <p:cNvSpPr>
            <a:spLocks noGrp="1"/>
          </p:cNvSpPr>
          <p:nvPr>
            <p:ph type="media" sz="quarter" idx="19" hasCustomPrompt="1"/>
          </p:nvPr>
        </p:nvSpPr>
        <p:spPr>
          <a:xfrm>
            <a:off x="4620078" y="4572000"/>
            <a:ext cx="3684588" cy="2368296"/>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defRPr>
            </a:lvl1pPr>
          </a:lstStyle>
          <a:p>
            <a:r>
              <a:rPr lang="en-US"/>
              <a:t>Insert image or other media</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7"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rgbClr val="FFFFFF"/>
                </a:solidFill>
                <a:latin typeface="+mj-lt"/>
                <a:ea typeface="+mj-ea"/>
                <a:cs typeface="+mj-cs"/>
              </a:defRPr>
            </a:lvl1pPr>
          </a:lstStyle>
          <a:p>
            <a:pPr lvl="0" algn="ctr">
              <a:spcBef>
                <a:spcPct val="0"/>
              </a:spcBef>
            </a:pPr>
            <a:r>
              <a:rPr lang="en-US"/>
              <a:t>Replace Bullets with Images</a:t>
            </a:r>
          </a:p>
        </p:txBody>
      </p:sp>
    </p:spTree>
    <p:extLst>
      <p:ext uri="{BB962C8B-B14F-4D97-AF65-F5344CB8AC3E}">
        <p14:creationId xmlns:p14="http://schemas.microsoft.com/office/powerpoint/2010/main" val="36761958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homa-Modern-Gray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8600"/>
            <a:ext cx="11217275" cy="1161288"/>
          </a:xfrm>
          <a:prstGeom prst="rect">
            <a:avLst/>
          </a:prstGeom>
        </p:spPr>
        <p:txBody>
          <a:bodyPr anchor="ctr"/>
          <a:lstStyle>
            <a:lvl1pPr algn="ctr">
              <a:defRPr sz="6000"/>
            </a:lvl1pPr>
          </a:lstStyle>
          <a:p>
            <a:r>
              <a:rPr lang="en-US"/>
              <a:t>Click to edit Slide title</a:t>
            </a:r>
          </a:p>
        </p:txBody>
      </p:sp>
      <p:sp>
        <p:nvSpPr>
          <p:cNvPr id="4" name="Content Placeholder 3"/>
          <p:cNvSpPr>
            <a:spLocks noGrp="1"/>
          </p:cNvSpPr>
          <p:nvPr>
            <p:ph sz="quarter" idx="10" hasCustomPrompt="1"/>
          </p:nvPr>
        </p:nvSpPr>
        <p:spPr>
          <a:xfrm>
            <a:off x="893763" y="1673352"/>
            <a:ext cx="11217275" cy="5943600"/>
          </a:xfrm>
          <a:prstGeom prst="rect">
            <a:avLst/>
          </a:prstGeom>
        </p:spPr>
        <p:txBody>
          <a:bodyPr/>
          <a:lstStyle>
            <a:lvl1pPr marL="342900" indent="-342900">
              <a:spcBef>
                <a:spcPts val="768"/>
              </a:spcBef>
              <a:buFont typeface="Arial" panose="020B0604020202020204" pitchFamily="34" charset="0"/>
              <a:buChar char="•"/>
              <a:defRPr sz="32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800100" indent="-342900">
              <a:spcBef>
                <a:spcPts val="768"/>
              </a:spcBef>
              <a:buSzPct val="75000"/>
              <a:buFont typeface="Wingdings" panose="05000000000000000000" pitchFamily="2" charset="2"/>
              <a:buChar char="Ø"/>
              <a:defRPr sz="2800"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200150" indent="-285750">
              <a:spcBef>
                <a:spcPts val="768"/>
              </a:spcBef>
              <a:buSzPct val="75000"/>
              <a:buFont typeface="Wingdings" panose="05000000000000000000" pitchFamily="2" charset="2"/>
              <a:buChar char="§"/>
              <a:defRPr sz="2400">
                <a:solidFill>
                  <a:schemeClr val="bg1"/>
                </a:solidFill>
              </a:defRPr>
            </a:lvl3pPr>
            <a:lvl4pPr marL="1200150" indent="-171450">
              <a:spcBef>
                <a:spcPts val="768"/>
              </a:spcBef>
              <a:buFont typeface="Arial" panose="020B0604020202020204" pitchFamily="34" charset="0"/>
              <a:buChar char="•"/>
              <a:defRPr sz="2400"/>
            </a:lvl4pPr>
            <a:lvl5pPr marL="1371600" indent="-457200">
              <a:spcBef>
                <a:spcPts val="768"/>
              </a:spcBef>
              <a:buFont typeface="Arial" panose="020B0604020202020204" pitchFamily="34" charset="0"/>
              <a:buChar char="•"/>
              <a:defRPr sz="2000"/>
            </a:lvl5pPr>
          </a:lstStyle>
          <a:p>
            <a:pPr lvl="0"/>
            <a:r>
              <a:rPr lang="en-US"/>
              <a:t>Use bullet points sparingly</a:t>
            </a:r>
          </a:p>
          <a:p>
            <a:pPr lvl="1"/>
            <a:r>
              <a:rPr lang="en-US"/>
              <a:t>Try to keep it at 3 – 5 per slide</a:t>
            </a:r>
          </a:p>
          <a:p>
            <a:pPr lvl="0"/>
            <a:r>
              <a:rPr lang="en-US"/>
              <a:t>Only represent key ideas</a:t>
            </a:r>
          </a:p>
          <a:p>
            <a:pPr lvl="0"/>
            <a:r>
              <a:rPr lang="en-US"/>
              <a:t>Examine your font size</a:t>
            </a:r>
          </a:p>
          <a:p>
            <a:pPr lvl="1"/>
            <a:r>
              <a:rPr lang="en-US"/>
              <a:t>Don’t go below 20 </a:t>
            </a:r>
          </a:p>
          <a:p>
            <a:pPr lvl="0"/>
            <a:r>
              <a:rPr lang="en-US"/>
              <a:t>Only add images/other media if relevant</a:t>
            </a:r>
          </a:p>
          <a:p>
            <a:pPr lvl="1"/>
            <a:r>
              <a:rPr lang="en-US"/>
              <a:t>Second level</a:t>
            </a:r>
          </a:p>
          <a:p>
            <a:pPr lvl="2"/>
            <a:r>
              <a:rPr lang="en-US"/>
              <a:t>Third level</a:t>
            </a:r>
          </a:p>
        </p:txBody>
      </p:sp>
      <p:sp>
        <p:nvSpPr>
          <p:cNvPr id="3" name="Slide Number Placeholder 2"/>
          <p:cNvSpPr>
            <a:spLocks noGrp="1"/>
          </p:cNvSpPr>
          <p:nvPr>
            <p:ph type="sldNum" sz="quarter" idx="11"/>
          </p:nvPr>
        </p:nvSpPr>
        <p:spPr/>
        <p:txBody>
          <a:bodyPr/>
          <a:lstStyle/>
          <a:p>
            <a:fld id="{AAA2D167-5E86-46C2-BE0F-3A70422CE149}" type="slidenum">
              <a:rPr lang="en-US" smtClean="0"/>
              <a:pPr/>
              <a:t>‹#›</a:t>
            </a:fld>
            <a:endParaRPr lang="en-US"/>
          </a:p>
        </p:txBody>
      </p:sp>
    </p:spTree>
    <p:extLst>
      <p:ext uri="{BB962C8B-B14F-4D97-AF65-F5344CB8AC3E}">
        <p14:creationId xmlns:p14="http://schemas.microsoft.com/office/powerpoint/2010/main" val="15139211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homa-Modern-Gray 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lvl1pPr>
              <a:defRPr lang="en-US" i="0" dirty="0">
                <a:sym typeface="Trebuchet MS" pitchFamily="-100" charset="0"/>
              </a:defRPr>
            </a:lvl1pPr>
          </a:lstStyle>
          <a:p>
            <a:pPr lvl="0" algn="r"/>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AAA2D167-5E86-46C2-BE0F-3A70422CE149}" type="slidenum">
              <a:rPr lang="en-US" smtClean="0"/>
              <a:pPr/>
              <a:t>‹#›</a:t>
            </a:fld>
            <a:endParaRPr lang="en-US"/>
          </a:p>
        </p:txBody>
      </p:sp>
    </p:spTree>
    <p:extLst>
      <p:ext uri="{BB962C8B-B14F-4D97-AF65-F5344CB8AC3E}">
        <p14:creationId xmlns:p14="http://schemas.microsoft.com/office/powerpoint/2010/main" val="31219602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homa-Modern-Gray Thank You">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lvl1pPr>
              <a:defRPr lang="en-US" i="0" dirty="0">
                <a:sym typeface="Trebuchet MS" pitchFamily="-100" charset="0"/>
              </a:defRPr>
            </a:lvl1pPr>
          </a:lstStyle>
          <a:p>
            <a:pPr lvl="0" algn="r"/>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AAA2D167-5E86-46C2-BE0F-3A70422CE149}" type="slidenum">
              <a:rPr lang="en-US" smtClean="0"/>
              <a:pPr/>
              <a:t>‹#›</a:t>
            </a:fld>
            <a:endParaRPr lang="en-US"/>
          </a:p>
        </p:txBody>
      </p:sp>
    </p:spTree>
    <p:extLst>
      <p:ext uri="{BB962C8B-B14F-4D97-AF65-F5344CB8AC3E}">
        <p14:creationId xmlns:p14="http://schemas.microsoft.com/office/powerpoint/2010/main" val="25501805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ahoma-White Title Slid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endParaRPr lang="en-US">
              <a:sym typeface="Trebuchet MS" pitchFamily="-100" charset="0"/>
            </a:endParaRP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2" name="Slide Number Placeholder 1"/>
          <p:cNvSpPr>
            <a:spLocks noGrp="1"/>
          </p:cNvSpPr>
          <p:nvPr>
            <p:ph type="sldNum" sz="quarter" idx="12"/>
          </p:nvPr>
        </p:nvSpPr>
        <p:spPr/>
        <p:txBody>
          <a:bodyPr/>
          <a:lstStyle/>
          <a:p>
            <a:fld id="{0CB7B8A4-D1E3-43FA-AD2F-EFA10A54BCDD}" type="slidenum">
              <a:rPr lang="en-US" smtClean="0"/>
              <a:pPr/>
              <a:t>‹#›</a:t>
            </a:fld>
            <a:endParaRPr lang="en-US"/>
          </a:p>
        </p:txBody>
      </p:sp>
      <p:sp>
        <p:nvSpPr>
          <p:cNvPr id="5" name="Date Placeholder 4"/>
          <p:cNvSpPr>
            <a:spLocks noGrp="1"/>
          </p:cNvSpPr>
          <p:nvPr>
            <p:ph type="dt" sz="half" idx="13"/>
          </p:nvPr>
        </p:nvSpPr>
        <p:spPr>
          <a:xfrm>
            <a:off x="8449882" y="7955280"/>
            <a:ext cx="2925762" cy="519112"/>
          </a:xfrm>
        </p:spPr>
        <p:txBody>
          <a:bodyPr/>
          <a:lstStyle/>
          <a:p>
            <a:pPr algn="r"/>
            <a:fld id="{A32E9D87-D131-47B1-83FA-CC2F7F811105}" type="datetime1">
              <a:rPr lang="en-US" smtClean="0"/>
              <a:t>4/25/2024</a:t>
            </a:fld>
            <a:endParaRPr lang="en-US"/>
          </a:p>
        </p:txBody>
      </p:sp>
      <p:sp>
        <p:nvSpPr>
          <p:cNvPr id="9" name="Text Placeholder 5"/>
          <p:cNvSpPr>
            <a:spLocks noGrp="1"/>
          </p:cNvSpPr>
          <p:nvPr>
            <p:ph type="body" sz="quarter" idx="15" hasCustomPrompt="1"/>
          </p:nvPr>
        </p:nvSpPr>
        <p:spPr>
          <a:xfrm>
            <a:off x="4595876" y="7434517"/>
            <a:ext cx="6784848" cy="585216"/>
          </a:xfrm>
          <a:prstGeom prst="rect">
            <a:avLst/>
          </a:prstGeom>
        </p:spPr>
        <p:txBody>
          <a:bodyPr anchor="ctr"/>
          <a:lstStyle>
            <a:lvl1pPr algn="r">
              <a:defRPr sz="2000" b="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214876922"/>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ahoma-Images-White Title Slid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ctr">
              <a:defRPr>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endParaRPr lang="en-US">
              <a:sym typeface="Trebuchet MS" pitchFamily="-100" charset="0"/>
            </a:endParaRP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9" name="Content Placeholder 11"/>
          <p:cNvSpPr>
            <a:spLocks noGrp="1"/>
          </p:cNvSpPr>
          <p:nvPr>
            <p:ph sz="quarter" idx="14" hasCustomPrompt="1"/>
          </p:nvPr>
        </p:nvSpPr>
        <p:spPr>
          <a:xfrm>
            <a:off x="635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0"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0CB7B8A4-D1E3-43FA-AD2F-EFA10A54BCDD}" type="slidenum">
              <a:rPr lang="en-US" smtClean="0"/>
              <a:pPr/>
              <a:t>‹#›</a:t>
            </a:fld>
            <a:endParaRPr lang="en-US"/>
          </a:p>
        </p:txBody>
      </p:sp>
      <p:sp>
        <p:nvSpPr>
          <p:cNvPr id="5" name="Date Placeholder 4"/>
          <p:cNvSpPr>
            <a:spLocks noGrp="1"/>
          </p:cNvSpPr>
          <p:nvPr>
            <p:ph type="dt" sz="half" idx="18"/>
          </p:nvPr>
        </p:nvSpPr>
        <p:spPr>
          <a:xfrm>
            <a:off x="8454962" y="7955280"/>
            <a:ext cx="2925762" cy="519112"/>
          </a:xfrm>
        </p:spPr>
        <p:txBody>
          <a:bodyPr/>
          <a:lstStyle/>
          <a:p>
            <a:pPr algn="r"/>
            <a:fld id="{D1E2CEBC-97DF-4516-856C-76C82C51C30D}" type="datetime1">
              <a:rPr lang="en-US" smtClean="0"/>
              <a:t>4/25/2024</a:t>
            </a:fld>
            <a:endParaRPr lang="en-US"/>
          </a:p>
        </p:txBody>
      </p:sp>
      <p:sp>
        <p:nvSpPr>
          <p:cNvPr id="12" name="Text Placeholder 5"/>
          <p:cNvSpPr>
            <a:spLocks noGrp="1"/>
          </p:cNvSpPr>
          <p:nvPr>
            <p:ph type="body" sz="quarter" idx="19" hasCustomPrompt="1"/>
          </p:nvPr>
        </p:nvSpPr>
        <p:spPr>
          <a:xfrm>
            <a:off x="4595876" y="7434517"/>
            <a:ext cx="6784848" cy="585216"/>
          </a:xfrm>
          <a:prstGeom prst="rect">
            <a:avLst/>
          </a:prstGeom>
        </p:spPr>
        <p:txBody>
          <a:bodyPr anchor="ctr"/>
          <a:lstStyle>
            <a:lvl1pPr algn="r">
              <a:defRPr sz="2000" b="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3093809202"/>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homa-Images 2-White Title Slid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endParaRPr lang="en-US">
              <a:sym typeface="Trebuchet MS" pitchFamily="-100" charset="0"/>
            </a:endParaRP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ctr">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12"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13" name="Content Placeholder 11"/>
          <p:cNvSpPr>
            <a:spLocks noGrp="1"/>
          </p:cNvSpPr>
          <p:nvPr>
            <p:ph sz="quarter" idx="17" hasCustomPrompt="1"/>
          </p:nvPr>
        </p:nvSpPr>
        <p:spPr>
          <a:xfrm>
            <a:off x="-36576" y="52423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4" name="Content Placeholder 11"/>
          <p:cNvSpPr>
            <a:spLocks noGrp="1"/>
          </p:cNvSpPr>
          <p:nvPr>
            <p:ph sz="quarter" idx="18" hasCustomPrompt="1"/>
          </p:nvPr>
        </p:nvSpPr>
        <p:spPr>
          <a:xfrm>
            <a:off x="-36576" y="6164580"/>
            <a:ext cx="2011680" cy="2011680"/>
          </a:xfrm>
          <a:prstGeom prst="rect">
            <a:avLst/>
          </a:prstGeom>
        </p:spPr>
        <p:txBody>
          <a:bodyPr/>
          <a:lstStyle>
            <a:lvl1pPr marL="342900" marR="0" indent="-342900" algn="l" defTabSz="584200" rtl="0" eaLnBrk="0" fontAlgn="base" latinLnBrk="0" hangingPunct="0">
              <a:lnSpc>
                <a:spcPct val="100000"/>
              </a:lnSpc>
              <a:spcBef>
                <a:spcPts val="4200"/>
              </a:spcBef>
              <a:spcAft>
                <a:spcPct val="0"/>
              </a:spcAft>
              <a:buClrTx/>
              <a:buSzTx/>
              <a:buFontTx/>
              <a:buNone/>
              <a:tabLst/>
              <a:defRPr sz="2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342900" marR="0" lvl="0" indent="-34290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5" name="Content Placeholder 11"/>
          <p:cNvSpPr>
            <a:spLocks noGrp="1"/>
          </p:cNvSpPr>
          <p:nvPr>
            <p:ph sz="quarter" idx="19" hasCustomPrompt="1"/>
          </p:nvPr>
        </p:nvSpPr>
        <p:spPr>
          <a:xfrm>
            <a:off x="-36576" y="3344405"/>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20"/>
          </p:nvPr>
        </p:nvSpPr>
        <p:spPr/>
        <p:txBody>
          <a:bodyPr/>
          <a:lstStyle/>
          <a:p>
            <a:fld id="{0CB7B8A4-D1E3-43FA-AD2F-EFA10A54BCDD}" type="slidenum">
              <a:rPr lang="en-US" smtClean="0"/>
              <a:pPr/>
              <a:t>‹#›</a:t>
            </a:fld>
            <a:endParaRPr lang="en-US"/>
          </a:p>
        </p:txBody>
      </p:sp>
      <p:sp>
        <p:nvSpPr>
          <p:cNvPr id="5" name="Date Placeholder 4"/>
          <p:cNvSpPr>
            <a:spLocks noGrp="1"/>
          </p:cNvSpPr>
          <p:nvPr>
            <p:ph type="dt" sz="half" idx="21"/>
          </p:nvPr>
        </p:nvSpPr>
        <p:spPr>
          <a:xfrm>
            <a:off x="9444038" y="7955280"/>
            <a:ext cx="2925762" cy="519112"/>
          </a:xfrm>
        </p:spPr>
        <p:txBody>
          <a:bodyPr/>
          <a:lstStyle/>
          <a:p>
            <a:pPr algn="r"/>
            <a:fld id="{E631CED8-2E52-433D-A196-89DD4C5A7BEA}" type="datetime1">
              <a:rPr lang="en-US" smtClean="0"/>
              <a:t>4/25/2024</a:t>
            </a:fld>
            <a:endParaRPr lang="en-US"/>
          </a:p>
        </p:txBody>
      </p:sp>
      <p:sp>
        <p:nvSpPr>
          <p:cNvPr id="16" name="Text Placeholder 5"/>
          <p:cNvSpPr>
            <a:spLocks noGrp="1"/>
          </p:cNvSpPr>
          <p:nvPr>
            <p:ph type="body" sz="quarter" idx="15" hasCustomPrompt="1"/>
          </p:nvPr>
        </p:nvSpPr>
        <p:spPr>
          <a:xfrm>
            <a:off x="5584952" y="7434517"/>
            <a:ext cx="6784848" cy="585216"/>
          </a:xfrm>
          <a:prstGeom prst="rect">
            <a:avLst/>
          </a:prstGeom>
        </p:spPr>
        <p:txBody>
          <a:bodyPr anchor="ctr"/>
          <a:lstStyle>
            <a:lvl1pPr algn="r">
              <a:defRPr sz="2000" b="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2813736886"/>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homa-White Mission Slide">
    <p:spTree>
      <p:nvGrpSpPr>
        <p:cNvPr id="1" name=""/>
        <p:cNvGrpSpPr/>
        <p:nvPr/>
      </p:nvGrpSpPr>
      <p:grpSpPr>
        <a:xfrm>
          <a:off x="0" y="0"/>
          <a:ext cx="0" cy="0"/>
          <a:chOff x="0" y="0"/>
          <a:chExt cx="0" cy="0"/>
        </a:xfrm>
      </p:grpSpPr>
      <p:sp>
        <p:nvSpPr>
          <p:cNvPr id="5" name="TextBox 4"/>
          <p:cNvSpPr txBox="1"/>
          <p:nvPr userDrawn="1"/>
        </p:nvSpPr>
        <p:spPr>
          <a:xfrm>
            <a:off x="893762" y="2891641"/>
            <a:ext cx="11247438" cy="3970318"/>
          </a:xfrm>
          <a:prstGeom prst="rect">
            <a:avLst/>
          </a:prstGeom>
          <a:noFill/>
        </p:spPr>
        <p:txBody>
          <a:bodyPr wrap="square" rtlCol="0" anchor="ctr">
            <a:spAutoFit/>
          </a:bodyPr>
          <a:lstStyle/>
          <a:p>
            <a:pPr marL="0" marR="0" lvl="0" indent="0" algn="ctr" defTabSz="584200" rtl="0" eaLnBrk="1" fontAlgn="base" latinLnBrk="0" hangingPunct="0">
              <a:lnSpc>
                <a:spcPct val="100000"/>
              </a:lnSpc>
              <a:spcBef>
                <a:spcPct val="0"/>
              </a:spcBef>
              <a:spcAft>
                <a:spcPct val="0"/>
              </a:spcAft>
              <a:buClrTx/>
              <a:buSzTx/>
              <a:buFontTx/>
              <a:buNone/>
              <a:tabLst/>
              <a:defRPr/>
            </a:pPr>
            <a:r>
              <a:rPr lang="en-US" sz="6000" b="1">
                <a:solidFill>
                  <a:schemeClr val="tx1"/>
                </a:solidFill>
                <a:latin typeface="Tahoma" panose="020B0604030504040204" pitchFamily="34" charset="0"/>
                <a:ea typeface="Tahoma" panose="020B0604030504040204" pitchFamily="34" charset="0"/>
                <a:cs typeface="Tahoma" panose="020B0604030504040204" pitchFamily="34" charset="0"/>
              </a:rPr>
              <a:t>Improving</a:t>
            </a:r>
            <a:r>
              <a:rPr lang="en-US" sz="6000" b="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5400" b="0">
                <a:solidFill>
                  <a:schemeClr val="tx1"/>
                </a:solidFill>
                <a:latin typeface="Tahoma" panose="020B0604030504040204" pitchFamily="34" charset="0"/>
                <a:ea typeface="Tahoma" panose="020B0604030504040204" pitchFamily="34" charset="0"/>
                <a:cs typeface="Tahoma" panose="020B0604030504040204" pitchFamily="34" charset="0"/>
              </a:rPr>
              <a:t>health care access and outcomes for the </a:t>
            </a:r>
            <a:r>
              <a:rPr lang="en-US" sz="6000" b="1">
                <a:solidFill>
                  <a:schemeClr val="tx1"/>
                </a:solidFill>
                <a:latin typeface="Tahoma" panose="020B0604030504040204" pitchFamily="34" charset="0"/>
                <a:ea typeface="Tahoma" panose="020B0604030504040204" pitchFamily="34" charset="0"/>
                <a:cs typeface="Tahoma" panose="020B0604030504040204" pitchFamily="34" charset="0"/>
              </a:rPr>
              <a:t>people</a:t>
            </a:r>
            <a:r>
              <a:rPr lang="en-US" sz="6000" b="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5400" b="0">
                <a:solidFill>
                  <a:schemeClr val="tx1"/>
                </a:solidFill>
                <a:latin typeface="Tahoma" panose="020B0604030504040204" pitchFamily="34" charset="0"/>
                <a:ea typeface="Tahoma" panose="020B0604030504040204" pitchFamily="34" charset="0"/>
                <a:cs typeface="Tahoma" panose="020B0604030504040204" pitchFamily="34" charset="0"/>
              </a:rPr>
              <a:t>we serve while demonstrating sound stewardship of financial </a:t>
            </a:r>
            <a:r>
              <a:rPr lang="en-US" sz="6000" b="1">
                <a:solidFill>
                  <a:schemeClr val="tx1"/>
                </a:solidFill>
                <a:latin typeface="Tahoma" panose="020B0604030504040204" pitchFamily="34" charset="0"/>
                <a:ea typeface="Tahoma" panose="020B0604030504040204" pitchFamily="34" charset="0"/>
                <a:cs typeface="Tahoma" panose="020B0604030504040204" pitchFamily="34" charset="0"/>
              </a:rPr>
              <a:t>resources</a:t>
            </a:r>
            <a:endParaRPr lang="en-US" sz="5400" b="1">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userDrawn="1"/>
        </p:nvSpPr>
        <p:spPr>
          <a:xfrm>
            <a:off x="893762" y="914400"/>
            <a:ext cx="10896600" cy="1107996"/>
          </a:xfrm>
          <a:prstGeom prst="rect">
            <a:avLst/>
          </a:prstGeom>
          <a:noFill/>
        </p:spPr>
        <p:txBody>
          <a:bodyPr wrap="square" rtlCol="0" anchor="ctr">
            <a:spAutoFit/>
          </a:bodyPr>
          <a:lstStyle/>
          <a:p>
            <a:r>
              <a:rPr lang="en-US" sz="6600" b="1" i="1">
                <a:solidFill>
                  <a:schemeClr val="tx1"/>
                </a:solidFill>
                <a:latin typeface="Tahoma" panose="020B0604030504040204" pitchFamily="34" charset="0"/>
                <a:ea typeface="Tahoma" panose="020B0604030504040204" pitchFamily="34" charset="0"/>
                <a:cs typeface="Tahoma" panose="020B0604030504040204" pitchFamily="34" charset="0"/>
              </a:rPr>
              <a:t>Our Mission</a:t>
            </a:r>
          </a:p>
        </p:txBody>
      </p:sp>
      <p:sp>
        <p:nvSpPr>
          <p:cNvPr id="2" name="Slide Number Placeholder 1"/>
          <p:cNvSpPr>
            <a:spLocks noGrp="1"/>
          </p:cNvSpPr>
          <p:nvPr>
            <p:ph type="sldNum" sz="quarter" idx="10"/>
          </p:nvPr>
        </p:nvSpPr>
        <p:spPr/>
        <p:txBody>
          <a:bodyPr/>
          <a:lstStyle/>
          <a:p>
            <a:fld id="{0CB7B8A4-D1E3-43FA-AD2F-EFA10A54BCDD}" type="slidenum">
              <a:rPr lang="en-US" smtClean="0"/>
              <a:pPr/>
              <a:t>‹#›</a:t>
            </a:fld>
            <a:endParaRPr lang="en-US"/>
          </a:p>
        </p:txBody>
      </p:sp>
    </p:spTree>
    <p:extLst>
      <p:ext uri="{BB962C8B-B14F-4D97-AF65-F5344CB8AC3E}">
        <p14:creationId xmlns:p14="http://schemas.microsoft.com/office/powerpoint/2010/main" val="28878616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homa-Whit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8600"/>
            <a:ext cx="11217275" cy="1161288"/>
          </a:xfrm>
          <a:prstGeom prst="rect">
            <a:avLst/>
          </a:prstGeom>
        </p:spPr>
        <p:txBody>
          <a:bodyPr anchor="ctr"/>
          <a:lstStyle>
            <a:lvl1pPr algn="ctr">
              <a:defRPr sz="60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Slide title</a:t>
            </a:r>
          </a:p>
        </p:txBody>
      </p:sp>
      <p:sp>
        <p:nvSpPr>
          <p:cNvPr id="4" name="Content Placeholder 3"/>
          <p:cNvSpPr>
            <a:spLocks noGrp="1"/>
          </p:cNvSpPr>
          <p:nvPr>
            <p:ph sz="quarter" idx="10" hasCustomPrompt="1"/>
          </p:nvPr>
        </p:nvSpPr>
        <p:spPr>
          <a:xfrm>
            <a:off x="893763" y="1673352"/>
            <a:ext cx="11217275" cy="5943600"/>
          </a:xfrm>
          <a:prstGeom prst="rect">
            <a:avLst/>
          </a:prstGeom>
        </p:spPr>
        <p:txBody>
          <a:bodyPr/>
          <a:lstStyle>
            <a:lvl1pPr marL="342900" indent="-342900">
              <a:spcBef>
                <a:spcPts val="768"/>
              </a:spcBef>
              <a:buFont typeface="Arial" panose="020B0604020202020204" pitchFamily="34" charset="0"/>
              <a:buChar char="•"/>
              <a:defRPr sz="32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800100" indent="-342900">
              <a:spcBef>
                <a:spcPts val="768"/>
              </a:spcBef>
              <a:buSzPct val="75000"/>
              <a:buFont typeface="Wingdings" panose="05000000000000000000" pitchFamily="2" charset="2"/>
              <a:buChar char="Ø"/>
              <a:defRPr sz="280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200150" indent="-285750">
              <a:spcBef>
                <a:spcPts val="768"/>
              </a:spcBef>
              <a:buSzPct val="75000"/>
              <a:buFont typeface="Wingdings" panose="05000000000000000000" pitchFamily="2" charset="2"/>
              <a:buChar char="§"/>
              <a:defRPr sz="2400">
                <a:solidFill>
                  <a:schemeClr val="tx1"/>
                </a:solidFill>
              </a:defRPr>
            </a:lvl3pPr>
            <a:lvl4pPr marL="1200150" indent="-171450">
              <a:spcBef>
                <a:spcPts val="768"/>
              </a:spcBef>
              <a:buFont typeface="Arial" panose="020B0604020202020204" pitchFamily="34" charset="0"/>
              <a:buChar char="•"/>
              <a:defRPr sz="2400"/>
            </a:lvl4pPr>
            <a:lvl5pPr marL="1371600" indent="-457200">
              <a:spcBef>
                <a:spcPts val="768"/>
              </a:spcBef>
              <a:buFont typeface="Arial" panose="020B0604020202020204" pitchFamily="34" charset="0"/>
              <a:buChar char="•"/>
              <a:defRPr sz="2000"/>
            </a:lvl5pPr>
          </a:lstStyle>
          <a:p>
            <a:pPr lvl="0"/>
            <a:r>
              <a:rPr lang="en-US"/>
              <a:t>Use bullet points sparingly</a:t>
            </a:r>
          </a:p>
          <a:p>
            <a:pPr lvl="1"/>
            <a:r>
              <a:rPr lang="en-US"/>
              <a:t>Try to keep it at 3 – 5 per slide</a:t>
            </a:r>
          </a:p>
          <a:p>
            <a:pPr lvl="0"/>
            <a:r>
              <a:rPr lang="en-US"/>
              <a:t>Only represent key ideas</a:t>
            </a:r>
          </a:p>
          <a:p>
            <a:pPr lvl="0"/>
            <a:r>
              <a:rPr lang="en-US"/>
              <a:t>Examine your font size</a:t>
            </a:r>
          </a:p>
          <a:p>
            <a:pPr lvl="1"/>
            <a:r>
              <a:rPr lang="en-US"/>
              <a:t>Don’t go below 20 </a:t>
            </a:r>
          </a:p>
          <a:p>
            <a:pPr lvl="0"/>
            <a:r>
              <a:rPr lang="en-US"/>
              <a:t>Only add images/other media if relevant</a:t>
            </a:r>
          </a:p>
          <a:p>
            <a:pPr lvl="1"/>
            <a:r>
              <a:rPr lang="en-US"/>
              <a:t>Second level</a:t>
            </a:r>
          </a:p>
          <a:p>
            <a:pPr lvl="2"/>
            <a:r>
              <a:rPr lang="en-US"/>
              <a:t>Third level</a:t>
            </a:r>
          </a:p>
        </p:txBody>
      </p:sp>
      <p:sp>
        <p:nvSpPr>
          <p:cNvPr id="3" name="Slide Number Placeholder 2"/>
          <p:cNvSpPr>
            <a:spLocks noGrp="1"/>
          </p:cNvSpPr>
          <p:nvPr>
            <p:ph type="sldNum" sz="quarter" idx="11"/>
          </p:nvPr>
        </p:nvSpPr>
        <p:spPr/>
        <p:txBody>
          <a:bodyPr/>
          <a:lstStyle/>
          <a:p>
            <a:fld id="{0CB7B8A4-D1E3-43FA-AD2F-EFA10A54BCDD}" type="slidenum">
              <a:rPr lang="en-US" smtClean="0"/>
              <a:pPr/>
              <a:t>‹#›</a:t>
            </a:fld>
            <a:endParaRPr lang="en-US"/>
          </a:p>
        </p:txBody>
      </p:sp>
    </p:spTree>
    <p:extLst>
      <p:ext uri="{BB962C8B-B14F-4D97-AF65-F5344CB8AC3E}">
        <p14:creationId xmlns:p14="http://schemas.microsoft.com/office/powerpoint/2010/main" val="3103394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homa-White-Graphics and Content">
    <p:spTree>
      <p:nvGrpSpPr>
        <p:cNvPr id="1" name=""/>
        <p:cNvGrpSpPr/>
        <p:nvPr/>
      </p:nvGrpSpPr>
      <p:grpSpPr>
        <a:xfrm>
          <a:off x="0" y="0"/>
          <a:ext cx="0" cy="0"/>
          <a:chOff x="0" y="0"/>
          <a:chExt cx="0" cy="0"/>
        </a:xfrm>
      </p:grpSpPr>
      <p:sp>
        <p:nvSpPr>
          <p:cNvPr id="13" name="Media Placeholder 3"/>
          <p:cNvSpPr>
            <a:spLocks noGrp="1"/>
          </p:cNvSpPr>
          <p:nvPr>
            <p:ph type="media" sz="quarter" idx="17" hasCustomPrompt="1"/>
          </p:nvPr>
        </p:nvSpPr>
        <p:spPr>
          <a:xfrm>
            <a:off x="8493870" y="1755648"/>
            <a:ext cx="3684588" cy="5184648"/>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4" name="Media Placeholder 3"/>
          <p:cNvSpPr>
            <a:spLocks noGrp="1"/>
          </p:cNvSpPr>
          <p:nvPr>
            <p:ph type="media" sz="quarter" idx="16" hasCustomPrompt="1"/>
          </p:nvPr>
        </p:nvSpPr>
        <p:spPr>
          <a:xfrm>
            <a:off x="760412" y="1755648"/>
            <a:ext cx="3684588" cy="5184648"/>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14" name="Media Placeholder 3"/>
          <p:cNvSpPr>
            <a:spLocks noGrp="1"/>
          </p:cNvSpPr>
          <p:nvPr>
            <p:ph type="media" sz="quarter" idx="18" hasCustomPrompt="1"/>
          </p:nvPr>
        </p:nvSpPr>
        <p:spPr>
          <a:xfrm>
            <a:off x="4620078" y="1755648"/>
            <a:ext cx="3684588" cy="2368296"/>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15" name="Media Placeholder 3"/>
          <p:cNvSpPr>
            <a:spLocks noGrp="1"/>
          </p:cNvSpPr>
          <p:nvPr>
            <p:ph type="media" sz="quarter" idx="19" hasCustomPrompt="1"/>
          </p:nvPr>
        </p:nvSpPr>
        <p:spPr>
          <a:xfrm>
            <a:off x="4620078" y="4572000"/>
            <a:ext cx="3684588" cy="2368296"/>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7"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lgn="ctr">
              <a:spcBef>
                <a:spcPct val="0"/>
              </a:spcBef>
            </a:pPr>
            <a:r>
              <a:rPr lang="en-US"/>
              <a:t>Replace Bullets with Images</a:t>
            </a:r>
          </a:p>
        </p:txBody>
      </p:sp>
    </p:spTree>
    <p:extLst>
      <p:ext uri="{BB962C8B-B14F-4D97-AF65-F5344CB8AC3E}">
        <p14:creationId xmlns:p14="http://schemas.microsoft.com/office/powerpoint/2010/main" val="13997738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homa and Verdana-White-Text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7448" t="21953" r="38610" b="26798"/>
          <a:stretch/>
        </p:blipFill>
        <p:spPr>
          <a:xfrm>
            <a:off x="5348963" y="2562947"/>
            <a:ext cx="1340165" cy="3685453"/>
          </a:xfrm>
          <a:prstGeom prst="rect">
            <a:avLst/>
          </a:prstGeom>
        </p:spPr>
      </p:pic>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Text Placeholder 4"/>
          <p:cNvSpPr>
            <a:spLocks noGrp="1"/>
          </p:cNvSpPr>
          <p:nvPr>
            <p:ph type="body" sz="quarter" idx="11" hasCustomPrompt="1"/>
          </p:nvPr>
        </p:nvSpPr>
        <p:spPr>
          <a:xfrm>
            <a:off x="406400" y="2915914"/>
            <a:ext cx="5142543" cy="2589451"/>
          </a:xfrm>
          <a:prstGeom prst="rect">
            <a:avLst/>
          </a:prstGeom>
        </p:spPr>
        <p:txBody>
          <a:bodyPr anchor="ctr"/>
          <a:lstStyle>
            <a:lvl1pPr marL="0" indent="0">
              <a:buNone/>
              <a:defRPr sz="60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YOUR MAIN IDEA</a:t>
            </a:r>
          </a:p>
        </p:txBody>
      </p:sp>
      <p:sp>
        <p:nvSpPr>
          <p:cNvPr id="7" name="Text Placeholder 6"/>
          <p:cNvSpPr>
            <a:spLocks noGrp="1"/>
          </p:cNvSpPr>
          <p:nvPr>
            <p:ph type="body" sz="quarter" idx="12" hasCustomPrompt="1"/>
          </p:nvPr>
        </p:nvSpPr>
        <p:spPr>
          <a:xfrm>
            <a:off x="6556248" y="1920240"/>
            <a:ext cx="5724144" cy="5001768"/>
          </a:xfrm>
          <a:prstGeom prst="rect">
            <a:avLst/>
          </a:prstGeom>
        </p:spPr>
        <p:txBody>
          <a:bodyPr/>
          <a:lstStyle>
            <a:lvl1pPr>
              <a:defRPr lang="en-US" sz="3600" baseline="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a:defRPr lang="en-US" sz="3200" baseline="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a:defRPr lang="en-US" sz="28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a:defRPr lang="en-US" sz="240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a:defRPr lang="en-US">
                <a:solidFill>
                  <a:schemeClr val="bg1"/>
                </a:solidFill>
              </a:defRPr>
            </a:lvl5pPr>
          </a:lstStyle>
          <a:p>
            <a:pPr lvl="0">
              <a:spcBef>
                <a:spcPts val="768"/>
              </a:spcBef>
              <a:buFont typeface="Arial" panose="020B0604020202020204" pitchFamily="34" charset="0"/>
              <a:buChar char="•"/>
            </a:pPr>
            <a:r>
              <a:rPr lang="en-US"/>
              <a:t>Click to edit text</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a:t>
            </a:r>
          </a:p>
        </p:txBody>
      </p:sp>
    </p:spTree>
    <p:extLst>
      <p:ext uri="{BB962C8B-B14F-4D97-AF65-F5344CB8AC3E}">
        <p14:creationId xmlns:p14="http://schemas.microsoft.com/office/powerpoint/2010/main" val="2729542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buchet and Verdana-Gray-Text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Text Placeholder 4"/>
          <p:cNvSpPr>
            <a:spLocks noGrp="1"/>
          </p:cNvSpPr>
          <p:nvPr>
            <p:ph type="body" sz="quarter" idx="11" hasCustomPrompt="1"/>
          </p:nvPr>
        </p:nvSpPr>
        <p:spPr>
          <a:xfrm>
            <a:off x="406400" y="2915914"/>
            <a:ext cx="5142543" cy="2589451"/>
          </a:xfrm>
          <a:prstGeom prst="rect">
            <a:avLst/>
          </a:prstGeom>
        </p:spPr>
        <p:txBody>
          <a:bodyPr anchor="ctr"/>
          <a:lstStyle>
            <a:lvl1pPr marL="0" indent="0">
              <a:buNone/>
              <a:defRPr sz="6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YOUR MAIN IDEA</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38793" t="25383" r="38793" b="29556"/>
          <a:stretch/>
        </p:blipFill>
        <p:spPr>
          <a:xfrm>
            <a:off x="5416063" y="2775204"/>
            <a:ext cx="1273065" cy="3291840"/>
          </a:xfrm>
          <a:prstGeom prst="rect">
            <a:avLst/>
          </a:prstGeom>
        </p:spPr>
      </p:pic>
      <p:sp>
        <p:nvSpPr>
          <p:cNvPr id="7" name="Text Placeholder 6"/>
          <p:cNvSpPr>
            <a:spLocks noGrp="1"/>
          </p:cNvSpPr>
          <p:nvPr>
            <p:ph type="body" sz="quarter" idx="12" hasCustomPrompt="1"/>
          </p:nvPr>
        </p:nvSpPr>
        <p:spPr>
          <a:xfrm>
            <a:off x="6556248" y="1920240"/>
            <a:ext cx="5724144" cy="5001768"/>
          </a:xfrm>
          <a:prstGeom prst="rect">
            <a:avLst/>
          </a:prstGeom>
        </p:spPr>
        <p:txBody>
          <a:bodyPr/>
          <a:lstStyle>
            <a:lvl1pPr>
              <a:defRPr lang="en-US" sz="3600" baseline="0" smtClean="0">
                <a:solidFill>
                  <a:schemeClr val="bg1"/>
                </a:solidFill>
              </a:defRPr>
            </a:lvl1pPr>
            <a:lvl2pPr>
              <a:defRPr lang="en-US" sz="3200" baseline="0" smtClean="0">
                <a:solidFill>
                  <a:schemeClr val="bg1"/>
                </a:solidFill>
              </a:defRPr>
            </a:lvl2pPr>
            <a:lvl3pPr>
              <a:defRPr lang="en-US" sz="2800" smtClean="0">
                <a:solidFill>
                  <a:schemeClr val="bg1"/>
                </a:solidFill>
              </a:defRPr>
            </a:lvl3pPr>
            <a:lvl4pPr>
              <a:defRPr lang="en-US" sz="2400" smtClean="0">
                <a:solidFill>
                  <a:schemeClr val="bg1"/>
                </a:solidFill>
              </a:defRPr>
            </a:lvl4pPr>
            <a:lvl5pPr>
              <a:defRPr lang="en-US">
                <a:solidFill>
                  <a:schemeClr val="bg1"/>
                </a:solidFill>
              </a:defRPr>
            </a:lvl5pPr>
          </a:lstStyle>
          <a:p>
            <a:pPr lvl="0">
              <a:spcBef>
                <a:spcPts val="768"/>
              </a:spcBef>
              <a:buFont typeface="Arial" panose="020B0604020202020204" pitchFamily="34" charset="0"/>
              <a:buChar char="•"/>
            </a:pPr>
            <a:r>
              <a:rPr lang="en-US"/>
              <a:t>Click to edit text</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a:t>
            </a:r>
          </a:p>
        </p:txBody>
      </p:sp>
    </p:spTree>
    <p:extLst>
      <p:ext uri="{BB962C8B-B14F-4D97-AF65-F5344CB8AC3E}">
        <p14:creationId xmlns:p14="http://schemas.microsoft.com/office/powerpoint/2010/main" val="29816822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ahoma-White-Text and Image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Rectangle 3"/>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algn="ctr"/>
            <a:endParaRPr lang="en-US"/>
          </a:p>
        </p:txBody>
      </p:sp>
      <p:sp>
        <p:nvSpPr>
          <p:cNvPr id="5" name="Content Placeholder 4"/>
          <p:cNvSpPr>
            <a:spLocks noGrp="1"/>
          </p:cNvSpPr>
          <p:nvPr>
            <p:ph sz="quarter" idx="12" hasCustomPrompt="1"/>
          </p:nvPr>
        </p:nvSpPr>
        <p:spPr>
          <a:xfrm>
            <a:off x="7251555" y="2088221"/>
            <a:ext cx="4768427" cy="5045396"/>
          </a:xfrm>
          <a:prstGeom prst="roundRect">
            <a:avLst>
              <a:gd name="adj" fmla="val 13467"/>
            </a:avLst>
          </a:prstGeom>
          <a:solidFill>
            <a:schemeClr val="bg1"/>
          </a:solidFill>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3"/>
          </a:lnRef>
          <a:fillRef idx="1">
            <a:schemeClr val="lt1"/>
          </a:fillRef>
          <a:effectRef idx="0">
            <a:schemeClr val="accent3"/>
          </a:effectRef>
          <a:fontRef idx="none"/>
        </p:style>
        <p:txBody>
          <a:bodyPr/>
          <a:lstStyle>
            <a:lvl1pPr marL="0" marR="0" indent="0" algn="ctr" defTabSz="1167033" rtl="0" eaLnBrk="1" fontAlgn="auto" latinLnBrk="0" hangingPunct="1">
              <a:lnSpc>
                <a:spcPct val="100000"/>
              </a:lnSpc>
              <a:spcBef>
                <a:spcPct val="20000"/>
              </a:spcBef>
              <a:spcAft>
                <a:spcPts val="0"/>
              </a:spcAft>
              <a:buClrTx/>
              <a:buSzTx/>
              <a:buFont typeface="Arial" pitchFamily="34" charset="0"/>
              <a:buNone/>
              <a:tabLst/>
              <a:defRPr sz="2844" b="1" i="1" baseline="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image or other media</a:t>
            </a:r>
          </a:p>
        </p:txBody>
      </p:sp>
      <p:sp>
        <p:nvSpPr>
          <p:cNvPr id="6" name="Text Placeholder 11"/>
          <p:cNvSpPr>
            <a:spLocks noGrp="1"/>
          </p:cNvSpPr>
          <p:nvPr>
            <p:ph type="body" sz="quarter" idx="13" hasCustomPrompt="1"/>
          </p:nvPr>
        </p:nvSpPr>
        <p:spPr>
          <a:xfrm>
            <a:off x="1701800" y="3389688"/>
            <a:ext cx="4955371" cy="2442463"/>
          </a:xfrm>
          <a:prstGeom prst="rect">
            <a:avLst/>
          </a:prstGeom>
        </p:spPr>
        <p:txBody>
          <a:bodyPr anchor="ctr"/>
          <a:lstStyle>
            <a:lvl1pPr marL="0" indent="0">
              <a:buNone/>
              <a:defRPr sz="6258" b="1">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en-US" sz="6258"/>
              <a:t>Insert Key Point Here</a:t>
            </a:r>
            <a:endParaRPr lang="en-US"/>
          </a:p>
        </p:txBody>
      </p:sp>
    </p:spTree>
    <p:extLst>
      <p:ext uri="{BB962C8B-B14F-4D97-AF65-F5344CB8AC3E}">
        <p14:creationId xmlns:p14="http://schemas.microsoft.com/office/powerpoint/2010/main" val="26187872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ahoma-White-Text Only Content">
    <p:spTree>
      <p:nvGrpSpPr>
        <p:cNvPr id="1" name=""/>
        <p:cNvGrpSpPr/>
        <p:nvPr/>
      </p:nvGrpSpPr>
      <p:grpSpPr>
        <a:xfrm>
          <a:off x="0" y="0"/>
          <a:ext cx="0" cy="0"/>
          <a:chOff x="0" y="0"/>
          <a:chExt cx="0" cy="0"/>
        </a:xfrm>
      </p:grpSpPr>
      <p:sp>
        <p:nvSpPr>
          <p:cNvPr id="5" name="Rectangle 4"/>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lgn="ctr"/>
            <a:endParaRPr lang="en-US"/>
          </a:p>
        </p:txBody>
      </p:sp>
      <p:sp>
        <p:nvSpPr>
          <p:cNvPr id="10" name="Text Placeholder 9"/>
          <p:cNvSpPr>
            <a:spLocks noGrp="1"/>
          </p:cNvSpPr>
          <p:nvPr>
            <p:ph type="body" sz="quarter" idx="10" hasCustomPrompt="1"/>
          </p:nvPr>
        </p:nvSpPr>
        <p:spPr>
          <a:xfrm>
            <a:off x="6977459" y="1243133"/>
            <a:ext cx="5316617" cy="3987686"/>
          </a:xfrm>
          <a:prstGeom prst="roundRect">
            <a:avLst/>
          </a:prstGeom>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1"/>
          </a:lnRef>
          <a:fillRef idx="1">
            <a:schemeClr val="lt1"/>
          </a:fillRef>
          <a:effectRef idx="0">
            <a:schemeClr val="accent1"/>
          </a:effectRef>
          <a:fontRef idx="none"/>
        </p:style>
        <p:txBody>
          <a:bodyPr anchor="ctr"/>
          <a:lstStyle>
            <a:lvl1pPr marL="404137" indent="-404137">
              <a:buSzPct val="100000"/>
              <a:buFont typeface="Arial" panose="020B0604020202020204" pitchFamily="34" charset="0"/>
              <a:buChar char="•"/>
              <a:defRPr sz="44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Insert supporting text here</a:t>
            </a:r>
          </a:p>
        </p:txBody>
      </p:sp>
      <p:sp>
        <p:nvSpPr>
          <p:cNvPr id="11" name="Text Placeholder 11"/>
          <p:cNvSpPr>
            <a:spLocks noGrp="1"/>
          </p:cNvSpPr>
          <p:nvPr>
            <p:ph type="body" sz="quarter" idx="13" hasCustomPrompt="1"/>
          </p:nvPr>
        </p:nvSpPr>
        <p:spPr>
          <a:xfrm>
            <a:off x="1700784" y="3392424"/>
            <a:ext cx="4955371" cy="2442463"/>
          </a:xfrm>
          <a:prstGeom prst="rect">
            <a:avLst/>
          </a:prstGeom>
        </p:spPr>
        <p:txBody>
          <a:bodyPr anchor="ctr"/>
          <a:lstStyle>
            <a:lvl1pPr>
              <a:defRPr lang="en-US" sz="6258"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marL="0" lvl="0" indent="0">
              <a:buNone/>
            </a:pPr>
            <a:r>
              <a:rPr lang="en-US" sz="6258"/>
              <a:t>Insert Key Point Here</a:t>
            </a:r>
            <a:endParaRPr lang="en-US"/>
          </a:p>
        </p:txBody>
      </p:sp>
      <p:sp>
        <p:nvSpPr>
          <p:cNvPr id="6" name="Slide Number Placeholder 5"/>
          <p:cNvSpPr>
            <a:spLocks noGrp="1"/>
          </p:cNvSpPr>
          <p:nvPr>
            <p:ph type="sldNum" sz="quarter" idx="14"/>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15762212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homa-White-Text and Media Content">
    <p:spTree>
      <p:nvGrpSpPr>
        <p:cNvPr id="1" name=""/>
        <p:cNvGrpSpPr/>
        <p:nvPr/>
      </p:nvGrpSpPr>
      <p:grpSpPr>
        <a:xfrm>
          <a:off x="0" y="0"/>
          <a:ext cx="0" cy="0"/>
          <a:chOff x="0" y="0"/>
          <a:chExt cx="0" cy="0"/>
        </a:xfrm>
      </p:grpSpPr>
      <p:sp>
        <p:nvSpPr>
          <p:cNvPr id="7" name="Rectangle 6"/>
          <p:cNvSpPr/>
          <p:nvPr userDrawn="1"/>
        </p:nvSpPr>
        <p:spPr>
          <a:xfrm>
            <a:off x="2006600" y="21263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6" name="Rectangle 5"/>
          <p:cNvSpPr/>
          <p:nvPr userDrawn="1"/>
        </p:nvSpPr>
        <p:spPr>
          <a:xfrm>
            <a:off x="2006600" y="4501280"/>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5" name="Rectangle 4"/>
          <p:cNvSpPr/>
          <p:nvPr userDrawn="1"/>
        </p:nvSpPr>
        <p:spPr>
          <a:xfrm>
            <a:off x="2006600" y="68507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21" name="Text Placeholder 20"/>
          <p:cNvSpPr>
            <a:spLocks noGrp="1"/>
          </p:cNvSpPr>
          <p:nvPr>
            <p:ph type="body" sz="quarter" idx="20" hasCustomPrompt="1"/>
          </p:nvPr>
        </p:nvSpPr>
        <p:spPr>
          <a:xfrm>
            <a:off x="4214812" y="2100072"/>
            <a:ext cx="8805672" cy="1197864"/>
          </a:xfrm>
          <a:prstGeom prst="rect">
            <a:avLst/>
          </a:prstGeom>
        </p:spPr>
        <p:txBody>
          <a:bodyPr anchor="ctr"/>
          <a:lstStyle>
            <a:lvl1pPr>
              <a:defRPr lang="en-US" sz="4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marL="571500" lvl="0" indent="-571500">
              <a:buFont typeface="Calibri" panose="020F0502020204030204" pitchFamily="34" charset="0"/>
              <a:buChar char="→"/>
            </a:pPr>
            <a:r>
              <a:rPr lang="en-US"/>
              <a:t>Click to add text</a:t>
            </a:r>
          </a:p>
        </p:txBody>
      </p:sp>
      <p:sp>
        <p:nvSpPr>
          <p:cNvPr id="23" name="Text Placeholder 22"/>
          <p:cNvSpPr>
            <a:spLocks noGrp="1"/>
          </p:cNvSpPr>
          <p:nvPr>
            <p:ph type="body" sz="quarter" idx="21" hasCustomPrompt="1"/>
          </p:nvPr>
        </p:nvSpPr>
        <p:spPr>
          <a:xfrm>
            <a:off x="4214812" y="4475029"/>
            <a:ext cx="8805672" cy="1197864"/>
          </a:xfrm>
          <a:prstGeom prst="rect">
            <a:avLst/>
          </a:prstGeom>
        </p:spPr>
        <p:txBody>
          <a:bodyPr anchor="ctr"/>
          <a:lstStyle>
            <a:lvl1pPr>
              <a:defRPr lang="en-US" sz="4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marL="571500" lvl="0" indent="-571500">
              <a:buFont typeface="Calibri" panose="020F0502020204030204" pitchFamily="34" charset="0"/>
              <a:buChar char="→"/>
            </a:pPr>
            <a:r>
              <a:rPr lang="en-US"/>
              <a:t>Click to add text</a:t>
            </a:r>
          </a:p>
        </p:txBody>
      </p:sp>
      <p:sp>
        <p:nvSpPr>
          <p:cNvPr id="4" name="Text Placeholder 3"/>
          <p:cNvSpPr>
            <a:spLocks noGrp="1"/>
          </p:cNvSpPr>
          <p:nvPr>
            <p:ph type="body" sz="quarter" idx="19" hasCustomPrompt="1"/>
          </p:nvPr>
        </p:nvSpPr>
        <p:spPr>
          <a:xfrm>
            <a:off x="4214812" y="6824472"/>
            <a:ext cx="8805672" cy="1197864"/>
          </a:xfrm>
          <a:prstGeom prst="rect">
            <a:avLst/>
          </a:prstGeom>
        </p:spPr>
        <p:txBody>
          <a:bodyPr anchor="ctr"/>
          <a:lstStyle>
            <a:lvl1pPr marL="571500" indent="-571500">
              <a:buFont typeface="Calibri" panose="020F0502020204030204" pitchFamily="34" charset="0"/>
              <a:buChar char="→"/>
              <a:defRPr sz="440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text</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2"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lgn="ctr">
              <a:spcBef>
                <a:spcPct val="0"/>
              </a:spcBef>
            </a:pPr>
            <a:r>
              <a:rPr lang="en-US"/>
              <a:t>List 3 Main Concerns</a:t>
            </a:r>
          </a:p>
        </p:txBody>
      </p:sp>
      <p:sp>
        <p:nvSpPr>
          <p:cNvPr id="29" name="Content Placeholder 28"/>
          <p:cNvSpPr>
            <a:spLocks noGrp="1"/>
          </p:cNvSpPr>
          <p:nvPr>
            <p:ph sz="quarter" idx="25" hasCustomPrompt="1"/>
          </p:nvPr>
        </p:nvSpPr>
        <p:spPr>
          <a:xfrm>
            <a:off x="896112" y="17526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pPr marL="0" lvl="0" indent="0" algn="ctr">
              <a:buNone/>
            </a:pPr>
            <a:r>
              <a:rPr lang="en-US"/>
              <a:t>Click to add image</a:t>
            </a:r>
          </a:p>
        </p:txBody>
      </p:sp>
      <p:sp>
        <p:nvSpPr>
          <p:cNvPr id="30" name="Content Placeholder 28"/>
          <p:cNvSpPr>
            <a:spLocks noGrp="1"/>
          </p:cNvSpPr>
          <p:nvPr>
            <p:ph sz="quarter" idx="26" hasCustomPrompt="1"/>
          </p:nvPr>
        </p:nvSpPr>
        <p:spPr>
          <a:xfrm>
            <a:off x="891032" y="4127557"/>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pPr marL="0" lvl="0" indent="0" algn="ctr">
              <a:buNone/>
            </a:pPr>
            <a:r>
              <a:rPr lang="en-US"/>
              <a:t>Click to add image</a:t>
            </a:r>
          </a:p>
        </p:txBody>
      </p:sp>
      <p:sp>
        <p:nvSpPr>
          <p:cNvPr id="31" name="Content Placeholder 28"/>
          <p:cNvSpPr>
            <a:spLocks noGrp="1"/>
          </p:cNvSpPr>
          <p:nvPr>
            <p:ph sz="quarter" idx="27" hasCustomPrompt="1"/>
          </p:nvPr>
        </p:nvSpPr>
        <p:spPr>
          <a:xfrm>
            <a:off x="891032" y="64770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pPr marL="0" lvl="0" indent="0" algn="ctr">
              <a:buNone/>
            </a:pPr>
            <a:r>
              <a:rPr lang="en-US"/>
              <a:t>Click to add image</a:t>
            </a:r>
          </a:p>
        </p:txBody>
      </p:sp>
    </p:spTree>
    <p:extLst>
      <p:ext uri="{BB962C8B-B14F-4D97-AF65-F5344CB8AC3E}">
        <p14:creationId xmlns:p14="http://schemas.microsoft.com/office/powerpoint/2010/main" val="16416006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homa-White-Text and Media">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555625" y="675355"/>
            <a:ext cx="5418326" cy="7690104"/>
          </a:xfrm>
          <a:prstGeom prst="rect">
            <a:avLst/>
          </a:prstGeom>
        </p:spPr>
        <p:txBody>
          <a:bodyPr anchor="ctr"/>
          <a:lstStyle>
            <a:lvl1pPr marL="0" indent="0">
              <a:defRPr sz="5400" b="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enter a relevant quote</a:t>
            </a:r>
          </a:p>
        </p:txBody>
      </p:sp>
      <p:sp>
        <p:nvSpPr>
          <p:cNvPr id="7" name="Content Placeholder 5"/>
          <p:cNvSpPr>
            <a:spLocks noGrp="1"/>
          </p:cNvSpPr>
          <p:nvPr>
            <p:ph sz="quarter" idx="11" hasCustomPrompt="1"/>
          </p:nvPr>
        </p:nvSpPr>
        <p:spPr>
          <a:xfrm>
            <a:off x="6377344" y="0"/>
            <a:ext cx="6177280" cy="9040814"/>
          </a:xfrm>
          <a:prstGeom prst="roundRect">
            <a:avLst>
              <a:gd name="adj" fmla="val 2517"/>
            </a:avLst>
          </a:prstGeom>
          <a:solidFill>
            <a:schemeClr val="tx2">
              <a:lumMod val="20000"/>
              <a:lumOff val="80000"/>
            </a:schemeClr>
          </a:solidFill>
          <a:effectLst>
            <a:outerShdw blurRad="50800" dist="63500" dir="8100000" algn="tr" rotWithShape="0">
              <a:schemeClr val="tx1">
                <a:lumMod val="50000"/>
                <a:alpha val="60000"/>
              </a:schemeClr>
            </a:outerShdw>
            <a:reflection blurRad="6350" stA="52000" endA="300" endPos="35000" dir="5400000" sy="-100000" algn="bl" rotWithShape="0"/>
          </a:effectLst>
        </p:spPr>
        <p:txBody>
          <a:bodyPr anchor="ctr"/>
          <a:lstStyle>
            <a:lvl1pPr algn="ctr">
              <a:buNone/>
              <a:defRPr sz="8000" b="1" i="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sz="2844" b="1" i="1"/>
              <a:t>Click to insert image</a:t>
            </a:r>
            <a:endParaRPr lang="en-US"/>
          </a:p>
        </p:txBody>
      </p:sp>
      <p:sp>
        <p:nvSpPr>
          <p:cNvPr id="5" name="Slide Number Placeholder 4"/>
          <p:cNvSpPr>
            <a:spLocks noGrp="1"/>
          </p:cNvSpPr>
          <p:nvPr>
            <p:ph type="sldNum" sz="quarter" idx="12"/>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2168007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ahoma-White-Text and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5" name="Content Placeholder 4"/>
          <p:cNvSpPr>
            <a:spLocks noGrp="1"/>
          </p:cNvSpPr>
          <p:nvPr>
            <p:ph sz="quarter" idx="11" hasCustomPrompt="1"/>
          </p:nvPr>
        </p:nvSpPr>
        <p:spPr>
          <a:xfrm>
            <a:off x="525056" y="2264551"/>
            <a:ext cx="6345259" cy="5224498"/>
          </a:xfrm>
          <a:prstGeom prst="roundRect">
            <a:avLst>
              <a:gd name="adj" fmla="val 7126"/>
            </a:avLst>
          </a:prstGeom>
          <a:ln>
            <a:solidFill>
              <a:schemeClr val="accent1">
                <a:lumMod val="75000"/>
              </a:schemeClr>
            </a:solidFill>
          </a:ln>
          <a:effectLst>
            <a:glow rad="63500">
              <a:schemeClr val="accent1">
                <a:satMod val="175000"/>
                <a:alpha val="40000"/>
              </a:schemeClr>
            </a:glow>
            <a:outerShdw blurRad="50800" dist="63500" dir="8100000" algn="tr" rotWithShape="0">
              <a:schemeClr val="tx1">
                <a:lumMod val="50000"/>
                <a:alpha val="60000"/>
              </a:schemeClr>
            </a:outerShdw>
          </a:effectLst>
        </p:spPr>
        <p:style>
          <a:lnRef idx="2">
            <a:schemeClr val="accent6"/>
          </a:lnRef>
          <a:fillRef idx="1">
            <a:schemeClr val="lt1"/>
          </a:fillRef>
          <a:effectRef idx="0">
            <a:schemeClr val="accent6"/>
          </a:effectRef>
          <a:fontRef idx="none"/>
        </p:style>
        <p:txBody>
          <a:bodyPr/>
          <a:lstStyle>
            <a:lvl1pPr algn="ctr">
              <a:buNone/>
              <a:defRPr sz="2844" b="1" i="1">
                <a:latin typeface="Tahoma" panose="020B0604030504040204" pitchFamily="34" charset="0"/>
                <a:ea typeface="Tahoma" panose="020B0604030504040204" pitchFamily="34" charset="0"/>
                <a:cs typeface="Tahoma" panose="020B0604030504040204" pitchFamily="34" charset="0"/>
              </a:defRPr>
            </a:lvl1pPr>
            <a:lvl2pPr>
              <a:buNone/>
              <a:defRPr i="1"/>
            </a:lvl2pPr>
            <a:lvl3pPr>
              <a:buNone/>
              <a:defRPr i="1"/>
            </a:lvl3pPr>
            <a:lvl4pPr>
              <a:buNone/>
              <a:defRPr i="1"/>
            </a:lvl4pPr>
            <a:lvl5pPr>
              <a:buNone/>
              <a:defRPr i="1"/>
            </a:lvl5pPr>
          </a:lstStyle>
          <a:p>
            <a:pPr lvl="0"/>
            <a:r>
              <a:rPr lang="en-US" sz="2844" i="1"/>
              <a:t>Insert image or Clip Art</a:t>
            </a:r>
            <a:endParaRPr lang="en-US"/>
          </a:p>
        </p:txBody>
      </p:sp>
      <p:sp>
        <p:nvSpPr>
          <p:cNvPr id="11"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lgn="ctr">
              <a:spcBef>
                <a:spcPct val="0"/>
              </a:spcBef>
            </a:pPr>
            <a:r>
              <a:rPr lang="en-US"/>
              <a:t>Click to edit title</a:t>
            </a:r>
          </a:p>
        </p:txBody>
      </p:sp>
      <p:sp>
        <p:nvSpPr>
          <p:cNvPr id="4" name="Text Placeholder 3"/>
          <p:cNvSpPr>
            <a:spLocks noGrp="1"/>
          </p:cNvSpPr>
          <p:nvPr>
            <p:ph type="body" sz="quarter" idx="16"/>
          </p:nvPr>
        </p:nvSpPr>
        <p:spPr>
          <a:xfrm>
            <a:off x="7264400" y="2264551"/>
            <a:ext cx="5257800" cy="5224498"/>
          </a:xfrm>
          <a:prstGeom prst="rect">
            <a:avLst/>
          </a:prstGeom>
        </p:spPr>
        <p:txBody>
          <a:bodyPr/>
          <a:lstStyle>
            <a:lvl1pPr>
              <a:defRPr lang="en-US" sz="3600" baseline="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a:defRPr lang="en-US" sz="3200" baseline="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a:defRPr lang="en-US" sz="28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a:defRPr lang="en-US" sz="240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a:defRPr lang="en-US">
                <a:solidFill>
                  <a:schemeClr val="bg1"/>
                </a:solidFill>
              </a:defRPr>
            </a:lvl5pPr>
          </a:lstStyle>
          <a:p>
            <a:pPr lvl="0">
              <a:spcBef>
                <a:spcPts val="768"/>
              </a:spcBef>
              <a:buFont typeface="Arial" panose="020B0604020202020204" pitchFamily="34" charset="0"/>
              <a:buChar char="•"/>
            </a:pPr>
            <a:r>
              <a:rPr lang="en-US"/>
              <a:t>Click to edit Master text styles</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a:t>
            </a:r>
          </a:p>
        </p:txBody>
      </p:sp>
    </p:spTree>
    <p:extLst>
      <p:ext uri="{BB962C8B-B14F-4D97-AF65-F5344CB8AC3E}">
        <p14:creationId xmlns:p14="http://schemas.microsoft.com/office/powerpoint/2010/main" val="33054741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ahoma-White-Questions">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0CB7B8A4-D1E3-43FA-AD2F-EFA10A54BCDD}" type="slidenum">
              <a:rPr lang="en-US" smtClean="0"/>
              <a:pPr/>
              <a:t>‹#›</a:t>
            </a:fld>
            <a:endParaRPr lang="en-US"/>
          </a:p>
        </p:txBody>
      </p:sp>
    </p:spTree>
    <p:extLst>
      <p:ext uri="{BB962C8B-B14F-4D97-AF65-F5344CB8AC3E}">
        <p14:creationId xmlns:p14="http://schemas.microsoft.com/office/powerpoint/2010/main" val="1272127180"/>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homa-White Thank You Slide">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0CB7B8A4-D1E3-43FA-AD2F-EFA10A54BCDD}" type="slidenum">
              <a:rPr lang="en-US" smtClean="0"/>
              <a:pPr/>
              <a:t>‹#›</a:t>
            </a:fld>
            <a:endParaRPr lang="en-US"/>
          </a:p>
        </p:txBody>
      </p:sp>
    </p:spTree>
    <p:extLst>
      <p:ext uri="{BB962C8B-B14F-4D97-AF65-F5344CB8AC3E}">
        <p14:creationId xmlns:p14="http://schemas.microsoft.com/office/powerpoint/2010/main" val="3085019492"/>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ahoma-Modern-White Titl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r">
              <a:defRPr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sym typeface="Trebuchet MS" pitchFamily="-100" charset="0"/>
              </a:rPr>
              <a:t>CLICK TO ADD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2" name="Slide Number Placeholder 1"/>
          <p:cNvSpPr>
            <a:spLocks noGrp="1"/>
          </p:cNvSpPr>
          <p:nvPr>
            <p:ph type="sldNum" sz="quarter" idx="12"/>
          </p:nvPr>
        </p:nvSpPr>
        <p:spPr/>
        <p:txBody>
          <a:bodyPr/>
          <a:lstStyle/>
          <a:p>
            <a:fld id="{964A0F15-55A0-4146-BB8F-79506879B9E3}" type="slidenum">
              <a:rPr lang="en-US" smtClean="0"/>
              <a:pPr/>
              <a:t>‹#›</a:t>
            </a:fld>
            <a:endParaRPr lang="en-US"/>
          </a:p>
        </p:txBody>
      </p:sp>
      <p:sp>
        <p:nvSpPr>
          <p:cNvPr id="5" name="Date Placeholder 4"/>
          <p:cNvSpPr>
            <a:spLocks noGrp="1"/>
          </p:cNvSpPr>
          <p:nvPr>
            <p:ph type="dt" sz="half" idx="13"/>
          </p:nvPr>
        </p:nvSpPr>
        <p:spPr>
          <a:xfrm>
            <a:off x="9444038" y="7955280"/>
            <a:ext cx="2925762" cy="519112"/>
          </a:xfrm>
        </p:spPr>
        <p:txBody>
          <a:bodyPr/>
          <a:lstStyle/>
          <a:p>
            <a:pPr algn="r"/>
            <a:fld id="{5C7DB349-9A27-4DE4-B23C-6F3045C38361}" type="datetime1">
              <a:rPr lang="en-US" smtClean="0"/>
              <a:t>4/25/2024</a:t>
            </a:fld>
            <a:endParaRPr lang="en-US"/>
          </a:p>
        </p:txBody>
      </p:sp>
      <p:sp>
        <p:nvSpPr>
          <p:cNvPr id="9" name="Text Placeholder 5"/>
          <p:cNvSpPr>
            <a:spLocks noGrp="1"/>
          </p:cNvSpPr>
          <p:nvPr>
            <p:ph type="body" sz="quarter" idx="15" hasCustomPrompt="1"/>
          </p:nvPr>
        </p:nvSpPr>
        <p:spPr>
          <a:xfrm>
            <a:off x="5586476" y="7434517"/>
            <a:ext cx="6784848" cy="585216"/>
          </a:xfrm>
          <a:prstGeom prst="rect">
            <a:avLst/>
          </a:prstGeom>
        </p:spPr>
        <p:txBody>
          <a:bodyPr anchor="ctr"/>
          <a:lstStyle>
            <a:lvl1pPr algn="r">
              <a:defRPr sz="2000" b="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1033333377"/>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ahoma-Modern-Images-White Titl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sym typeface="Trebuchet MS" pitchFamily="-100" charset="0"/>
              </a:rPr>
              <a:t>CLICK TO ADD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9" name="Content Placeholder 11"/>
          <p:cNvSpPr>
            <a:spLocks noGrp="1"/>
          </p:cNvSpPr>
          <p:nvPr>
            <p:ph sz="quarter" idx="14" hasCustomPrompt="1"/>
          </p:nvPr>
        </p:nvSpPr>
        <p:spPr>
          <a:xfrm>
            <a:off x="635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0"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964A0F15-55A0-4146-BB8F-79506879B9E3}" type="slidenum">
              <a:rPr lang="en-US" smtClean="0"/>
              <a:pPr/>
              <a:t>‹#›</a:t>
            </a:fld>
            <a:endParaRPr lang="en-US"/>
          </a:p>
        </p:txBody>
      </p:sp>
      <p:sp>
        <p:nvSpPr>
          <p:cNvPr id="5" name="Date Placeholder 4"/>
          <p:cNvSpPr>
            <a:spLocks noGrp="1"/>
          </p:cNvSpPr>
          <p:nvPr>
            <p:ph type="dt" sz="half" idx="18"/>
          </p:nvPr>
        </p:nvSpPr>
        <p:spPr>
          <a:xfrm>
            <a:off x="9444038" y="7955280"/>
            <a:ext cx="2925762" cy="519112"/>
          </a:xfrm>
        </p:spPr>
        <p:txBody>
          <a:bodyPr/>
          <a:lstStyle/>
          <a:p>
            <a:pPr algn="r"/>
            <a:fld id="{74158224-017C-4E26-A428-C4991F2910ED}" type="datetime1">
              <a:rPr lang="en-US" smtClean="0"/>
              <a:t>4/25/2024</a:t>
            </a:fld>
            <a:endParaRPr lang="en-US"/>
          </a:p>
        </p:txBody>
      </p:sp>
      <p:sp>
        <p:nvSpPr>
          <p:cNvPr id="12" name="Text Placeholder 5"/>
          <p:cNvSpPr>
            <a:spLocks noGrp="1"/>
          </p:cNvSpPr>
          <p:nvPr>
            <p:ph type="body" sz="quarter" idx="19" hasCustomPrompt="1"/>
          </p:nvPr>
        </p:nvSpPr>
        <p:spPr>
          <a:xfrm>
            <a:off x="5586476" y="7434517"/>
            <a:ext cx="6784848" cy="585216"/>
          </a:xfrm>
          <a:prstGeom prst="rect">
            <a:avLst/>
          </a:prstGeom>
        </p:spPr>
        <p:txBody>
          <a:bodyPr anchor="ctr"/>
          <a:lstStyle>
            <a:lvl1pPr algn="r">
              <a:defRPr sz="2000" b="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1898281095"/>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homa-Modern-Images 2-White Titl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sym typeface="Trebuchet MS" pitchFamily="-100" charset="0"/>
              </a:rPr>
              <a:t>CLICK TO ADD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12"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13" name="Content Placeholder 11"/>
          <p:cNvSpPr>
            <a:spLocks noGrp="1"/>
          </p:cNvSpPr>
          <p:nvPr>
            <p:ph sz="quarter" idx="17" hasCustomPrompt="1"/>
          </p:nvPr>
        </p:nvSpPr>
        <p:spPr>
          <a:xfrm>
            <a:off x="-36576" y="52423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4" name="Content Placeholder 11"/>
          <p:cNvSpPr>
            <a:spLocks noGrp="1"/>
          </p:cNvSpPr>
          <p:nvPr>
            <p:ph sz="quarter" idx="18" hasCustomPrompt="1"/>
          </p:nvPr>
        </p:nvSpPr>
        <p:spPr>
          <a:xfrm>
            <a:off x="-36576" y="616458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5" name="Content Placeholder 11"/>
          <p:cNvSpPr>
            <a:spLocks noGrp="1"/>
          </p:cNvSpPr>
          <p:nvPr>
            <p:ph sz="quarter" idx="19" hasCustomPrompt="1"/>
          </p:nvPr>
        </p:nvSpPr>
        <p:spPr>
          <a:xfrm>
            <a:off x="-36576" y="3344405"/>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20"/>
          </p:nvPr>
        </p:nvSpPr>
        <p:spPr/>
        <p:txBody>
          <a:bodyPr/>
          <a:lstStyle/>
          <a:p>
            <a:fld id="{964A0F15-55A0-4146-BB8F-79506879B9E3}" type="slidenum">
              <a:rPr lang="en-US" smtClean="0"/>
              <a:pPr/>
              <a:t>‹#›</a:t>
            </a:fld>
            <a:endParaRPr lang="en-US"/>
          </a:p>
        </p:txBody>
      </p:sp>
      <p:sp>
        <p:nvSpPr>
          <p:cNvPr id="5" name="Date Placeholder 4"/>
          <p:cNvSpPr>
            <a:spLocks noGrp="1"/>
          </p:cNvSpPr>
          <p:nvPr>
            <p:ph type="dt" sz="half" idx="21"/>
          </p:nvPr>
        </p:nvSpPr>
        <p:spPr>
          <a:xfrm>
            <a:off x="9444038" y="7955280"/>
            <a:ext cx="2925762" cy="519112"/>
          </a:xfrm>
        </p:spPr>
        <p:txBody>
          <a:bodyPr/>
          <a:lstStyle/>
          <a:p>
            <a:pPr algn="r"/>
            <a:fld id="{359C94D2-B6BB-4794-A6BF-750767D8AB09}" type="datetime1">
              <a:rPr lang="en-US" smtClean="0"/>
              <a:t>4/25/2024</a:t>
            </a:fld>
            <a:endParaRPr lang="en-US"/>
          </a:p>
        </p:txBody>
      </p:sp>
      <p:sp>
        <p:nvSpPr>
          <p:cNvPr id="16" name="Text Placeholder 5"/>
          <p:cNvSpPr>
            <a:spLocks noGrp="1"/>
          </p:cNvSpPr>
          <p:nvPr>
            <p:ph type="body" sz="quarter" idx="15" hasCustomPrompt="1"/>
          </p:nvPr>
        </p:nvSpPr>
        <p:spPr>
          <a:xfrm>
            <a:off x="5584952" y="7434517"/>
            <a:ext cx="6784848" cy="585216"/>
          </a:xfrm>
          <a:prstGeom prst="rect">
            <a:avLst/>
          </a:prstGeom>
        </p:spPr>
        <p:txBody>
          <a:bodyPr anchor="ctr"/>
          <a:lstStyle>
            <a:lvl1pPr algn="r">
              <a:defRPr sz="2000" b="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18171152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ebuchet-Gray-Text and Image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Rectangle 3"/>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algn="ctr"/>
            <a:endParaRPr lang="en-US"/>
          </a:p>
        </p:txBody>
      </p:sp>
      <p:sp>
        <p:nvSpPr>
          <p:cNvPr id="5" name="Content Placeholder 4"/>
          <p:cNvSpPr>
            <a:spLocks noGrp="1"/>
          </p:cNvSpPr>
          <p:nvPr>
            <p:ph sz="quarter" idx="12" hasCustomPrompt="1"/>
          </p:nvPr>
        </p:nvSpPr>
        <p:spPr>
          <a:xfrm>
            <a:off x="7251555" y="2088221"/>
            <a:ext cx="4768427" cy="5045396"/>
          </a:xfrm>
          <a:prstGeom prst="roundRect">
            <a:avLst>
              <a:gd name="adj" fmla="val 13467"/>
            </a:avLst>
          </a:prstGeom>
          <a:solidFill>
            <a:schemeClr val="bg1"/>
          </a:solidFill>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3"/>
          </a:lnRef>
          <a:fillRef idx="1">
            <a:schemeClr val="lt1"/>
          </a:fillRef>
          <a:effectRef idx="0">
            <a:schemeClr val="accent3"/>
          </a:effectRef>
          <a:fontRef idx="none"/>
        </p:style>
        <p:txBody>
          <a:bodyPr/>
          <a:lstStyle>
            <a:lvl1pPr marL="0" marR="0" indent="0" algn="ctr" defTabSz="1167033" rtl="0" eaLnBrk="1" fontAlgn="auto" latinLnBrk="0" hangingPunct="1">
              <a:lnSpc>
                <a:spcPct val="100000"/>
              </a:lnSpc>
              <a:spcBef>
                <a:spcPct val="20000"/>
              </a:spcBef>
              <a:spcAft>
                <a:spcPts val="0"/>
              </a:spcAft>
              <a:buClrTx/>
              <a:buSzTx/>
              <a:buFont typeface="Arial" pitchFamily="34" charset="0"/>
              <a:buNone/>
              <a:tabLst/>
              <a:defRPr sz="2844" b="1" i="1" baseline="0">
                <a:solidFill>
                  <a:schemeClr val="tx1">
                    <a:lumMod val="50000"/>
                  </a:schemeClr>
                </a:solidFill>
                <a:effectLst/>
              </a:defRPr>
            </a:lvl1pPr>
          </a:lstStyle>
          <a:p>
            <a:pPr lvl="0"/>
            <a:r>
              <a:rPr lang="en-US"/>
              <a:t>Click to add image or other media</a:t>
            </a:r>
          </a:p>
        </p:txBody>
      </p:sp>
      <p:sp>
        <p:nvSpPr>
          <p:cNvPr id="6" name="Text Placeholder 11"/>
          <p:cNvSpPr>
            <a:spLocks noGrp="1"/>
          </p:cNvSpPr>
          <p:nvPr>
            <p:ph type="body" sz="quarter" idx="13" hasCustomPrompt="1"/>
          </p:nvPr>
        </p:nvSpPr>
        <p:spPr>
          <a:xfrm>
            <a:off x="1701800" y="3389688"/>
            <a:ext cx="4955371" cy="2442463"/>
          </a:xfrm>
          <a:prstGeom prst="rect">
            <a:avLst/>
          </a:prstGeom>
        </p:spPr>
        <p:txBody>
          <a:bodyPr anchor="ctr"/>
          <a:lstStyle>
            <a:lvl1pPr marL="0" indent="0">
              <a:buNone/>
              <a:defRPr sz="6258" b="1">
                <a:solidFill>
                  <a:schemeClr val="tx1">
                    <a:lumMod val="50000"/>
                  </a:schemeClr>
                </a:solidFill>
              </a:defRPr>
            </a:lvl1pPr>
            <a:lvl2pPr>
              <a:buNone/>
              <a:defRPr/>
            </a:lvl2pPr>
            <a:lvl3pPr>
              <a:buNone/>
              <a:defRPr/>
            </a:lvl3pPr>
            <a:lvl4pPr>
              <a:buNone/>
              <a:defRPr/>
            </a:lvl4pPr>
            <a:lvl5pPr>
              <a:buNone/>
              <a:defRPr/>
            </a:lvl5pPr>
          </a:lstStyle>
          <a:p>
            <a:pPr lvl="0"/>
            <a:r>
              <a:rPr lang="en-US" sz="6258"/>
              <a:t>Insert Key Point Here</a:t>
            </a:r>
            <a:endParaRPr lang="en-US"/>
          </a:p>
        </p:txBody>
      </p:sp>
    </p:spTree>
    <p:extLst>
      <p:ext uri="{BB962C8B-B14F-4D97-AF65-F5344CB8AC3E}">
        <p14:creationId xmlns:p14="http://schemas.microsoft.com/office/powerpoint/2010/main" val="1241012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ahoma-Modern-Whit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8600"/>
            <a:ext cx="11217275" cy="1161288"/>
          </a:xfrm>
          <a:prstGeom prst="rect">
            <a:avLst/>
          </a:prstGeom>
        </p:spPr>
        <p:txBody>
          <a:bodyPr anchor="ctr"/>
          <a:lstStyle>
            <a:lvl1pPr algn="ctr">
              <a:defRPr sz="6000"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Slide title</a:t>
            </a:r>
          </a:p>
        </p:txBody>
      </p:sp>
      <p:sp>
        <p:nvSpPr>
          <p:cNvPr id="4" name="Content Placeholder 3"/>
          <p:cNvSpPr>
            <a:spLocks noGrp="1"/>
          </p:cNvSpPr>
          <p:nvPr>
            <p:ph sz="quarter" idx="10" hasCustomPrompt="1"/>
          </p:nvPr>
        </p:nvSpPr>
        <p:spPr>
          <a:xfrm>
            <a:off x="893763" y="1673352"/>
            <a:ext cx="11217275" cy="5943600"/>
          </a:xfrm>
          <a:prstGeom prst="rect">
            <a:avLst/>
          </a:prstGeom>
        </p:spPr>
        <p:txBody>
          <a:bodyPr/>
          <a:lstStyle>
            <a:lvl1pPr marL="342900" indent="-342900">
              <a:spcBef>
                <a:spcPts val="768"/>
              </a:spcBef>
              <a:buFont typeface="Arial" panose="020B0604020202020204" pitchFamily="34" charset="0"/>
              <a:buChar char="•"/>
              <a:defRPr sz="32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800100" indent="-342900">
              <a:spcBef>
                <a:spcPts val="768"/>
              </a:spcBef>
              <a:buSzPct val="75000"/>
              <a:buFont typeface="Wingdings" panose="05000000000000000000" pitchFamily="2" charset="2"/>
              <a:buChar char="Ø"/>
              <a:defRPr sz="280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200150" indent="-285750">
              <a:spcBef>
                <a:spcPts val="768"/>
              </a:spcBef>
              <a:buSzPct val="75000"/>
              <a:buFont typeface="Wingdings" panose="05000000000000000000" pitchFamily="2" charset="2"/>
              <a:buChar char="§"/>
              <a:defRPr sz="2400">
                <a:solidFill>
                  <a:schemeClr val="tx1"/>
                </a:solidFill>
              </a:defRPr>
            </a:lvl3pPr>
            <a:lvl4pPr marL="1200150" indent="-171450">
              <a:spcBef>
                <a:spcPts val="768"/>
              </a:spcBef>
              <a:buFont typeface="Arial" panose="020B0604020202020204" pitchFamily="34" charset="0"/>
              <a:buChar char="•"/>
              <a:defRPr sz="2400"/>
            </a:lvl4pPr>
            <a:lvl5pPr marL="1371600" indent="-457200">
              <a:spcBef>
                <a:spcPts val="768"/>
              </a:spcBef>
              <a:buFont typeface="Arial" panose="020B0604020202020204" pitchFamily="34" charset="0"/>
              <a:buChar char="•"/>
              <a:defRPr sz="2000"/>
            </a:lvl5pPr>
          </a:lstStyle>
          <a:p>
            <a:pPr lvl="0"/>
            <a:r>
              <a:rPr lang="en-US"/>
              <a:t>Use bullet points sparingly</a:t>
            </a:r>
          </a:p>
          <a:p>
            <a:pPr lvl="1"/>
            <a:r>
              <a:rPr lang="en-US"/>
              <a:t>Try to keep it at 3 – 5 per slide</a:t>
            </a:r>
          </a:p>
          <a:p>
            <a:pPr lvl="0"/>
            <a:r>
              <a:rPr lang="en-US"/>
              <a:t>Only represent key ideas</a:t>
            </a:r>
          </a:p>
          <a:p>
            <a:pPr lvl="0"/>
            <a:r>
              <a:rPr lang="en-US"/>
              <a:t>Examine your font size</a:t>
            </a:r>
          </a:p>
          <a:p>
            <a:pPr lvl="1"/>
            <a:r>
              <a:rPr lang="en-US"/>
              <a:t>Don’t go below 20 </a:t>
            </a:r>
          </a:p>
          <a:p>
            <a:pPr lvl="0"/>
            <a:r>
              <a:rPr lang="en-US"/>
              <a:t>Only add images/other media if relevant</a:t>
            </a:r>
          </a:p>
          <a:p>
            <a:pPr lvl="1"/>
            <a:r>
              <a:rPr lang="en-US"/>
              <a:t>Second level</a:t>
            </a:r>
          </a:p>
          <a:p>
            <a:pPr lvl="2"/>
            <a:r>
              <a:rPr lang="en-US"/>
              <a:t>Third level</a:t>
            </a:r>
          </a:p>
        </p:txBody>
      </p:sp>
      <p:sp>
        <p:nvSpPr>
          <p:cNvPr id="3" name="Slide Number Placeholder 2"/>
          <p:cNvSpPr>
            <a:spLocks noGrp="1"/>
          </p:cNvSpPr>
          <p:nvPr>
            <p:ph type="sldNum" sz="quarter" idx="11"/>
          </p:nvPr>
        </p:nvSpPr>
        <p:spPr/>
        <p:txBody>
          <a:bodyPr/>
          <a:lstStyle/>
          <a:p>
            <a:fld id="{964A0F15-55A0-4146-BB8F-79506879B9E3}" type="slidenum">
              <a:rPr lang="en-US" smtClean="0"/>
              <a:pPr/>
              <a:t>‹#›</a:t>
            </a:fld>
            <a:endParaRPr lang="en-US"/>
          </a:p>
        </p:txBody>
      </p:sp>
    </p:spTree>
    <p:extLst>
      <p:ext uri="{BB962C8B-B14F-4D97-AF65-F5344CB8AC3E}">
        <p14:creationId xmlns:p14="http://schemas.microsoft.com/office/powerpoint/2010/main" val="30131221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ahoma-Modern-White Questions">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lvl1pPr>
              <a:defRPr lang="en-US" i="0" dirty="0">
                <a:solidFill>
                  <a:schemeClr val="tx1"/>
                </a:solidFill>
                <a:latin typeface="Tahoma" panose="020B0604030504040204" pitchFamily="34" charset="0"/>
                <a:ea typeface="Tahoma" panose="020B0604030504040204" pitchFamily="34" charset="0"/>
                <a:cs typeface="Tahoma" panose="020B0604030504040204" pitchFamily="34" charset="0"/>
                <a:sym typeface="Trebuchet MS" pitchFamily="-100" charset="0"/>
              </a:defRPr>
            </a:lvl1pPr>
          </a:lstStyle>
          <a:p>
            <a:pPr lvl="0" algn="r"/>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964A0F15-55A0-4146-BB8F-79506879B9E3}" type="slidenum">
              <a:rPr lang="en-US" smtClean="0"/>
              <a:pPr/>
              <a:t>‹#›</a:t>
            </a:fld>
            <a:endParaRPr lang="en-US"/>
          </a:p>
        </p:txBody>
      </p:sp>
    </p:spTree>
    <p:extLst>
      <p:ext uri="{BB962C8B-B14F-4D97-AF65-F5344CB8AC3E}">
        <p14:creationId xmlns:p14="http://schemas.microsoft.com/office/powerpoint/2010/main" val="3950628714"/>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ahoma-Modern-White Thank You">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lvl1pPr>
              <a:defRPr lang="en-US" i="0" dirty="0">
                <a:solidFill>
                  <a:schemeClr val="tx1"/>
                </a:solidFill>
                <a:latin typeface="Tahoma" panose="020B0604030504040204" pitchFamily="34" charset="0"/>
                <a:ea typeface="Tahoma" panose="020B0604030504040204" pitchFamily="34" charset="0"/>
                <a:cs typeface="Tahoma" panose="020B0604030504040204" pitchFamily="34" charset="0"/>
                <a:sym typeface="Trebuchet MS" pitchFamily="-100" charset="0"/>
              </a:defRPr>
            </a:lvl1pPr>
          </a:lstStyle>
          <a:p>
            <a:pPr lvl="0" algn="r"/>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964A0F15-55A0-4146-BB8F-79506879B9E3}" type="slidenum">
              <a:rPr lang="en-US" smtClean="0"/>
              <a:pPr/>
              <a:t>‹#›</a:t>
            </a:fld>
            <a:endParaRPr lang="en-US"/>
          </a:p>
        </p:txBody>
      </p:sp>
    </p:spTree>
    <p:extLst>
      <p:ext uri="{BB962C8B-B14F-4D97-AF65-F5344CB8AC3E}">
        <p14:creationId xmlns:p14="http://schemas.microsoft.com/office/powerpoint/2010/main" val="300982840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ebuchet-Gray-Text Only Content">
    <p:spTree>
      <p:nvGrpSpPr>
        <p:cNvPr id="1" name=""/>
        <p:cNvGrpSpPr/>
        <p:nvPr/>
      </p:nvGrpSpPr>
      <p:grpSpPr>
        <a:xfrm>
          <a:off x="0" y="0"/>
          <a:ext cx="0" cy="0"/>
          <a:chOff x="0" y="0"/>
          <a:chExt cx="0" cy="0"/>
        </a:xfrm>
      </p:grpSpPr>
      <p:sp>
        <p:nvSpPr>
          <p:cNvPr id="5" name="Rectangle 4"/>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lgn="ctr"/>
            <a:endParaRPr lang="en-US"/>
          </a:p>
        </p:txBody>
      </p:sp>
      <p:sp>
        <p:nvSpPr>
          <p:cNvPr id="10" name="Text Placeholder 9"/>
          <p:cNvSpPr>
            <a:spLocks noGrp="1"/>
          </p:cNvSpPr>
          <p:nvPr>
            <p:ph type="body" sz="quarter" idx="10" hasCustomPrompt="1"/>
          </p:nvPr>
        </p:nvSpPr>
        <p:spPr>
          <a:xfrm>
            <a:off x="6977459" y="1243133"/>
            <a:ext cx="5316617" cy="3987686"/>
          </a:xfrm>
          <a:prstGeom prst="roundRect">
            <a:avLst/>
          </a:prstGeom>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1"/>
          </a:lnRef>
          <a:fillRef idx="1">
            <a:schemeClr val="lt1"/>
          </a:fillRef>
          <a:effectRef idx="0">
            <a:schemeClr val="accent1"/>
          </a:effectRef>
          <a:fontRef idx="none"/>
        </p:style>
        <p:txBody>
          <a:bodyPr anchor="ctr"/>
          <a:lstStyle>
            <a:lvl1pPr marL="404137" indent="-404137">
              <a:buSzPct val="100000"/>
              <a:buFont typeface="Arial" panose="020B0604020202020204" pitchFamily="34" charset="0"/>
              <a:buChar char="•"/>
              <a:defRPr sz="4400">
                <a:solidFill>
                  <a:schemeClr val="tx1"/>
                </a:solidFill>
              </a:defRPr>
            </a:lvl1pPr>
          </a:lstStyle>
          <a:p>
            <a:pPr lvl="0"/>
            <a:r>
              <a:rPr lang="en-US"/>
              <a:t>Insert supporting text here</a:t>
            </a:r>
          </a:p>
        </p:txBody>
      </p:sp>
      <p:sp>
        <p:nvSpPr>
          <p:cNvPr id="11" name="Text Placeholder 11"/>
          <p:cNvSpPr>
            <a:spLocks noGrp="1"/>
          </p:cNvSpPr>
          <p:nvPr>
            <p:ph type="body" sz="quarter" idx="13" hasCustomPrompt="1"/>
          </p:nvPr>
        </p:nvSpPr>
        <p:spPr>
          <a:xfrm>
            <a:off x="1700784" y="3392424"/>
            <a:ext cx="4955371" cy="2442463"/>
          </a:xfrm>
          <a:prstGeom prst="rect">
            <a:avLst/>
          </a:prstGeom>
        </p:spPr>
        <p:txBody>
          <a:bodyPr anchor="ctr"/>
          <a:lstStyle>
            <a:lvl1pPr>
              <a:defRPr lang="en-US" sz="6258" b="1" dirty="0">
                <a:solidFill>
                  <a:schemeClr val="tx1">
                    <a:lumMod val="50000"/>
                  </a:schemeClr>
                </a:solidFill>
              </a:defRPr>
            </a:lvl1pPr>
          </a:lstStyle>
          <a:p>
            <a:pPr marL="0" lvl="0" indent="0">
              <a:buNone/>
            </a:pPr>
            <a:r>
              <a:rPr lang="en-US" sz="6258"/>
              <a:t>Insert Key Point Here</a:t>
            </a:r>
            <a:endParaRPr lang="en-US"/>
          </a:p>
        </p:txBody>
      </p:sp>
      <p:sp>
        <p:nvSpPr>
          <p:cNvPr id="6" name="Slide Number Placeholder 5"/>
          <p:cNvSpPr>
            <a:spLocks noGrp="1"/>
          </p:cNvSpPr>
          <p:nvPr>
            <p:ph type="sldNum" sz="quarter" idx="14"/>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1452430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3.png"/><Relationship Id="rId2" Type="http://schemas.openxmlformats.org/officeDocument/2006/relationships/slideLayout" Target="../slideLayouts/slideLayout23.xml"/><Relationship Id="rId16"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9.xml"/><Relationship Id="rId7"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1.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5.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image" Target="../media/image3.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9.xml"/><Relationship Id="rId7"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sp>
        <p:nvSpPr>
          <p:cNvPr id="5125" name="AutoShape 5"/>
          <p:cNvSpPr>
            <a:spLocks/>
          </p:cNvSpPr>
          <p:nvPr/>
        </p:nvSpPr>
        <p:spPr bwMode="auto">
          <a:xfrm>
            <a:off x="0" y="8686800"/>
            <a:ext cx="13030200" cy="1084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pic>
        <p:nvPicPr>
          <p:cNvPr id="6" name="Picture 5" descr="co_hcpf_dept_300_rgb.png"/>
          <p:cNvPicPr>
            <a:picLocks noChangeAspect="1"/>
          </p:cNvPicPr>
          <p:nvPr userDrawn="1"/>
        </p:nvPicPr>
        <p:blipFill>
          <a:blip r:embed="rId17">
            <a:alphaModFix/>
            <a:extLst>
              <a:ext uri="{28A0092B-C50C-407E-A947-70E740481C1C}">
                <a14:useLocalDpi xmlns:a14="http://schemas.microsoft.com/office/drawing/2010/main" val="0"/>
              </a:ext>
            </a:extLst>
          </a:blip>
          <a:stretch>
            <a:fillRect/>
          </a:stretch>
        </p:blipFill>
        <p:spPr>
          <a:xfrm>
            <a:off x="177800" y="8770320"/>
            <a:ext cx="4953000" cy="917222"/>
          </a:xfrm>
          <a:prstGeom prst="rect">
            <a:avLst/>
          </a:prstGeom>
        </p:spPr>
      </p:pic>
      <p:sp>
        <p:nvSpPr>
          <p:cNvPr id="7" name="Title Placeholder 6"/>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a:t>Click to edit Master title style</a:t>
            </a:r>
          </a:p>
        </p:txBody>
      </p:sp>
      <p:sp>
        <p:nvSpPr>
          <p:cNvPr id="2" name="Slide Number Placeholder 1"/>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a:solidFill>
                  <a:schemeClr val="tx1"/>
                </a:solidFill>
              </a:defRPr>
            </a:lvl1pPr>
          </a:lstStyle>
          <a:p>
            <a:fld id="{88E71DEA-C72C-42CF-90F7-E467E0733BC8}" type="slidenum">
              <a:rPr lang="en-US" smtClean="0"/>
              <a:pPr/>
              <a:t>‹#›</a:t>
            </a:fld>
            <a:endParaRPr lang="en-US"/>
          </a:p>
        </p:txBody>
      </p:sp>
      <p:sp>
        <p:nvSpPr>
          <p:cNvPr id="3" name="Date Placeholder 2"/>
          <p:cNvSpPr>
            <a:spLocks noGrp="1"/>
          </p:cNvSpPr>
          <p:nvPr>
            <p:ph type="dt" sz="half" idx="2"/>
          </p:nvPr>
        </p:nvSpPr>
        <p:spPr>
          <a:xfrm>
            <a:off x="9185275" y="7956550"/>
            <a:ext cx="2925762" cy="519112"/>
          </a:xfrm>
          <a:prstGeom prst="rect">
            <a:avLst/>
          </a:prstGeom>
        </p:spPr>
        <p:txBody>
          <a:bodyPr vert="horz" lIns="91440" tIns="45720" rIns="91440" bIns="45720" rtlCol="0" anchor="ctr"/>
          <a:lstStyle>
            <a:lvl1pPr algn="r">
              <a:defRPr sz="2000">
                <a:solidFill>
                  <a:schemeClr val="bg1"/>
                </a:solidFill>
              </a:defRPr>
            </a:lvl1pPr>
          </a:lstStyle>
          <a:p>
            <a:fld id="{B0E9F2A5-22BA-45BA-82B6-C7D109FE8915}" type="datetime1">
              <a:rPr lang="en-US" smtClean="0"/>
              <a:t>4/25/2024</a:t>
            </a:fld>
            <a:endParaRPr lang="en-US"/>
          </a:p>
        </p:txBody>
      </p:sp>
    </p:spTree>
    <p:extLst>
      <p:ext uri="{BB962C8B-B14F-4D97-AF65-F5344CB8AC3E}">
        <p14:creationId xmlns:p14="http://schemas.microsoft.com/office/powerpoint/2010/main" val="2362510481"/>
      </p:ext>
    </p:extLst>
  </p:cSld>
  <p:clrMap bg1="lt1" tx1="dk1" bg2="lt2" tx2="dk2" accent1="accent1" accent2="accent2" accent3="accent3" accent4="accent4" accent5="accent5" accent6="accent6" hlink="hlink" folHlink="folHlink"/>
  <p:sldLayoutIdLst>
    <p:sldLayoutId id="2147483719" r:id="rId1"/>
    <p:sldLayoutId id="2147483781" r:id="rId2"/>
    <p:sldLayoutId id="2147483791" r:id="rId3"/>
    <p:sldLayoutId id="2147483729" r:id="rId4"/>
    <p:sldLayoutId id="2147483730" r:id="rId5"/>
    <p:sldLayoutId id="2147483808" r:id="rId6"/>
    <p:sldLayoutId id="2147483809" r:id="rId7"/>
    <p:sldLayoutId id="2147483810" r:id="rId8"/>
    <p:sldLayoutId id="2147483813" r:id="rId9"/>
    <p:sldLayoutId id="2147483811" r:id="rId10"/>
    <p:sldLayoutId id="2147483812" r:id="rId11"/>
    <p:sldLayoutId id="2147483814" r:id="rId12"/>
    <p:sldLayoutId id="2147483799" r:id="rId13"/>
    <p:sldLayoutId id="2147483721" r:id="rId14"/>
    <p:sldLayoutId id="2147483789" r:id="rId15"/>
  </p:sldLayoutIdLst>
  <p:hf sldNum="0" hdr="0" ftr="0"/>
  <p:txStyles>
    <p:titleStyle>
      <a:lvl1pPr algn="ctr" defTabSz="584200" rtl="0" eaLnBrk="1" fontAlgn="base" hangingPunct="1">
        <a:spcBef>
          <a:spcPct val="0"/>
        </a:spcBef>
        <a:spcAft>
          <a:spcPct val="0"/>
        </a:spcAft>
        <a:defRPr sz="6600" b="1" i="1" u="none">
          <a:solidFill>
            <a:srgbClr val="FFFFFF"/>
          </a:solidFill>
          <a:latin typeface="+mj-lt"/>
          <a:ea typeface="+mj-ea"/>
          <a:cs typeface="+mj-cs"/>
          <a:sym typeface="Trebuchet MS" pitchFamily="-100" charset="0"/>
        </a:defRPr>
      </a:lvl1pPr>
      <a:lvl2pPr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sp>
        <p:nvSpPr>
          <p:cNvPr id="5125" name="AutoShape 5"/>
          <p:cNvSpPr>
            <a:spLocks/>
          </p:cNvSpPr>
          <p:nvPr/>
        </p:nvSpPr>
        <p:spPr bwMode="auto">
          <a:xfrm>
            <a:off x="0" y="8686800"/>
            <a:ext cx="13030200" cy="1084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pic>
        <p:nvPicPr>
          <p:cNvPr id="6" name="Picture 5" descr="co_hcpf_dept_300_rgb.png"/>
          <p:cNvPicPr>
            <a:picLocks noChangeAspect="1"/>
          </p:cNvPicPr>
          <p:nvPr userDrawn="1"/>
        </p:nvPicPr>
        <p:blipFill>
          <a:blip r:embed="rId8">
            <a:alphaModFix/>
            <a:extLst>
              <a:ext uri="{28A0092B-C50C-407E-A947-70E740481C1C}">
                <a14:useLocalDpi xmlns:a14="http://schemas.microsoft.com/office/drawing/2010/main" val="0"/>
              </a:ext>
            </a:extLst>
          </a:blip>
          <a:stretch>
            <a:fillRect/>
          </a:stretch>
        </p:blipFill>
        <p:spPr>
          <a:xfrm>
            <a:off x="177800" y="8770320"/>
            <a:ext cx="4953000" cy="917222"/>
          </a:xfrm>
          <a:prstGeom prst="rect">
            <a:avLst/>
          </a:prstGeom>
        </p:spPr>
      </p:pic>
      <p:sp>
        <p:nvSpPr>
          <p:cNvPr id="7" name="Title Placeholder 6"/>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a:t>Click to edit Master title style</a:t>
            </a:r>
          </a:p>
        </p:txBody>
      </p:sp>
      <p:sp>
        <p:nvSpPr>
          <p:cNvPr id="3" name="Slide Number Placeholder 2"/>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a:solidFill>
                  <a:schemeClr val="tx1"/>
                </a:solidFill>
              </a:defRPr>
            </a:lvl1pPr>
          </a:lstStyle>
          <a:p>
            <a:fld id="{8810772D-9569-4C05-843B-5835FB48A3D1}" type="slidenum">
              <a:rPr lang="en-US" smtClean="0"/>
              <a:pPr/>
              <a:t>‹#›</a:t>
            </a:fld>
            <a:endParaRPr lang="en-US"/>
          </a:p>
        </p:txBody>
      </p:sp>
      <p:sp>
        <p:nvSpPr>
          <p:cNvPr id="2" name="Date Placeholder 1"/>
          <p:cNvSpPr>
            <a:spLocks noGrp="1"/>
          </p:cNvSpPr>
          <p:nvPr>
            <p:ph type="dt" sz="half" idx="2"/>
          </p:nvPr>
        </p:nvSpPr>
        <p:spPr>
          <a:xfrm>
            <a:off x="9189720" y="7955280"/>
            <a:ext cx="2925762" cy="519112"/>
          </a:xfrm>
          <a:prstGeom prst="rect">
            <a:avLst/>
          </a:prstGeom>
        </p:spPr>
        <p:txBody>
          <a:bodyPr vert="horz" lIns="91440" tIns="45720" rIns="91440" bIns="45720" rtlCol="0" anchor="ctr"/>
          <a:lstStyle>
            <a:lvl1pPr>
              <a:defRPr lang="en-US" sz="2000" smtClean="0">
                <a:solidFill>
                  <a:schemeClr val="bg1"/>
                </a:solidFill>
              </a:defRPr>
            </a:lvl1pPr>
          </a:lstStyle>
          <a:p>
            <a:pPr algn="r"/>
            <a:fld id="{13A5975F-3C48-42C7-A502-76CF55749148}" type="datetime1">
              <a:rPr lang="en-US" smtClean="0"/>
              <a:t>4/25/2024</a:t>
            </a:fld>
            <a:endParaRPr lang="en-US"/>
          </a:p>
        </p:txBody>
      </p:sp>
    </p:spTree>
    <p:extLst>
      <p:ext uri="{BB962C8B-B14F-4D97-AF65-F5344CB8AC3E}">
        <p14:creationId xmlns:p14="http://schemas.microsoft.com/office/powerpoint/2010/main" val="1593572002"/>
      </p:ext>
    </p:extLst>
  </p:cSld>
  <p:clrMap bg1="lt1" tx1="dk1" bg2="lt2" tx2="dk2" accent1="accent1" accent2="accent2" accent3="accent3" accent4="accent4" accent5="accent5" accent6="accent6" hlink="hlink" folHlink="folHlink"/>
  <p:sldLayoutIdLst>
    <p:sldLayoutId id="2147483737" r:id="rId1"/>
    <p:sldLayoutId id="2147483783" r:id="rId2"/>
    <p:sldLayoutId id="2147483792" r:id="rId3"/>
    <p:sldLayoutId id="2147483731" r:id="rId4"/>
    <p:sldLayoutId id="2147483800" r:id="rId5"/>
    <p:sldLayoutId id="2147483724" r:id="rId6"/>
  </p:sldLayoutIdLst>
  <p:hf sldNum="0" hdr="0" ftr="0"/>
  <p:txStyles>
    <p:titleStyle>
      <a:lvl1pPr algn="ctr" defTabSz="584200" rtl="0" eaLnBrk="0" fontAlgn="base" hangingPunct="0">
        <a:spcBef>
          <a:spcPct val="0"/>
        </a:spcBef>
        <a:spcAft>
          <a:spcPct val="0"/>
        </a:spcAft>
        <a:defRPr sz="6600" b="1" i="0" u="none">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p:cNvSpPr>
            <a:spLocks/>
          </p:cNvSpPr>
          <p:nvPr/>
        </p:nvSpPr>
        <p:spPr bwMode="auto">
          <a:xfrm>
            <a:off x="0" y="8686800"/>
            <a:ext cx="13030200" cy="10881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tx2">
              <a:lumMod val="50000"/>
            </a:schemeClr>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53C1DD"/>
              </a:solidFill>
            </a:endParaRPr>
          </a:p>
        </p:txBody>
      </p:sp>
      <p:pic>
        <p:nvPicPr>
          <p:cNvPr id="4" name="Picture 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73736" y="8773668"/>
            <a:ext cx="4937766" cy="914400"/>
          </a:xfrm>
          <a:prstGeom prst="rect">
            <a:avLst/>
          </a:prstGeom>
        </p:spPr>
      </p:pic>
      <p:sp>
        <p:nvSpPr>
          <p:cNvPr id="5" name="Title 1"/>
          <p:cNvSpPr txBox="1">
            <a:spLocks/>
          </p:cNvSpPr>
          <p:nvPr userDrawn="1"/>
        </p:nvSpPr>
        <p:spPr>
          <a:xfrm>
            <a:off x="893763" y="519113"/>
            <a:ext cx="11217275" cy="1885950"/>
          </a:xfrm>
          <a:prstGeom prst="rect">
            <a:avLst/>
          </a:prstGeom>
        </p:spPr>
        <p:txBody>
          <a:bodyPr anchor="ctr"/>
          <a:lstStyle>
            <a:lvl1pPr algn="l" defTabSz="584200" rtl="0" eaLnBrk="0" fontAlgn="base" hangingPunct="0">
              <a:spcBef>
                <a:spcPct val="0"/>
              </a:spcBef>
              <a:spcAft>
                <a:spcPct val="0"/>
              </a:spcAft>
              <a:defRPr sz="6600" b="1" i="1">
                <a:solidFill>
                  <a:schemeClr val="bg2"/>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ctr"/>
            <a:endParaRPr lang="en-US" kern="0"/>
          </a:p>
        </p:txBody>
      </p:sp>
      <p:sp>
        <p:nvSpPr>
          <p:cNvPr id="2" name="Title Placeholder 1"/>
          <p:cNvSpPr>
            <a:spLocks noGrp="1"/>
          </p:cNvSpPr>
          <p:nvPr>
            <p:ph type="title"/>
          </p:nvPr>
        </p:nvSpPr>
        <p:spPr>
          <a:xfrm>
            <a:off x="893763" y="519113"/>
            <a:ext cx="11217275" cy="1885950"/>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p>
            <a:pPr lvl="0" algn="ctr"/>
            <a:r>
              <a:rPr lang="en-US"/>
              <a:t>Click to edit Master title style</a:t>
            </a:r>
          </a:p>
        </p:txBody>
      </p:sp>
      <p:sp>
        <p:nvSpPr>
          <p:cNvPr id="3" name="Slide Number Placeholder 2"/>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a:solidFill>
                  <a:schemeClr val="bg1"/>
                </a:solidFill>
              </a:defRPr>
            </a:lvl1pPr>
          </a:lstStyle>
          <a:p>
            <a:fld id="{7CD4B2A3-DF06-4EAB-85AB-0641A4D150A0}" type="slidenum">
              <a:rPr lang="en-US" smtClean="0"/>
              <a:pPr/>
              <a:t>‹#›</a:t>
            </a:fld>
            <a:endParaRPr lang="en-US"/>
          </a:p>
        </p:txBody>
      </p:sp>
      <p:sp>
        <p:nvSpPr>
          <p:cNvPr id="6" name="Date Placeholder 5"/>
          <p:cNvSpPr>
            <a:spLocks noGrp="1"/>
          </p:cNvSpPr>
          <p:nvPr>
            <p:ph type="dt" sz="half" idx="2"/>
          </p:nvPr>
        </p:nvSpPr>
        <p:spPr>
          <a:xfrm>
            <a:off x="9185276" y="7955280"/>
            <a:ext cx="2925762" cy="519112"/>
          </a:xfrm>
          <a:prstGeom prst="rect">
            <a:avLst/>
          </a:prstGeom>
        </p:spPr>
        <p:txBody>
          <a:bodyPr vert="horz" lIns="91440" tIns="45720" rIns="91440" bIns="45720" rtlCol="0" anchor="ctr"/>
          <a:lstStyle>
            <a:lvl1pPr>
              <a:defRPr lang="en-US" sz="2000" smtClean="0">
                <a:solidFill>
                  <a:schemeClr val="tx1"/>
                </a:solidFill>
              </a:defRPr>
            </a:lvl1pPr>
          </a:lstStyle>
          <a:p>
            <a:pPr algn="r"/>
            <a:fld id="{7BD01D67-3BDA-4A81-BBF3-DA9EE504DA1A}" type="datetime1">
              <a:rPr lang="en-US" smtClean="0"/>
              <a:t>4/25/2024</a:t>
            </a:fld>
            <a:endParaRPr lang="en-US"/>
          </a:p>
        </p:txBody>
      </p:sp>
    </p:spTree>
    <p:extLst>
      <p:ext uri="{BB962C8B-B14F-4D97-AF65-F5344CB8AC3E}">
        <p14:creationId xmlns:p14="http://schemas.microsoft.com/office/powerpoint/2010/main" val="1486175714"/>
      </p:ext>
    </p:extLst>
  </p:cSld>
  <p:clrMap bg1="lt1" tx1="dk1" bg2="lt2" tx2="dk2" accent1="accent1" accent2="accent2" accent3="accent3" accent4="accent4" accent5="accent5" accent6="accent6" hlink="hlink" folHlink="folHlink"/>
  <p:sldLayoutIdLst>
    <p:sldLayoutId id="2147483738" r:id="rId1"/>
    <p:sldLayoutId id="2147483785" r:id="rId2"/>
    <p:sldLayoutId id="2147483795" r:id="rId3"/>
    <p:sldLayoutId id="2147483726" r:id="rId4"/>
    <p:sldLayoutId id="2147483727" r:id="rId5"/>
    <p:sldLayoutId id="2147483815" r:id="rId6"/>
    <p:sldLayoutId id="2147483816" r:id="rId7"/>
    <p:sldLayoutId id="2147483817" r:id="rId8"/>
    <p:sldLayoutId id="2147483818" r:id="rId9"/>
    <p:sldLayoutId id="2147483819" r:id="rId10"/>
    <p:sldLayoutId id="2147483820" r:id="rId11"/>
    <p:sldLayoutId id="2147483821" r:id="rId12"/>
    <p:sldLayoutId id="2147483801" r:id="rId13"/>
    <p:sldLayoutId id="2147483756" r:id="rId14"/>
    <p:sldLayoutId id="2147483790" r:id="rId15"/>
  </p:sldLayoutIdLst>
  <p:hf sldNum="0" hdr="0" ftr="0"/>
  <p:txStyles>
    <p:titleStyle>
      <a:lvl1pPr algn="l" defTabSz="584200" rtl="0" eaLnBrk="0" fontAlgn="base" hangingPunct="0">
        <a:spcBef>
          <a:spcPct val="0"/>
        </a:spcBef>
        <a:spcAft>
          <a:spcPct val="0"/>
        </a:spcAft>
        <a:defRPr lang="en-US" sz="6600" b="1" i="1" smtClean="0">
          <a:solidFill>
            <a:schemeClr val="tx1"/>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5" name="Title 1"/>
          <p:cNvSpPr txBox="1">
            <a:spLocks/>
          </p:cNvSpPr>
          <p:nvPr userDrawn="1"/>
        </p:nvSpPr>
        <p:spPr>
          <a:xfrm>
            <a:off x="893763" y="519113"/>
            <a:ext cx="11217275" cy="1885950"/>
          </a:xfrm>
          <a:prstGeom prst="rect">
            <a:avLst/>
          </a:prstGeom>
        </p:spPr>
        <p:txBody>
          <a:bodyPr anchor="ctr"/>
          <a:lstStyle>
            <a:lvl1pPr algn="l" defTabSz="584200" rtl="0" eaLnBrk="0" fontAlgn="base" hangingPunct="0">
              <a:spcBef>
                <a:spcPct val="0"/>
              </a:spcBef>
              <a:spcAft>
                <a:spcPct val="0"/>
              </a:spcAft>
              <a:defRPr sz="6600" b="1" i="1">
                <a:solidFill>
                  <a:schemeClr val="bg2"/>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ctr"/>
            <a:endParaRPr lang="en-US" i="0" kern="0"/>
          </a:p>
        </p:txBody>
      </p:sp>
      <p:sp>
        <p:nvSpPr>
          <p:cNvPr id="6" name="AutoShape 3"/>
          <p:cNvSpPr>
            <a:spLocks/>
          </p:cNvSpPr>
          <p:nvPr userDrawn="1"/>
        </p:nvSpPr>
        <p:spPr bwMode="auto">
          <a:xfrm>
            <a:off x="0" y="8686800"/>
            <a:ext cx="13030200" cy="10881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tx2">
              <a:lumMod val="50000"/>
            </a:schemeClr>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53C1DD"/>
              </a:solidFill>
            </a:endParaRPr>
          </a:p>
        </p:txBody>
      </p:sp>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3736" y="8773668"/>
            <a:ext cx="4937766" cy="914400"/>
          </a:xfrm>
          <a:prstGeom prst="rect">
            <a:avLst/>
          </a:prstGeom>
        </p:spPr>
      </p:pic>
      <p:sp>
        <p:nvSpPr>
          <p:cNvPr id="2" name="Title Placeholder 1"/>
          <p:cNvSpPr>
            <a:spLocks noGrp="1"/>
          </p:cNvSpPr>
          <p:nvPr>
            <p:ph type="title"/>
          </p:nvPr>
        </p:nvSpPr>
        <p:spPr>
          <a:xfrm>
            <a:off x="893763" y="519113"/>
            <a:ext cx="11217275" cy="1885950"/>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p>
            <a:pPr lvl="0" algn="ctr"/>
            <a:r>
              <a:rPr lang="en-US"/>
              <a:t>Click to edit Master title style</a:t>
            </a:r>
          </a:p>
        </p:txBody>
      </p:sp>
      <p:sp>
        <p:nvSpPr>
          <p:cNvPr id="3" name="Slide Number Placeholder 2"/>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a:solidFill>
                  <a:schemeClr val="bg1"/>
                </a:solidFill>
              </a:defRPr>
            </a:lvl1pPr>
          </a:lstStyle>
          <a:p>
            <a:fld id="{8232555D-2978-4F3B-B127-F0AFF203E745}" type="slidenum">
              <a:rPr lang="en-US" smtClean="0"/>
              <a:pPr/>
              <a:t>‹#›</a:t>
            </a:fld>
            <a:endParaRPr lang="en-US"/>
          </a:p>
        </p:txBody>
      </p:sp>
      <p:sp>
        <p:nvSpPr>
          <p:cNvPr id="4" name="Date Placeholder 3"/>
          <p:cNvSpPr>
            <a:spLocks noGrp="1"/>
          </p:cNvSpPr>
          <p:nvPr>
            <p:ph type="dt" sz="half" idx="2"/>
          </p:nvPr>
        </p:nvSpPr>
        <p:spPr>
          <a:xfrm>
            <a:off x="9189720" y="7955280"/>
            <a:ext cx="2925762" cy="519112"/>
          </a:xfrm>
          <a:prstGeom prst="rect">
            <a:avLst/>
          </a:prstGeom>
        </p:spPr>
        <p:txBody>
          <a:bodyPr vert="horz" lIns="91440" tIns="45720" rIns="91440" bIns="45720" rtlCol="0" anchor="ctr"/>
          <a:lstStyle>
            <a:lvl1pPr>
              <a:defRPr lang="en-US" sz="2000" i="0" smtClean="0">
                <a:solidFill>
                  <a:schemeClr val="tx1"/>
                </a:solidFill>
              </a:defRPr>
            </a:lvl1pPr>
          </a:lstStyle>
          <a:p>
            <a:pPr algn="r"/>
            <a:fld id="{A8ADE0CD-3E3E-4F02-87A7-E1F920C798F4}" type="datetime1">
              <a:rPr lang="en-US" smtClean="0"/>
              <a:t>4/25/2024</a:t>
            </a:fld>
            <a:endParaRPr lang="en-US"/>
          </a:p>
        </p:txBody>
      </p:sp>
    </p:spTree>
    <p:extLst>
      <p:ext uri="{BB962C8B-B14F-4D97-AF65-F5344CB8AC3E}">
        <p14:creationId xmlns:p14="http://schemas.microsoft.com/office/powerpoint/2010/main" val="1990761454"/>
      </p:ext>
    </p:extLst>
  </p:cSld>
  <p:clrMap bg1="lt1" tx1="dk1" bg2="lt2" tx2="dk2" accent1="accent1" accent2="accent2" accent3="accent3" accent4="accent4" accent5="accent5" accent6="accent6" hlink="hlink" folHlink="folHlink"/>
  <p:sldLayoutIdLst>
    <p:sldLayoutId id="2147483760" r:id="rId1"/>
    <p:sldLayoutId id="2147483786" r:id="rId2"/>
    <p:sldLayoutId id="2147483796" r:id="rId3"/>
    <p:sldLayoutId id="2147483735" r:id="rId4"/>
    <p:sldLayoutId id="2147483802" r:id="rId5"/>
    <p:sldLayoutId id="2147483757" r:id="rId6"/>
  </p:sldLayoutIdLst>
  <p:hf sldNum="0" hdr="0" ftr="0"/>
  <p:txStyles>
    <p:titleStyle>
      <a:lvl1pPr algn="l" defTabSz="584200" rtl="0" eaLnBrk="0" fontAlgn="base" hangingPunct="0">
        <a:spcBef>
          <a:spcPct val="0"/>
        </a:spcBef>
        <a:spcAft>
          <a:spcPct val="0"/>
        </a:spcAft>
        <a:defRPr lang="en-US" sz="6600" b="1" i="1" smtClean="0">
          <a:solidFill>
            <a:schemeClr val="tx1"/>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sp>
        <p:nvSpPr>
          <p:cNvPr id="5125" name="AutoShape 5"/>
          <p:cNvSpPr>
            <a:spLocks/>
          </p:cNvSpPr>
          <p:nvPr/>
        </p:nvSpPr>
        <p:spPr bwMode="auto">
          <a:xfrm>
            <a:off x="0" y="8686800"/>
            <a:ext cx="13030200" cy="1084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pic>
        <p:nvPicPr>
          <p:cNvPr id="6" name="Picture 5" descr="co_hcpf_dept_300_rgb.png"/>
          <p:cNvPicPr>
            <a:picLocks noChangeAspect="1"/>
          </p:cNvPicPr>
          <p:nvPr userDrawn="1"/>
        </p:nvPicPr>
        <p:blipFill>
          <a:blip r:embed="rId16">
            <a:alphaModFix/>
            <a:extLst>
              <a:ext uri="{28A0092B-C50C-407E-A947-70E740481C1C}">
                <a14:useLocalDpi xmlns:a14="http://schemas.microsoft.com/office/drawing/2010/main" val="0"/>
              </a:ext>
            </a:extLst>
          </a:blip>
          <a:stretch>
            <a:fillRect/>
          </a:stretch>
        </p:blipFill>
        <p:spPr>
          <a:xfrm>
            <a:off x="177800" y="8770320"/>
            <a:ext cx="4953000" cy="917222"/>
          </a:xfrm>
          <a:prstGeom prst="rect">
            <a:avLst/>
          </a:prstGeom>
        </p:spPr>
      </p:pic>
      <p:sp>
        <p:nvSpPr>
          <p:cNvPr id="7" name="Title Placeholder 6"/>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a:t>Click to edit Master title style</a:t>
            </a:r>
          </a:p>
        </p:txBody>
      </p:sp>
      <p:sp>
        <p:nvSpPr>
          <p:cNvPr id="2" name="Slide Number Placeholder 1"/>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F04B62F9-A472-4675-B38E-F437B5EEEB7A}" type="slidenum">
              <a:rPr lang="en-US" smtClean="0"/>
              <a:pPr/>
              <a:t>‹#›</a:t>
            </a:fld>
            <a:endParaRPr lang="en-US"/>
          </a:p>
        </p:txBody>
      </p:sp>
      <p:sp>
        <p:nvSpPr>
          <p:cNvPr id="3" name="Date Placeholder 2"/>
          <p:cNvSpPr>
            <a:spLocks noGrp="1"/>
          </p:cNvSpPr>
          <p:nvPr>
            <p:ph type="dt" sz="half" idx="2"/>
          </p:nvPr>
        </p:nvSpPr>
        <p:spPr>
          <a:xfrm>
            <a:off x="9189720" y="7955280"/>
            <a:ext cx="2925762" cy="519112"/>
          </a:xfrm>
          <a:prstGeom prst="rect">
            <a:avLst/>
          </a:prstGeom>
        </p:spPr>
        <p:txBody>
          <a:bodyPr vert="horz" lIns="91440" tIns="45720" rIns="91440" bIns="45720" rtlCol="0" anchor="ctr"/>
          <a:lstStyle>
            <a:lvl1pPr>
              <a:defRPr lang="en-US" sz="2000" smtClean="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gn="r"/>
            <a:fld id="{4DA56B6C-797E-4C87-8489-303CA8A911F0}" type="datetime1">
              <a:rPr lang="en-US" smtClean="0"/>
              <a:t>4/25/2024</a:t>
            </a:fld>
            <a:endParaRPr lang="en-US"/>
          </a:p>
        </p:txBody>
      </p:sp>
    </p:spTree>
    <p:extLst>
      <p:ext uri="{BB962C8B-B14F-4D97-AF65-F5344CB8AC3E}">
        <p14:creationId xmlns:p14="http://schemas.microsoft.com/office/powerpoint/2010/main" val="1929394997"/>
      </p:ext>
    </p:extLst>
  </p:cSld>
  <p:clrMap bg1="lt1" tx1="dk1" bg2="lt2" tx2="dk2" accent1="accent1" accent2="accent2" accent3="accent3" accent4="accent4" accent5="accent5" accent6="accent6" hlink="hlink" folHlink="folHlink"/>
  <p:sldLayoutIdLst>
    <p:sldLayoutId id="2147483762" r:id="rId1"/>
    <p:sldLayoutId id="2147483782" r:id="rId2"/>
    <p:sldLayoutId id="2147483793" r:id="rId3"/>
    <p:sldLayoutId id="2147483763" r:id="rId4"/>
    <p:sldLayoutId id="2147483764" r:id="rId5"/>
    <p:sldLayoutId id="2147483822" r:id="rId6"/>
    <p:sldLayoutId id="2147483823" r:id="rId7"/>
    <p:sldLayoutId id="2147483824" r:id="rId8"/>
    <p:sldLayoutId id="2147483825" r:id="rId9"/>
    <p:sldLayoutId id="2147483826" r:id="rId10"/>
    <p:sldLayoutId id="2147483827" r:id="rId11"/>
    <p:sldLayoutId id="2147483828" r:id="rId12"/>
    <p:sldLayoutId id="2147483803" r:id="rId13"/>
    <p:sldLayoutId id="2147483765" r:id="rId14"/>
  </p:sldLayoutIdLst>
  <p:hf sldNum="0" hdr="0" ftr="0"/>
  <p:txStyles>
    <p:titleStyle>
      <a:lvl1pPr algn="ctr" defTabSz="584200" rtl="0" eaLnBrk="0" fontAlgn="base" hangingPunct="0">
        <a:spcBef>
          <a:spcPct val="0"/>
        </a:spcBef>
        <a:spcAft>
          <a:spcPct val="0"/>
        </a:spcAft>
        <a:defRPr sz="6600" b="1" i="1" u="none">
          <a:solidFill>
            <a:srgbClr val="FFFFFF"/>
          </a:solidFill>
          <a:latin typeface="Tahoma" panose="020B0604030504040204" pitchFamily="34" charset="0"/>
          <a:ea typeface="Tahoma" panose="020B0604030504040204" pitchFamily="34" charset="0"/>
          <a:cs typeface="Tahoma" panose="020B0604030504040204" pitchFamily="34" charset="0"/>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sp>
        <p:nvSpPr>
          <p:cNvPr id="5125" name="AutoShape 5"/>
          <p:cNvSpPr>
            <a:spLocks/>
          </p:cNvSpPr>
          <p:nvPr/>
        </p:nvSpPr>
        <p:spPr bwMode="auto">
          <a:xfrm>
            <a:off x="0" y="8686800"/>
            <a:ext cx="13030200" cy="1084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pic>
        <p:nvPicPr>
          <p:cNvPr id="6" name="Picture 5" descr="co_hcpf_dept_300_rgb.png"/>
          <p:cNvPicPr>
            <a:picLocks noChangeAspect="1"/>
          </p:cNvPicPr>
          <p:nvPr userDrawn="1"/>
        </p:nvPicPr>
        <p:blipFill>
          <a:blip r:embed="rId8">
            <a:alphaModFix/>
            <a:extLst>
              <a:ext uri="{28A0092B-C50C-407E-A947-70E740481C1C}">
                <a14:useLocalDpi xmlns:a14="http://schemas.microsoft.com/office/drawing/2010/main" val="0"/>
              </a:ext>
            </a:extLst>
          </a:blip>
          <a:stretch>
            <a:fillRect/>
          </a:stretch>
        </p:blipFill>
        <p:spPr>
          <a:xfrm>
            <a:off x="177800" y="8770320"/>
            <a:ext cx="4953000" cy="917222"/>
          </a:xfrm>
          <a:prstGeom prst="rect">
            <a:avLst/>
          </a:prstGeom>
        </p:spPr>
      </p:pic>
      <p:sp>
        <p:nvSpPr>
          <p:cNvPr id="7" name="Title Placeholder 6"/>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a:t>Click to edit Master title style</a:t>
            </a:r>
          </a:p>
        </p:txBody>
      </p:sp>
      <p:sp>
        <p:nvSpPr>
          <p:cNvPr id="2" name="Slide Number Placeholder 1"/>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AAA2D167-5E86-46C2-BE0F-3A70422CE149}" type="slidenum">
              <a:rPr lang="en-US" smtClean="0"/>
              <a:pPr/>
              <a:t>‹#›</a:t>
            </a:fld>
            <a:endParaRPr lang="en-US"/>
          </a:p>
        </p:txBody>
      </p:sp>
      <p:sp>
        <p:nvSpPr>
          <p:cNvPr id="3" name="Date Placeholder 2"/>
          <p:cNvSpPr>
            <a:spLocks noGrp="1"/>
          </p:cNvSpPr>
          <p:nvPr>
            <p:ph type="dt" sz="half" idx="2"/>
          </p:nvPr>
        </p:nvSpPr>
        <p:spPr>
          <a:xfrm>
            <a:off x="9187816" y="7955280"/>
            <a:ext cx="2925762" cy="519112"/>
          </a:xfrm>
          <a:prstGeom prst="rect">
            <a:avLst/>
          </a:prstGeom>
        </p:spPr>
        <p:txBody>
          <a:bodyPr vert="horz" lIns="91440" tIns="45720" rIns="91440" bIns="45720" rtlCol="0" anchor="ctr"/>
          <a:lstStyle>
            <a:lvl1pPr>
              <a:defRPr lang="en-US" sz="2000" smtClean="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gn="r"/>
            <a:fld id="{4F89A57B-64A8-40EE-B0B7-0569914AF600}" type="datetime1">
              <a:rPr lang="en-US" smtClean="0"/>
              <a:t>4/25/2024</a:t>
            </a:fld>
            <a:endParaRPr lang="en-US"/>
          </a:p>
        </p:txBody>
      </p:sp>
    </p:spTree>
    <p:extLst>
      <p:ext uri="{BB962C8B-B14F-4D97-AF65-F5344CB8AC3E}">
        <p14:creationId xmlns:p14="http://schemas.microsoft.com/office/powerpoint/2010/main" val="1032056041"/>
      </p:ext>
    </p:extLst>
  </p:cSld>
  <p:clrMap bg1="lt1" tx1="dk1" bg2="lt2" tx2="dk2" accent1="accent1" accent2="accent2" accent3="accent3" accent4="accent4" accent5="accent5" accent6="accent6" hlink="hlink" folHlink="folHlink"/>
  <p:sldLayoutIdLst>
    <p:sldLayoutId id="2147483767" r:id="rId1"/>
    <p:sldLayoutId id="2147483784" r:id="rId2"/>
    <p:sldLayoutId id="2147483794" r:id="rId3"/>
    <p:sldLayoutId id="2147483768" r:id="rId4"/>
    <p:sldLayoutId id="2147483804" r:id="rId5"/>
    <p:sldLayoutId id="2147483769" r:id="rId6"/>
  </p:sldLayoutIdLst>
  <p:hf sldNum="0" hdr="0" ftr="0"/>
  <p:txStyles>
    <p:titleStyle>
      <a:lvl1pPr algn="ctr" defTabSz="584200" rtl="0" eaLnBrk="0" fontAlgn="base" hangingPunct="0">
        <a:spcBef>
          <a:spcPct val="0"/>
        </a:spcBef>
        <a:spcAft>
          <a:spcPct val="0"/>
        </a:spcAft>
        <a:defRPr sz="6600" b="1" i="0" u="none">
          <a:solidFill>
            <a:srgbClr val="FFFFFF"/>
          </a:solidFill>
          <a:latin typeface="Tahoma" panose="020B0604030504040204" pitchFamily="34" charset="0"/>
          <a:ea typeface="Tahoma" panose="020B0604030504040204" pitchFamily="34" charset="0"/>
          <a:cs typeface="Tahoma" panose="020B0604030504040204" pitchFamily="34" charset="0"/>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5" name="Title 1"/>
          <p:cNvSpPr txBox="1">
            <a:spLocks/>
          </p:cNvSpPr>
          <p:nvPr userDrawn="1"/>
        </p:nvSpPr>
        <p:spPr>
          <a:xfrm>
            <a:off x="893763" y="519113"/>
            <a:ext cx="11217275" cy="1885950"/>
          </a:xfrm>
          <a:prstGeom prst="rect">
            <a:avLst/>
          </a:prstGeom>
        </p:spPr>
        <p:txBody>
          <a:bodyPr anchor="ctr"/>
          <a:lstStyle>
            <a:lvl1pPr algn="l" defTabSz="584200" rtl="0" eaLnBrk="0" fontAlgn="base" hangingPunct="0">
              <a:spcBef>
                <a:spcPct val="0"/>
              </a:spcBef>
              <a:spcAft>
                <a:spcPct val="0"/>
              </a:spcAft>
              <a:defRPr sz="6600" b="1" i="1">
                <a:solidFill>
                  <a:schemeClr val="bg2"/>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ctr"/>
            <a:endParaRPr lang="en-US" kern="0">
              <a:latin typeface="Tahoma" panose="020B0604030504040204" pitchFamily="34" charset="0"/>
              <a:ea typeface="Tahoma" panose="020B0604030504040204" pitchFamily="34" charset="0"/>
              <a:cs typeface="Tahoma" panose="020B0604030504040204" pitchFamily="34" charset="0"/>
            </a:endParaRPr>
          </a:p>
        </p:txBody>
      </p:sp>
      <p:sp>
        <p:nvSpPr>
          <p:cNvPr id="6" name="AutoShape 3"/>
          <p:cNvSpPr>
            <a:spLocks/>
          </p:cNvSpPr>
          <p:nvPr userDrawn="1"/>
        </p:nvSpPr>
        <p:spPr bwMode="auto">
          <a:xfrm>
            <a:off x="0" y="8686800"/>
            <a:ext cx="13030200" cy="10881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tx2">
              <a:lumMod val="50000"/>
            </a:schemeClr>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53C1DD"/>
              </a:solidFill>
            </a:endParaRPr>
          </a:p>
        </p:txBody>
      </p:sp>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3736" y="8773668"/>
            <a:ext cx="4937766" cy="914400"/>
          </a:xfrm>
          <a:prstGeom prst="rect">
            <a:avLst/>
          </a:prstGeom>
        </p:spPr>
      </p:pic>
      <p:sp>
        <p:nvSpPr>
          <p:cNvPr id="2" name="Title Placeholder 1"/>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a:t>Click to edit Master title style</a:t>
            </a:r>
          </a:p>
        </p:txBody>
      </p:sp>
      <p:sp>
        <p:nvSpPr>
          <p:cNvPr id="3" name="Slide Number Placeholder 2"/>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0CB7B8A4-D1E3-43FA-AD2F-EFA10A54BCDD}" type="slidenum">
              <a:rPr lang="en-US" smtClean="0"/>
              <a:pPr/>
              <a:t>‹#›</a:t>
            </a:fld>
            <a:endParaRPr lang="en-US"/>
          </a:p>
        </p:txBody>
      </p:sp>
      <p:sp>
        <p:nvSpPr>
          <p:cNvPr id="4" name="Date Placeholder 3"/>
          <p:cNvSpPr>
            <a:spLocks noGrp="1"/>
          </p:cNvSpPr>
          <p:nvPr>
            <p:ph type="dt" sz="half" idx="2"/>
          </p:nvPr>
        </p:nvSpPr>
        <p:spPr>
          <a:xfrm>
            <a:off x="9185276" y="7955280"/>
            <a:ext cx="2925762" cy="519112"/>
          </a:xfrm>
          <a:prstGeom prst="rect">
            <a:avLst/>
          </a:prstGeom>
        </p:spPr>
        <p:txBody>
          <a:bodyPr vert="horz" lIns="91440" tIns="45720" rIns="91440" bIns="45720" rtlCol="0" anchor="ctr"/>
          <a:lstStyle>
            <a:lvl1pPr>
              <a:defRPr lang="en-US" sz="200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algn="r"/>
            <a:fld id="{27249F23-69F6-4F5F-9623-71F2B6B42F2B}" type="datetime1">
              <a:rPr lang="en-US" smtClean="0"/>
              <a:t>4/25/2024</a:t>
            </a:fld>
            <a:endParaRPr lang="en-US"/>
          </a:p>
        </p:txBody>
      </p:sp>
    </p:spTree>
    <p:extLst>
      <p:ext uri="{BB962C8B-B14F-4D97-AF65-F5344CB8AC3E}">
        <p14:creationId xmlns:p14="http://schemas.microsoft.com/office/powerpoint/2010/main" val="3665298433"/>
      </p:ext>
    </p:extLst>
  </p:cSld>
  <p:clrMap bg1="lt1" tx1="dk1" bg2="lt2" tx2="dk2" accent1="accent1" accent2="accent2" accent3="accent3" accent4="accent4" accent5="accent5" accent6="accent6" hlink="hlink" folHlink="folHlink"/>
  <p:sldLayoutIdLst>
    <p:sldLayoutId id="2147483771" r:id="rId1"/>
    <p:sldLayoutId id="2147483787" r:id="rId2"/>
    <p:sldLayoutId id="2147483797" r:id="rId3"/>
    <p:sldLayoutId id="2147483772" r:id="rId4"/>
    <p:sldLayoutId id="2147483773" r:id="rId5"/>
    <p:sldLayoutId id="2147483829" r:id="rId6"/>
    <p:sldLayoutId id="2147483830" r:id="rId7"/>
    <p:sldLayoutId id="2147483831" r:id="rId8"/>
    <p:sldLayoutId id="2147483832" r:id="rId9"/>
    <p:sldLayoutId id="2147483833" r:id="rId10"/>
    <p:sldLayoutId id="2147483834" r:id="rId11"/>
    <p:sldLayoutId id="2147483835" r:id="rId12"/>
    <p:sldLayoutId id="2147483805" r:id="rId13"/>
    <p:sldLayoutId id="2147483774" r:id="rId14"/>
  </p:sldLayoutIdLst>
  <p:hf sldNum="0" hdr="0" ftr="0"/>
  <p:txStyles>
    <p:titleStyle>
      <a:lvl1pPr algn="ctr" defTabSz="584200" rtl="0" eaLnBrk="0" fontAlgn="base" hangingPunct="0">
        <a:spcBef>
          <a:spcPct val="0"/>
        </a:spcBef>
        <a:spcAft>
          <a:spcPct val="0"/>
        </a:spcAft>
        <a:defRPr sz="6600" b="1" i="1">
          <a:solidFill>
            <a:schemeClr val="tx1"/>
          </a:solidFill>
          <a:latin typeface="Tahoma" panose="020B0604030504040204" pitchFamily="34" charset="0"/>
          <a:ea typeface="Tahoma" panose="020B0604030504040204" pitchFamily="34" charset="0"/>
          <a:cs typeface="Tahoma" panose="020B0604030504040204" pitchFamily="34" charset="0"/>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5" name="Title 1"/>
          <p:cNvSpPr txBox="1">
            <a:spLocks/>
          </p:cNvSpPr>
          <p:nvPr userDrawn="1"/>
        </p:nvSpPr>
        <p:spPr>
          <a:xfrm>
            <a:off x="893763" y="519113"/>
            <a:ext cx="11217275" cy="1885950"/>
          </a:xfrm>
          <a:prstGeom prst="rect">
            <a:avLst/>
          </a:prstGeom>
        </p:spPr>
        <p:txBody>
          <a:bodyPr anchor="ctr"/>
          <a:lstStyle>
            <a:lvl1pPr algn="l" defTabSz="584200" rtl="0" eaLnBrk="0" fontAlgn="base" hangingPunct="0">
              <a:spcBef>
                <a:spcPct val="0"/>
              </a:spcBef>
              <a:spcAft>
                <a:spcPct val="0"/>
              </a:spcAft>
              <a:defRPr sz="6600" b="1" i="1">
                <a:solidFill>
                  <a:schemeClr val="bg2"/>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ctr"/>
            <a:endParaRPr lang="en-US" i="0" kern="0">
              <a:latin typeface="Tahoma" panose="020B0604030504040204" pitchFamily="34" charset="0"/>
              <a:ea typeface="Tahoma" panose="020B0604030504040204" pitchFamily="34" charset="0"/>
              <a:cs typeface="Tahoma" panose="020B0604030504040204" pitchFamily="34" charset="0"/>
            </a:endParaRPr>
          </a:p>
        </p:txBody>
      </p:sp>
      <p:sp>
        <p:nvSpPr>
          <p:cNvPr id="6" name="AutoShape 3"/>
          <p:cNvSpPr>
            <a:spLocks/>
          </p:cNvSpPr>
          <p:nvPr userDrawn="1"/>
        </p:nvSpPr>
        <p:spPr bwMode="auto">
          <a:xfrm>
            <a:off x="0" y="8686800"/>
            <a:ext cx="13030200" cy="10881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tx2">
              <a:lumMod val="50000"/>
            </a:schemeClr>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53C1DD"/>
              </a:solidFill>
            </a:endParaRPr>
          </a:p>
        </p:txBody>
      </p:sp>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3736" y="8773668"/>
            <a:ext cx="4937766" cy="914400"/>
          </a:xfrm>
          <a:prstGeom prst="rect">
            <a:avLst/>
          </a:prstGeom>
        </p:spPr>
      </p:pic>
      <p:sp>
        <p:nvSpPr>
          <p:cNvPr id="2" name="Title Placeholder 1"/>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a:t>Click to edit Master title style</a:t>
            </a:r>
          </a:p>
        </p:txBody>
      </p:sp>
      <p:sp>
        <p:nvSpPr>
          <p:cNvPr id="3" name="Slide Number Placeholder 2"/>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a:solidFill>
                  <a:schemeClr val="bg1"/>
                </a:solidFill>
              </a:defRPr>
            </a:lvl1pPr>
          </a:lstStyle>
          <a:p>
            <a:fld id="{964A0F15-55A0-4146-BB8F-79506879B9E3}" type="slidenum">
              <a:rPr lang="en-US" smtClean="0"/>
              <a:pPr/>
              <a:t>‹#›</a:t>
            </a:fld>
            <a:endParaRPr lang="en-US"/>
          </a:p>
        </p:txBody>
      </p:sp>
      <p:sp>
        <p:nvSpPr>
          <p:cNvPr id="4" name="Date Placeholder 3"/>
          <p:cNvSpPr>
            <a:spLocks noGrp="1"/>
          </p:cNvSpPr>
          <p:nvPr>
            <p:ph type="dt" sz="half" idx="2"/>
          </p:nvPr>
        </p:nvSpPr>
        <p:spPr>
          <a:xfrm>
            <a:off x="9185276" y="7955280"/>
            <a:ext cx="2925762" cy="519112"/>
          </a:xfrm>
          <a:prstGeom prst="rect">
            <a:avLst/>
          </a:prstGeom>
        </p:spPr>
        <p:txBody>
          <a:bodyPr vert="horz" lIns="91440" tIns="45720" rIns="91440" bIns="45720" rtlCol="0" anchor="ctr"/>
          <a:lstStyle>
            <a:lvl1pPr>
              <a:defRPr lang="en-US" sz="200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algn="r"/>
            <a:fld id="{E2792ABC-C83A-4287-A5F2-E27B55C6CBFC}" type="datetime1">
              <a:rPr lang="en-US" smtClean="0"/>
              <a:t>4/25/2024</a:t>
            </a:fld>
            <a:endParaRPr lang="en-US"/>
          </a:p>
        </p:txBody>
      </p:sp>
    </p:spTree>
    <p:extLst>
      <p:ext uri="{BB962C8B-B14F-4D97-AF65-F5344CB8AC3E}">
        <p14:creationId xmlns:p14="http://schemas.microsoft.com/office/powerpoint/2010/main" val="3868552685"/>
      </p:ext>
    </p:extLst>
  </p:cSld>
  <p:clrMap bg1="lt1" tx1="dk1" bg2="lt2" tx2="dk2" accent1="accent1" accent2="accent2" accent3="accent3" accent4="accent4" accent5="accent5" accent6="accent6" hlink="hlink" folHlink="folHlink"/>
  <p:sldLayoutIdLst>
    <p:sldLayoutId id="2147483776" r:id="rId1"/>
    <p:sldLayoutId id="2147483788" r:id="rId2"/>
    <p:sldLayoutId id="2147483798" r:id="rId3"/>
    <p:sldLayoutId id="2147483777" r:id="rId4"/>
    <p:sldLayoutId id="2147483806" r:id="rId5"/>
    <p:sldLayoutId id="2147483778" r:id="rId6"/>
  </p:sldLayoutIdLst>
  <p:hf sldNum="0" hdr="0" ftr="0"/>
  <p:txStyles>
    <p:titleStyle>
      <a:lvl1pPr algn="ctr" defTabSz="584200" rtl="0" eaLnBrk="0" fontAlgn="base" hangingPunct="0">
        <a:spcBef>
          <a:spcPct val="0"/>
        </a:spcBef>
        <a:spcAft>
          <a:spcPct val="0"/>
        </a:spcAft>
        <a:defRPr sz="6600" b="1" i="1">
          <a:solidFill>
            <a:schemeClr val="tx1"/>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hyperlink" Target="https://hcpf.colorado.gov/par&#8203;" TargetMode="Externa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hyperlink" Target="https://hcpf.colorado.gov/med-surg-manual"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hyperlink" Target="https://hcpf.colorado.gov/par"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hyperlink" Target="https://hcpf.colorado.gov/med-surg-manual#benOver"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hyperlink" Target="https://hcpf.colorado.gov/early-and-periodic-screening-diagnostic-and-treatment-epsdt"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7.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7.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7.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7.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hyperlink" Target="https://hcpf.colorado.gov/sites/hcpf/files/2021.How%20to%20Complete%20Change%20of%20Provider%20Form%20Rev.pdf" TargetMode="External"/><Relationship Id="rId5" Type="http://schemas.openxmlformats.org/officeDocument/2006/relationships/hyperlink" Target="https://hcpf.colorado.gov/sites/hcpf/files/Change%20of%20Provider%20%28COP%29%20Form.pdf" TargetMode="Externa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6.xml"/><Relationship Id="rId7" Type="http://schemas.openxmlformats.org/officeDocument/2006/relationships/hyperlink" Target="mailto:coproviderissue@kepro.com" TargetMode="Externa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https://hcpf.colorado.gov/par" TargetMode="External"/><Relationship Id="rId5" Type="http://schemas.openxmlformats.org/officeDocument/2006/relationships/hyperlink" Target="https://portal.kepro.com&#8203;" TargetMode="Externa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6.xml"/><Relationship Id="rId7" Type="http://schemas.openxmlformats.org/officeDocument/2006/relationships/hyperlink" Target="mailto:Hcpf_um@state.co.us" TargetMode="Externa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6.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6.xml"/><Relationship Id="rId7" Type="http://schemas.openxmlformats.org/officeDocument/2006/relationships/hyperlink" Target="https://hcpf.colorado.gov/par"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mailto:coproviderissue@kepro.com" TargetMode="External"/><Relationship Id="rId5" Type="http://schemas.openxmlformats.org/officeDocument/2006/relationships/hyperlink" Target="https://portal.kepro.com/" TargetMode="Externa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hyperlink" Target="https://hcpf.colorado.gov/par"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762" y="5334000"/>
            <a:ext cx="11217275" cy="1156322"/>
          </a:xfrm>
        </p:spPr>
        <p:txBody>
          <a:bodyPr>
            <a:normAutofit fontScale="90000"/>
          </a:bodyPr>
          <a:lstStyle/>
          <a:p>
            <a:r>
              <a:rPr lang="en-US" sz="3600" dirty="0"/>
              <a:t>On behalf of</a:t>
            </a:r>
            <a:br>
              <a:rPr lang="en-US" sz="3600" dirty="0"/>
            </a:br>
            <a:br>
              <a:rPr lang="en-US" sz="3600" dirty="0"/>
            </a:br>
            <a:r>
              <a:rPr lang="en-US" sz="6700" dirty="0"/>
              <a:t>HEALTH FIRST COLORADO</a:t>
            </a:r>
            <a:br>
              <a:rPr lang="en-US" dirty="0"/>
            </a:br>
            <a:br>
              <a:rPr lang="en-US" dirty="0"/>
            </a:br>
            <a:br>
              <a:rPr lang="en-US" dirty="0"/>
            </a:br>
            <a:r>
              <a:rPr lang="en-US" sz="3100" dirty="0"/>
              <a:t>Medical Surgeries Utilization Review</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font, graphics, graphic design, logo&#10;&#10;Description automatically generated">
            <a:extLst>
              <a:ext uri="{FF2B5EF4-FFF2-40B4-BE49-F238E27FC236}">
                <a16:creationId xmlns:a16="http://schemas.microsoft.com/office/drawing/2014/main" id="{37B78968-F8DA-706C-F32D-CC4B3B9431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02000" y="1371600"/>
            <a:ext cx="6055553" cy="1724915"/>
          </a:xfrm>
          <a:prstGeom prst="rect">
            <a:avLst/>
          </a:prstGeom>
          <a:noFill/>
          <a:ln>
            <a:noFill/>
          </a:ln>
        </p:spPr>
      </p:pic>
      <p:pic>
        <p:nvPicPr>
          <p:cNvPr id="11" name="Audio 10">
            <a:hlinkClick r:id="" action="ppaction://media"/>
            <a:extLst>
              <a:ext uri="{FF2B5EF4-FFF2-40B4-BE49-F238E27FC236}">
                <a16:creationId xmlns:a16="http://schemas.microsoft.com/office/drawing/2014/main" id="{3F827586-04E8-20D2-62F9-7CDBB4B6C4F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891069289"/>
      </p:ext>
    </p:extLst>
  </p:cSld>
  <p:clrMapOvr>
    <a:masterClrMapping/>
  </p:clrMapOvr>
  <mc:AlternateContent xmlns:mc="http://schemas.openxmlformats.org/markup-compatibility/2006" xmlns:p14="http://schemas.microsoft.com/office/powerpoint/2010/main">
    <mc:Choice Requires="p14">
      <p:transition spd="slow" p14:dur="2000" advTm="6988"/>
    </mc:Choice>
    <mc:Fallback xmlns="">
      <p:transition spd="slow" advTm="6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423" y="766315"/>
            <a:ext cx="11217275" cy="1156322"/>
          </a:xfrm>
        </p:spPr>
        <p:txBody>
          <a:bodyPr>
            <a:normAutofit fontScale="90000"/>
          </a:bodyPr>
          <a:lstStyle/>
          <a:p>
            <a:r>
              <a:rPr lang="en-US"/>
              <a:t>Prior Authorization Review Submission</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511C0F-6D8D-7538-99E9-F119FEE579CE}"/>
              </a:ext>
            </a:extLst>
          </p:cNvPr>
          <p:cNvSpPr txBox="1"/>
          <p:nvPr/>
        </p:nvSpPr>
        <p:spPr>
          <a:xfrm>
            <a:off x="893764" y="2603914"/>
            <a:ext cx="11816138" cy="5262979"/>
          </a:xfrm>
          <a:prstGeom prst="rect">
            <a:avLst/>
          </a:prstGeom>
          <a:noFill/>
        </p:spPr>
        <p:txBody>
          <a:bodyPr wrap="square" lIns="91440" tIns="45720" rIns="91440" bIns="45720" anchor="t">
            <a:spAutoFit/>
          </a:bodyPr>
          <a:lstStyle/>
          <a:p>
            <a:pPr marL="457200" indent="-457200">
              <a:buClr>
                <a:schemeClr val="tx1"/>
              </a:buClr>
              <a:buFont typeface="Arial" panose="020B0604020202020204" pitchFamily="34" charset="0"/>
              <a:buChar char="•"/>
            </a:pPr>
            <a:r>
              <a:rPr lang="en-US" sz="2800">
                <a:latin typeface="+mj-lt"/>
                <a:cs typeface="Arial"/>
              </a:rPr>
              <a:t>Atrezzo portal is accessible 24/7</a:t>
            </a:r>
          </a:p>
          <a:p>
            <a:pPr marL="457200" indent="-457200">
              <a:buClr>
                <a:schemeClr val="tx1"/>
              </a:buClr>
              <a:buFont typeface="Arial" panose="020B0604020202020204" pitchFamily="34" charset="0"/>
              <a:buChar char="•"/>
            </a:pPr>
            <a:endParaRPr lang="en-US" sz="2800">
              <a:latin typeface="+mj-lt"/>
            </a:endParaRPr>
          </a:p>
          <a:p>
            <a:pPr marL="457200" indent="-457200">
              <a:buClr>
                <a:schemeClr val="tx1"/>
              </a:buClr>
              <a:buFont typeface="Arial" panose="020B0604020202020204" pitchFamily="34" charset="0"/>
              <a:buChar char="•"/>
            </a:pPr>
            <a:r>
              <a:rPr lang="en-US" sz="2800">
                <a:latin typeface="+mj-lt"/>
                <a:cs typeface="Arial"/>
              </a:rPr>
              <a:t>PAR requests submitted within business hours: 8:00AM – 5:00PM (MT) will have the same day submission date</a:t>
            </a:r>
          </a:p>
          <a:p>
            <a:pPr marL="457200" indent="-457200">
              <a:buClr>
                <a:schemeClr val="tx1"/>
              </a:buClr>
              <a:buFont typeface="Arial" panose="020B0604020202020204" pitchFamily="34" charset="0"/>
              <a:buChar char="•"/>
            </a:pPr>
            <a:endParaRPr lang="en-US" sz="2800">
              <a:latin typeface="+mj-lt"/>
            </a:endParaRPr>
          </a:p>
          <a:p>
            <a:pPr marL="742950" lvl="1" indent="-285750">
              <a:buClr>
                <a:schemeClr val="tx1"/>
              </a:buClr>
              <a:buFont typeface="Courier New" panose="020B0604020202020204" pitchFamily="34" charset="0"/>
              <a:buChar char="o"/>
            </a:pPr>
            <a:r>
              <a:rPr lang="en-US" sz="2800" i="1">
                <a:latin typeface="+mj-lt"/>
                <a:cs typeface="Arial"/>
              </a:rPr>
              <a:t>After business hours</a:t>
            </a:r>
            <a:r>
              <a:rPr lang="en-US" sz="2800">
                <a:latin typeface="+mj-lt"/>
                <a:cs typeface="Arial"/>
              </a:rPr>
              <a:t>: will have a receipt date of the following business day</a:t>
            </a:r>
          </a:p>
          <a:p>
            <a:pPr marL="742950" lvl="1" indent="-285750">
              <a:buClr>
                <a:schemeClr val="tx1"/>
              </a:buClr>
              <a:buFont typeface="Courier New" panose="020B0604020202020204" pitchFamily="34" charset="0"/>
              <a:buChar char="o"/>
            </a:pPr>
            <a:endParaRPr lang="en-US" sz="2800">
              <a:latin typeface="+mj-lt"/>
              <a:cs typeface="Arial"/>
            </a:endParaRPr>
          </a:p>
          <a:p>
            <a:pPr marL="742950" lvl="1" indent="-285750">
              <a:buClr>
                <a:schemeClr val="tx1"/>
              </a:buClr>
              <a:buFont typeface="Courier New" panose="020B0604020202020204" pitchFamily="34" charset="0"/>
              <a:buChar char="o"/>
            </a:pPr>
            <a:r>
              <a:rPr lang="en-US" sz="2800" i="1">
                <a:latin typeface="+mj-lt"/>
                <a:cs typeface="Arial"/>
              </a:rPr>
              <a:t>Holidays</a:t>
            </a:r>
            <a:r>
              <a:rPr lang="en-US" sz="2800">
                <a:latin typeface="+mj-lt"/>
                <a:cs typeface="Arial"/>
              </a:rPr>
              <a:t>: will have a receipt date of the following business day</a:t>
            </a:r>
          </a:p>
          <a:p>
            <a:pPr marL="742950" lvl="1" indent="-285750">
              <a:buClr>
                <a:schemeClr val="tx1"/>
              </a:buClr>
              <a:buFont typeface="Courier New" panose="020B0604020202020204" pitchFamily="34" charset="0"/>
              <a:buChar char="o"/>
            </a:pPr>
            <a:endParaRPr lang="en-US" sz="2800">
              <a:latin typeface="+mj-lt"/>
              <a:cs typeface="Arial"/>
            </a:endParaRPr>
          </a:p>
          <a:p>
            <a:pPr marL="742950" lvl="1" indent="-285750">
              <a:buClr>
                <a:schemeClr val="tx1"/>
              </a:buClr>
              <a:buFont typeface="Courier New" panose="020B0604020202020204" pitchFamily="34" charset="0"/>
              <a:buChar char="o"/>
            </a:pPr>
            <a:r>
              <a:rPr lang="en-US" sz="2800" i="1">
                <a:latin typeface="+mj-lt"/>
                <a:cs typeface="Arial"/>
              </a:rPr>
              <a:t>Days following state approved closures (i.e., natural disasters)</a:t>
            </a:r>
            <a:r>
              <a:rPr lang="en-US" sz="2800">
                <a:latin typeface="+mj-lt"/>
                <a:cs typeface="Arial"/>
              </a:rPr>
              <a:t>: will have a receipt date of the following business day</a:t>
            </a:r>
          </a:p>
        </p:txBody>
      </p:sp>
      <p:pic>
        <p:nvPicPr>
          <p:cNvPr id="17" name="Audio 16">
            <a:hlinkClick r:id="" action="ppaction://media"/>
            <a:extLst>
              <a:ext uri="{FF2B5EF4-FFF2-40B4-BE49-F238E27FC236}">
                <a16:creationId xmlns:a16="http://schemas.microsoft.com/office/drawing/2014/main" id="{D8F3F19A-9233-0EE0-6BF2-315AD9D01A8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556055006"/>
      </p:ext>
    </p:extLst>
  </p:cSld>
  <p:clrMapOvr>
    <a:masterClrMapping/>
  </p:clrMapOvr>
  <mc:AlternateContent xmlns:mc="http://schemas.openxmlformats.org/markup-compatibility/2006" xmlns:p14="http://schemas.microsoft.com/office/powerpoint/2010/main">
    <mc:Choice Requires="p14">
      <p:transition spd="slow" p14:dur="2000" advTm="21175"/>
    </mc:Choice>
    <mc:Fallback xmlns="">
      <p:transition spd="slow" advTm="21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832" y="332819"/>
            <a:ext cx="12111037" cy="1065835"/>
          </a:xfrm>
        </p:spPr>
        <p:txBody>
          <a:bodyPr>
            <a:noAutofit/>
          </a:bodyPr>
          <a:lstStyle/>
          <a:p>
            <a:r>
              <a:rPr lang="en-US" sz="4800" dirty="0"/>
              <a:t> PAR Submission: General Requirements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308B63-0B9F-B26D-A927-943BDE41F170}"/>
              </a:ext>
            </a:extLst>
          </p:cNvPr>
          <p:cNvSpPr txBox="1"/>
          <p:nvPr/>
        </p:nvSpPr>
        <p:spPr>
          <a:xfrm>
            <a:off x="101599" y="1423675"/>
            <a:ext cx="12605269" cy="4699107"/>
          </a:xfrm>
          <a:prstGeom prst="rect">
            <a:avLst/>
          </a:prstGeom>
          <a:noFill/>
        </p:spPr>
        <p:txBody>
          <a:bodyPr wrap="square">
            <a:spAutoFit/>
          </a:bodyPr>
          <a:lstStyle/>
          <a:p>
            <a:pPr marL="342900" indent="-342900">
              <a:lnSpc>
                <a:spcPct val="120000"/>
              </a:lnSpc>
              <a:buClr>
                <a:schemeClr val="tx1"/>
              </a:buClr>
              <a:buFont typeface="Arial" panose="020B0604020202020204" pitchFamily="34" charset="0"/>
              <a:buChar char="•"/>
            </a:pPr>
            <a:r>
              <a:rPr lang="en-US" sz="2800" dirty="0">
                <a:latin typeface="+mj-lt"/>
                <a:ea typeface="Open Sans"/>
                <a:cs typeface="Arial"/>
              </a:rPr>
              <a:t>PAR submissions will require providers to provide the following:</a:t>
            </a:r>
            <a:endParaRPr lang="en-US" sz="2800" dirty="0">
              <a:latin typeface="+mj-lt"/>
            </a:endParaRPr>
          </a:p>
          <a:p>
            <a:pPr marL="800100" lvl="1" indent="-342900">
              <a:lnSpc>
                <a:spcPct val="120000"/>
              </a:lnSpc>
              <a:buClr>
                <a:schemeClr val="tx1"/>
              </a:buClr>
              <a:buFont typeface="Trebuchet MS" panose="020B0603020202020204" pitchFamily="34" charset="0"/>
              <a:buChar char="―"/>
            </a:pPr>
            <a:r>
              <a:rPr lang="en-US" sz="2800" dirty="0">
                <a:latin typeface="+mj-lt"/>
                <a:cs typeface="Arial"/>
              </a:rPr>
              <a:t>Member ID</a:t>
            </a:r>
          </a:p>
          <a:p>
            <a:pPr marL="800100" lvl="1" indent="-342900">
              <a:lnSpc>
                <a:spcPct val="120000"/>
              </a:lnSpc>
              <a:buClr>
                <a:schemeClr val="tx1"/>
              </a:buClr>
              <a:buFont typeface="Trebuchet MS" panose="020B0603020202020204" pitchFamily="34" charset="0"/>
              <a:buChar char="―"/>
            </a:pPr>
            <a:r>
              <a:rPr lang="en-US" sz="2800" dirty="0">
                <a:latin typeface="+mj-lt"/>
                <a:cs typeface="Arial"/>
              </a:rPr>
              <a:t>Name</a:t>
            </a:r>
          </a:p>
          <a:p>
            <a:pPr marL="800100" lvl="1" indent="-342900">
              <a:lnSpc>
                <a:spcPct val="120000"/>
              </a:lnSpc>
              <a:buClr>
                <a:schemeClr val="tx1"/>
              </a:buClr>
              <a:buFont typeface="Trebuchet MS" panose="020B0603020202020204" pitchFamily="34" charset="0"/>
              <a:buChar char="―"/>
            </a:pPr>
            <a:r>
              <a:rPr lang="en-US" sz="2800" dirty="0">
                <a:latin typeface="+mj-lt"/>
                <a:cs typeface="Arial"/>
              </a:rPr>
              <a:t>Date Of Birth</a:t>
            </a:r>
          </a:p>
          <a:p>
            <a:pPr marL="800100" lvl="1" indent="-342900">
              <a:lnSpc>
                <a:spcPct val="120000"/>
              </a:lnSpc>
              <a:buClr>
                <a:schemeClr val="tx1"/>
              </a:buClr>
              <a:buFont typeface="Trebuchet MS" panose="020B0603020202020204" pitchFamily="34" charset="0"/>
              <a:buChar char="―"/>
            </a:pPr>
            <a:r>
              <a:rPr lang="en-US" sz="2800" dirty="0">
                <a:latin typeface="+mj-lt"/>
                <a:cs typeface="Arial"/>
              </a:rPr>
              <a:t>CPT or HCPCS codes to be requested</a:t>
            </a:r>
          </a:p>
          <a:p>
            <a:pPr marL="800100" lvl="1" indent="-342900">
              <a:lnSpc>
                <a:spcPct val="120000"/>
              </a:lnSpc>
              <a:buClr>
                <a:schemeClr val="tx1"/>
              </a:buClr>
              <a:buFont typeface="Trebuchet MS" panose="020B0603020202020204" pitchFamily="34" charset="0"/>
              <a:buChar char="―"/>
            </a:pPr>
            <a:r>
              <a:rPr lang="en-US" sz="2800" dirty="0">
                <a:latin typeface="+mj-lt"/>
                <a:cs typeface="Arial"/>
              </a:rPr>
              <a:t>Dates of service(DOS)</a:t>
            </a:r>
          </a:p>
          <a:p>
            <a:pPr marL="800100" lvl="1" indent="-342900">
              <a:lnSpc>
                <a:spcPct val="120000"/>
              </a:lnSpc>
              <a:buClr>
                <a:schemeClr val="tx1"/>
              </a:buClr>
              <a:buFont typeface="Trebuchet MS" panose="020B0603020202020204" pitchFamily="34" charset="0"/>
              <a:buChar char="―"/>
            </a:pPr>
            <a:r>
              <a:rPr lang="en-US" sz="2800" dirty="0">
                <a:latin typeface="+mj-lt"/>
                <a:cs typeface="Arial"/>
              </a:rPr>
              <a:t>ICD10 code for the diagnosis</a:t>
            </a:r>
          </a:p>
          <a:p>
            <a:pPr marL="800100" lvl="1" indent="-342900">
              <a:lnSpc>
                <a:spcPct val="120000"/>
              </a:lnSpc>
              <a:buClr>
                <a:schemeClr val="tx1"/>
              </a:buClr>
              <a:buFont typeface="Trebuchet MS" panose="020B0603020202020204" pitchFamily="34" charset="0"/>
              <a:buChar char="―"/>
            </a:pPr>
            <a:r>
              <a:rPr lang="en-US" sz="2800" dirty="0">
                <a:latin typeface="+mj-lt"/>
                <a:cs typeface="Arial"/>
              </a:rPr>
              <a:t>Servicing provider (billing provider) National Provider Identifier (NPI) if different than the requesting provider</a:t>
            </a:r>
          </a:p>
        </p:txBody>
      </p:sp>
      <p:sp>
        <p:nvSpPr>
          <p:cNvPr id="8" name="TextBox 7">
            <a:extLst>
              <a:ext uri="{FF2B5EF4-FFF2-40B4-BE49-F238E27FC236}">
                <a16:creationId xmlns:a16="http://schemas.microsoft.com/office/drawing/2014/main" id="{12FD2507-9C4E-AB4E-FA6F-D4D08A61F7AC}"/>
              </a:ext>
            </a:extLst>
          </p:cNvPr>
          <p:cNvSpPr txBox="1"/>
          <p:nvPr/>
        </p:nvSpPr>
        <p:spPr>
          <a:xfrm>
            <a:off x="8255000" y="8227390"/>
            <a:ext cx="6516806" cy="461665"/>
          </a:xfrm>
          <a:prstGeom prst="rect">
            <a:avLst/>
          </a:prstGeom>
          <a:noFill/>
        </p:spPr>
        <p:txBody>
          <a:bodyPr wrap="square">
            <a:spAutoFit/>
          </a:bodyPr>
          <a:lstStyle/>
          <a:p>
            <a:r>
              <a:rPr lang="en-US" sz="2400">
                <a:hlinkClick r:id="rId5"/>
              </a:rPr>
              <a:t>https://hcpf.colorado.gov/par​</a:t>
            </a:r>
            <a:endParaRPr lang="en-US" sz="2400"/>
          </a:p>
        </p:txBody>
      </p:sp>
      <p:pic>
        <p:nvPicPr>
          <p:cNvPr id="32" name="Audio 31">
            <a:hlinkClick r:id="" action="ppaction://media"/>
            <a:extLst>
              <a:ext uri="{FF2B5EF4-FFF2-40B4-BE49-F238E27FC236}">
                <a16:creationId xmlns:a16="http://schemas.microsoft.com/office/drawing/2014/main" id="{1A664FCC-7815-2C80-A1B7-FF1ACDBBA5A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1619215187"/>
      </p:ext>
    </p:extLst>
  </p:cSld>
  <p:clrMapOvr>
    <a:masterClrMapping/>
  </p:clrMapOvr>
  <mc:AlternateContent xmlns:mc="http://schemas.openxmlformats.org/markup-compatibility/2006" xmlns:p14="http://schemas.microsoft.com/office/powerpoint/2010/main">
    <mc:Choice Requires="p14">
      <p:transition spd="slow" p14:dur="2000" advTm="21954"/>
    </mc:Choice>
    <mc:Fallback xmlns="">
      <p:transition spd="slow" advTm="21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3837B-CE04-F39A-4070-A22560AD2164}"/>
              </a:ext>
            </a:extLst>
          </p:cNvPr>
          <p:cNvSpPr>
            <a:spLocks noGrp="1"/>
          </p:cNvSpPr>
          <p:nvPr>
            <p:ph type="title"/>
          </p:nvPr>
        </p:nvSpPr>
        <p:spPr/>
        <p:txBody>
          <a:bodyPr>
            <a:normAutofit fontScale="90000"/>
          </a:bodyPr>
          <a:lstStyle/>
          <a:p>
            <a:r>
              <a:rPr lang="en-US" dirty="0"/>
              <a:t>Submission Requirements </a:t>
            </a:r>
            <a:br>
              <a:rPr lang="en-US" dirty="0"/>
            </a:br>
            <a:r>
              <a:rPr lang="en-US" dirty="0"/>
              <a:t>At a Glance</a:t>
            </a:r>
          </a:p>
        </p:txBody>
      </p:sp>
      <p:sp>
        <p:nvSpPr>
          <p:cNvPr id="3" name="Content Placeholder 2">
            <a:extLst>
              <a:ext uri="{FF2B5EF4-FFF2-40B4-BE49-F238E27FC236}">
                <a16:creationId xmlns:a16="http://schemas.microsoft.com/office/drawing/2014/main" id="{631D63B8-49BE-8437-6A11-E5CB52C9C0BF}"/>
              </a:ext>
            </a:extLst>
          </p:cNvPr>
          <p:cNvSpPr>
            <a:spLocks noGrp="1"/>
          </p:cNvSpPr>
          <p:nvPr>
            <p:ph sz="quarter" idx="10"/>
          </p:nvPr>
        </p:nvSpPr>
        <p:spPr>
          <a:xfrm>
            <a:off x="330200" y="1676400"/>
            <a:ext cx="12674599" cy="6858000"/>
          </a:xfrm>
        </p:spPr>
        <p:txBody>
          <a:bodyPr lIns="91440" tIns="45720" rIns="91440" bIns="45720" anchor="t"/>
          <a:lstStyle/>
          <a:p>
            <a:pPr marL="0" marR="0" indent="0" defTabSz="903288">
              <a:lnSpc>
                <a:spcPct val="107000"/>
              </a:lnSpc>
              <a:spcBef>
                <a:spcPts val="0"/>
              </a:spcBef>
              <a:buNone/>
              <a:tabLst>
                <a:tab pos="3889375" algn="l"/>
              </a:tabLst>
            </a:pPr>
            <a:r>
              <a:rPr lang="en-US" sz="2400" b="1" dirty="0">
                <a:effectLst/>
                <a:latin typeface="Arial" panose="020B0604020202020204" pitchFamily="34" charset="0"/>
                <a:ea typeface="Calibri" panose="020F0502020204030204" pitchFamily="34" charset="0"/>
                <a:cs typeface="Arial" panose="020B0604020202020204" pitchFamily="34" charset="0"/>
              </a:rPr>
              <a:t>		</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0" marR="0" indent="0" defTabSz="903288">
              <a:lnSpc>
                <a:spcPct val="107000"/>
              </a:lnSpc>
              <a:spcBef>
                <a:spcPts val="0"/>
              </a:spcBef>
              <a:buNone/>
              <a:tabLst>
                <a:tab pos="3889375" algn="l"/>
              </a:tabLst>
            </a:pPr>
            <a:endParaRPr lang="en-US" sz="1800" b="1" u="sng" dirty="0">
              <a:effectLst/>
              <a:latin typeface="Arial" panose="020B0604020202020204" pitchFamily="34" charset="0"/>
              <a:ea typeface="Calibri" panose="020F0502020204030204" pitchFamily="34" charset="0"/>
              <a:cs typeface="Arial" panose="020B0604020202020204" pitchFamily="34" charset="0"/>
            </a:endParaRPr>
          </a:p>
          <a:p>
            <a:pPr marL="74930" marR="0">
              <a:lnSpc>
                <a:spcPct val="107000"/>
              </a:lnSpc>
              <a:spcBef>
                <a:spcPts val="0"/>
              </a:spcBef>
              <a:tabLst>
                <a:tab pos="3884930" algn="l"/>
              </a:tabLst>
            </a:pPr>
            <a:endParaRPr lang="en-US" sz="1800" b="1" dirty="0">
              <a:effectLst/>
              <a:latin typeface="Arial" panose="020B0604020202020204" pitchFamily="34" charset="0"/>
              <a:ea typeface="Calibri" panose="020F0502020204030204" pitchFamily="34" charset="0"/>
              <a:cs typeface="Arial" panose="020B0604020202020204" pitchFamily="34" charset="0"/>
            </a:endParaRPr>
          </a:p>
          <a:p>
            <a:endParaRPr lang="en-US" sz="1800" dirty="0"/>
          </a:p>
          <a:p>
            <a:endParaRPr lang="en-US" sz="1800" kern="1200" dirty="0">
              <a:solidFill>
                <a:srgbClr val="000000"/>
              </a:solidFill>
              <a:effectLst/>
              <a:latin typeface="Arial" panose="020B0604020202020204" pitchFamily="34" charset="0"/>
              <a:ea typeface="Calibri" panose="020F0502020204030204" pitchFamily="34" charset="0"/>
            </a:endParaRPr>
          </a:p>
          <a:p>
            <a:endParaRPr lang="en-US" sz="1800" kern="1200" dirty="0">
              <a:solidFill>
                <a:srgbClr val="000000"/>
              </a:solidFill>
              <a:latin typeface="Arial" panose="020B0604020202020204" pitchFamily="34" charset="0"/>
              <a:ea typeface="Calibri" panose="020F0502020204030204" pitchFamily="34" charset="0"/>
            </a:endParaRPr>
          </a:p>
          <a:p>
            <a:endParaRPr lang="en-US" sz="1800" kern="1200" dirty="0">
              <a:solidFill>
                <a:srgbClr val="000000"/>
              </a:solidFill>
              <a:effectLst/>
              <a:latin typeface="Arial" panose="020B0604020202020204" pitchFamily="34" charset="0"/>
              <a:ea typeface="Calibri" panose="020F0502020204030204" pitchFamily="34" charset="0"/>
            </a:endParaRPr>
          </a:p>
          <a:p>
            <a:endParaRPr lang="en-US" sz="1800" kern="1200" dirty="0">
              <a:solidFill>
                <a:srgbClr val="000000"/>
              </a:solidFill>
              <a:latin typeface="Arial" panose="020B0604020202020204" pitchFamily="34" charset="0"/>
              <a:ea typeface="Calibri" panose="020F0502020204030204" pitchFamily="34" charset="0"/>
            </a:endParaRPr>
          </a:p>
          <a:p>
            <a:endParaRPr lang="en-US" sz="1800" kern="1200" dirty="0">
              <a:solidFill>
                <a:srgbClr val="000000"/>
              </a:solidFill>
              <a:effectLst/>
              <a:latin typeface="Arial" panose="020B0604020202020204" pitchFamily="34" charset="0"/>
              <a:ea typeface="Calibri" panose="020F0502020204030204" pitchFamily="34" charset="0"/>
            </a:endParaRPr>
          </a:p>
          <a:p>
            <a:pPr marL="0" indent="0">
              <a:buNone/>
            </a:pPr>
            <a:endParaRPr lang="en-US" sz="1800" kern="1200" dirty="0">
              <a:solidFill>
                <a:srgbClr val="000000"/>
              </a:solidFill>
              <a:latin typeface="Arial" panose="020B0604020202020204" pitchFamily="34" charset="0"/>
              <a:ea typeface="Calibri" panose="020F0502020204030204" pitchFamily="34" charset="0"/>
            </a:endParaRPr>
          </a:p>
          <a:p>
            <a:pPr marL="0" indent="0">
              <a:buNone/>
            </a:pPr>
            <a:endParaRPr lang="en-US" sz="1800" kern="1200" dirty="0">
              <a:solidFill>
                <a:srgbClr val="000000"/>
              </a:solidFill>
              <a:latin typeface="Arial" panose="020B0604020202020204" pitchFamily="34" charset="0"/>
              <a:ea typeface="Calibri" panose="020F0502020204030204" pitchFamily="34" charset="0"/>
            </a:endParaRPr>
          </a:p>
          <a:p>
            <a:pPr marL="0" indent="0">
              <a:buNone/>
            </a:pPr>
            <a:endParaRPr lang="en-US" sz="1800" kern="1200" dirty="0">
              <a:solidFill>
                <a:srgbClr val="000000"/>
              </a:solidFill>
              <a:latin typeface="Arial" panose="020B0604020202020204" pitchFamily="34" charset="0"/>
              <a:ea typeface="Calibri" panose="020F0502020204030204" pitchFamily="34" charset="0"/>
            </a:endParaRPr>
          </a:p>
          <a:p>
            <a:endParaRPr lang="en-US" sz="1800" kern="1200" dirty="0">
              <a:solidFill>
                <a:srgbClr val="000000"/>
              </a:solidFill>
              <a:latin typeface="Arial" panose="020B0604020202020204" pitchFamily="34" charset="0"/>
              <a:ea typeface="Calibri" panose="020F0502020204030204" pitchFamily="34" charset="0"/>
            </a:endParaRPr>
          </a:p>
          <a:p>
            <a:pPr marL="0" indent="0">
              <a:buNone/>
            </a:pPr>
            <a:r>
              <a:rPr lang="en-US" sz="1800" kern="1200" dirty="0">
                <a:solidFill>
                  <a:srgbClr val="000000"/>
                </a:solidFill>
                <a:effectLst/>
                <a:latin typeface="Arial" panose="020B0604020202020204" pitchFamily="34" charset="0"/>
                <a:ea typeface="Calibri" panose="020F0502020204030204" pitchFamily="34" charset="0"/>
              </a:rPr>
              <a:t>*When a member's eligibility is determined after the date of service, the member is issued a Load Letter. The Load Letter must be submitted with the supporting clinical documentation for the PAR for a retroactive request to be processed. </a:t>
            </a:r>
          </a:p>
          <a:p>
            <a:pPr marL="0" indent="0">
              <a:buNone/>
            </a:pPr>
            <a:endParaRPr lang="en-US" sz="1800" kern="1200" dirty="0">
              <a:solidFill>
                <a:srgbClr val="000000"/>
              </a:solidFill>
              <a:latin typeface="Arial" panose="020B0604020202020204" pitchFamily="34" charset="0"/>
              <a:ea typeface="Times New Roman" panose="02020603050405020304" pitchFamily="18" charset="0"/>
            </a:endParaRPr>
          </a:p>
          <a:p>
            <a:pPr marL="0" indent="0">
              <a:buNone/>
            </a:pPr>
            <a:r>
              <a:rPr lang="en-US" sz="1800" dirty="0">
                <a:effectLst/>
                <a:latin typeface="Arial" panose="020B0604020202020204" pitchFamily="34" charset="0"/>
                <a:ea typeface="Calibri" panose="020F0502020204030204" pitchFamily="34" charset="0"/>
                <a:cs typeface="Arial" panose="020B0604020202020204" pitchFamily="34" charset="0"/>
              </a:rPr>
              <a:t>Learn more at: </a:t>
            </a:r>
            <a:r>
              <a:rPr lang="en-US" sz="1600" dirty="0">
                <a:hlinkClick r:id="rId4"/>
              </a:rPr>
              <a:t>https://hcpf.colorado.gov/med-surg-manual</a:t>
            </a:r>
            <a:endParaRPr lang="en-US" sz="1600" dirty="0"/>
          </a:p>
        </p:txBody>
      </p:sp>
      <p:pic>
        <p:nvPicPr>
          <p:cNvPr id="4" name="Picture 2" descr="image">
            <a:extLst>
              <a:ext uri="{FF2B5EF4-FFF2-40B4-BE49-F238E27FC236}">
                <a16:creationId xmlns:a16="http://schemas.microsoft.com/office/drawing/2014/main" id="{214D316B-9663-F5A3-4089-27BD200710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descr="Table explaining that PAR duration is limited to 90 days, that authorization requests should be submitted prior to rendering services for timely submission, that retroactive authorizations are not accepted by Acentra Health but exceptions may be made by HCPF and explaining the difference between the servicing/billing provider and the requesting provider">
            <a:extLst>
              <a:ext uri="{FF2B5EF4-FFF2-40B4-BE49-F238E27FC236}">
                <a16:creationId xmlns:a16="http://schemas.microsoft.com/office/drawing/2014/main" id="{84395A0C-D33B-7356-4269-C93A2F9E4A16}"/>
              </a:ext>
            </a:extLst>
          </p:cNvPr>
          <p:cNvGraphicFramePr>
            <a:graphicFrameLocks noGrp="1"/>
          </p:cNvGraphicFramePr>
          <p:nvPr>
            <p:extLst>
              <p:ext uri="{D42A27DB-BD31-4B8C-83A1-F6EECF244321}">
                <p14:modId xmlns:p14="http://schemas.microsoft.com/office/powerpoint/2010/main" val="2988691896"/>
              </p:ext>
            </p:extLst>
          </p:nvPr>
        </p:nvGraphicFramePr>
        <p:xfrm>
          <a:off x="1167064" y="1940598"/>
          <a:ext cx="9432758" cy="4106707"/>
        </p:xfrm>
        <a:graphic>
          <a:graphicData uri="http://schemas.openxmlformats.org/drawingml/2006/table">
            <a:tbl>
              <a:tblPr firstRow="1" firstCol="1" bandRow="1">
                <a:tableStyleId>{5C22544A-7EE6-4342-B048-85BDC9FD1C3A}</a:tableStyleId>
              </a:tblPr>
              <a:tblGrid>
                <a:gridCol w="4008828">
                  <a:extLst>
                    <a:ext uri="{9D8B030D-6E8A-4147-A177-3AD203B41FA5}">
                      <a16:colId xmlns:a16="http://schemas.microsoft.com/office/drawing/2014/main" val="4232096427"/>
                    </a:ext>
                  </a:extLst>
                </a:gridCol>
                <a:gridCol w="5423930">
                  <a:extLst>
                    <a:ext uri="{9D8B030D-6E8A-4147-A177-3AD203B41FA5}">
                      <a16:colId xmlns:a16="http://schemas.microsoft.com/office/drawing/2014/main" val="4194632600"/>
                    </a:ext>
                  </a:extLst>
                </a:gridCol>
              </a:tblGrid>
              <a:tr h="426442">
                <a:tc>
                  <a:txBody>
                    <a:bodyPr/>
                    <a:lstStyle/>
                    <a:p>
                      <a:pPr marL="0" marR="0">
                        <a:lnSpc>
                          <a:spcPct val="107000"/>
                        </a:lnSpc>
                        <a:spcBef>
                          <a:spcPts val="0"/>
                        </a:spcBef>
                        <a:spcAft>
                          <a:spcPts val="0"/>
                        </a:spcAft>
                      </a:pPr>
                      <a:r>
                        <a:rPr lang="en-US" sz="2000" kern="100" dirty="0">
                          <a:solidFill>
                            <a:srgbClr val="000000"/>
                          </a:solidFill>
                          <a:effectLst/>
                        </a:rPr>
                        <a:t>Duration</a:t>
                      </a:r>
                      <a:endParaRPr lang="en-US" sz="2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nSpc>
                          <a:spcPct val="107000"/>
                        </a:lnSpc>
                        <a:spcBef>
                          <a:spcPts val="0"/>
                        </a:spcBef>
                        <a:spcAft>
                          <a:spcPts val="0"/>
                        </a:spcAft>
                      </a:pPr>
                      <a:r>
                        <a:rPr lang="en-US" sz="2000" kern="100" dirty="0">
                          <a:solidFill>
                            <a:srgbClr val="000000"/>
                          </a:solidFill>
                          <a:effectLst/>
                        </a:rPr>
                        <a:t>PAR limited to 90 days</a:t>
                      </a:r>
                      <a:endParaRPr lang="en-US" sz="2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1005469233"/>
                  </a:ext>
                </a:extLst>
              </a:tr>
              <a:tr h="871798">
                <a:tc>
                  <a:txBody>
                    <a:bodyPr/>
                    <a:lstStyle/>
                    <a:p>
                      <a:pPr marL="0" marR="0">
                        <a:lnSpc>
                          <a:spcPct val="107000"/>
                        </a:lnSpc>
                        <a:spcBef>
                          <a:spcPts val="0"/>
                        </a:spcBef>
                        <a:spcAft>
                          <a:spcPts val="0"/>
                        </a:spcAft>
                      </a:pPr>
                      <a:r>
                        <a:rPr lang="en-US" sz="2000" kern="100" dirty="0">
                          <a:solidFill>
                            <a:srgbClr val="000000"/>
                          </a:solidFill>
                          <a:effectLst/>
                        </a:rPr>
                        <a:t>Provider Timely Submission Requirement </a:t>
                      </a:r>
                      <a:endParaRPr lang="en-US" sz="2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tx2"/>
                    </a:solidFill>
                  </a:tcPr>
                </a:tc>
                <a:tc>
                  <a:txBody>
                    <a:bodyPr/>
                    <a:lstStyle/>
                    <a:p>
                      <a:pPr marL="0" marR="0">
                        <a:lnSpc>
                          <a:spcPct val="107000"/>
                        </a:lnSpc>
                        <a:spcBef>
                          <a:spcPts val="0"/>
                        </a:spcBef>
                        <a:spcAft>
                          <a:spcPts val="0"/>
                        </a:spcAft>
                      </a:pPr>
                      <a:r>
                        <a:rPr lang="en-US" sz="2000" kern="100" dirty="0">
                          <a:solidFill>
                            <a:srgbClr val="000000"/>
                          </a:solidFill>
                          <a:effectLst/>
                        </a:rPr>
                        <a:t>Prior to rendering services</a:t>
                      </a:r>
                      <a:endParaRPr lang="en-US" sz="2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tx2"/>
                    </a:solidFill>
                  </a:tcPr>
                </a:tc>
                <a:extLst>
                  <a:ext uri="{0D108BD9-81ED-4DB2-BD59-A6C34878D82A}">
                    <a16:rowId xmlns:a16="http://schemas.microsoft.com/office/drawing/2014/main" val="3379545844"/>
                  </a:ext>
                </a:extLst>
              </a:tr>
              <a:tr h="426442">
                <a:tc>
                  <a:txBody>
                    <a:bodyPr/>
                    <a:lstStyle/>
                    <a:p>
                      <a:pPr marL="0" marR="0">
                        <a:lnSpc>
                          <a:spcPct val="107000"/>
                        </a:lnSpc>
                        <a:spcBef>
                          <a:spcPts val="0"/>
                        </a:spcBef>
                        <a:spcAft>
                          <a:spcPts val="0"/>
                        </a:spcAft>
                      </a:pPr>
                      <a:r>
                        <a:rPr lang="en-US" sz="2000" kern="100" dirty="0">
                          <a:solidFill>
                            <a:srgbClr val="000000"/>
                          </a:solidFill>
                          <a:effectLst/>
                        </a:rPr>
                        <a:t>Retroactive Authorization </a:t>
                      </a:r>
                      <a:endParaRPr lang="en-US" sz="2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nSpc>
                          <a:spcPct val="107000"/>
                        </a:lnSpc>
                        <a:spcBef>
                          <a:spcPts val="0"/>
                        </a:spcBef>
                        <a:spcAft>
                          <a:spcPts val="0"/>
                        </a:spcAft>
                      </a:pPr>
                      <a:r>
                        <a:rPr lang="en-US" sz="2000" kern="100" dirty="0">
                          <a:solidFill>
                            <a:srgbClr val="000000"/>
                          </a:solidFill>
                          <a:effectLst/>
                        </a:rPr>
                        <a:t>Not accepted by </a:t>
                      </a:r>
                      <a:r>
                        <a:rPr lang="en-US" sz="2000" kern="100" dirty="0" err="1">
                          <a:solidFill>
                            <a:srgbClr val="000000"/>
                          </a:solidFill>
                          <a:effectLst/>
                        </a:rPr>
                        <a:t>Acentra</a:t>
                      </a:r>
                      <a:r>
                        <a:rPr lang="en-US" sz="2000" kern="100" dirty="0">
                          <a:solidFill>
                            <a:srgbClr val="000000"/>
                          </a:solidFill>
                          <a:effectLst/>
                        </a:rPr>
                        <a:t> </a:t>
                      </a:r>
                      <a:endParaRPr lang="en-US" sz="2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2632131802"/>
                  </a:ext>
                </a:extLst>
              </a:tr>
              <a:tr h="426442">
                <a:tc>
                  <a:txBody>
                    <a:bodyPr/>
                    <a:lstStyle/>
                    <a:p>
                      <a:pPr marL="0" marR="0">
                        <a:lnSpc>
                          <a:spcPct val="107000"/>
                        </a:lnSpc>
                        <a:spcBef>
                          <a:spcPts val="0"/>
                        </a:spcBef>
                        <a:spcAft>
                          <a:spcPts val="0"/>
                        </a:spcAft>
                      </a:pPr>
                      <a:r>
                        <a:rPr lang="en-US" sz="2000" kern="100" dirty="0">
                          <a:solidFill>
                            <a:srgbClr val="000000"/>
                          </a:solidFill>
                          <a:effectLst/>
                        </a:rPr>
                        <a:t>(Member not eligible at time of service)</a:t>
                      </a:r>
                      <a:endParaRPr lang="en-US" sz="2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tx2"/>
                    </a:solidFill>
                  </a:tcPr>
                </a:tc>
                <a:tc>
                  <a:txBody>
                    <a:bodyPr/>
                    <a:lstStyle/>
                    <a:p>
                      <a:pPr marL="0" marR="0">
                        <a:lnSpc>
                          <a:spcPct val="107000"/>
                        </a:lnSpc>
                        <a:spcBef>
                          <a:spcPts val="0"/>
                        </a:spcBef>
                        <a:spcAft>
                          <a:spcPts val="0"/>
                        </a:spcAft>
                      </a:pPr>
                      <a:r>
                        <a:rPr lang="en-US" sz="2000" kern="100" dirty="0">
                          <a:solidFill>
                            <a:srgbClr val="000000"/>
                          </a:solidFill>
                          <a:effectLst/>
                        </a:rPr>
                        <a:t>*Exceptions may be made by HCPF</a:t>
                      </a:r>
                      <a:endParaRPr lang="en-US" sz="2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tx2"/>
                    </a:solidFill>
                  </a:tcPr>
                </a:tc>
                <a:extLst>
                  <a:ext uri="{0D108BD9-81ED-4DB2-BD59-A6C34878D82A}">
                    <a16:rowId xmlns:a16="http://schemas.microsoft.com/office/drawing/2014/main" val="2500390909"/>
                  </a:ext>
                </a:extLst>
              </a:tr>
              <a:tr h="871798">
                <a:tc>
                  <a:txBody>
                    <a:bodyPr/>
                    <a:lstStyle/>
                    <a:p>
                      <a:pPr marL="0" marR="0">
                        <a:lnSpc>
                          <a:spcPct val="107000"/>
                        </a:lnSpc>
                        <a:spcBef>
                          <a:spcPts val="0"/>
                        </a:spcBef>
                        <a:spcAft>
                          <a:spcPts val="0"/>
                        </a:spcAft>
                      </a:pPr>
                      <a:r>
                        <a:rPr lang="en-US" sz="2000" kern="100" dirty="0">
                          <a:solidFill>
                            <a:srgbClr val="000000"/>
                          </a:solidFill>
                          <a:effectLst/>
                        </a:rPr>
                        <a:t>Servicing Provider / Billing Provider</a:t>
                      </a:r>
                      <a:endParaRPr lang="en-US" sz="2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nSpc>
                          <a:spcPct val="107000"/>
                        </a:lnSpc>
                        <a:spcBef>
                          <a:spcPts val="0"/>
                        </a:spcBef>
                        <a:spcAft>
                          <a:spcPts val="0"/>
                        </a:spcAft>
                      </a:pPr>
                      <a:r>
                        <a:rPr lang="en-US" sz="2000" kern="100" dirty="0">
                          <a:solidFill>
                            <a:srgbClr val="000000"/>
                          </a:solidFill>
                          <a:effectLst/>
                          <a:latin typeface="+mn-lt"/>
                          <a:ea typeface="Aptos" panose="020B0004020202020204" pitchFamily="34" charset="0"/>
                          <a:cs typeface="Times New Roman" panose="02020603050405020304" pitchFamily="18" charset="0"/>
                        </a:rPr>
                        <a:t>Facility or Provider performing procedure that will be submitting claims</a:t>
                      </a:r>
                    </a:p>
                  </a:txBody>
                  <a:tcPr marL="68580" marR="68580" marT="0" marB="0">
                    <a:solidFill>
                      <a:schemeClr val="bg1">
                        <a:lumMod val="85000"/>
                      </a:schemeClr>
                    </a:solidFill>
                  </a:tcPr>
                </a:tc>
                <a:extLst>
                  <a:ext uri="{0D108BD9-81ED-4DB2-BD59-A6C34878D82A}">
                    <a16:rowId xmlns:a16="http://schemas.microsoft.com/office/drawing/2014/main" val="2290997426"/>
                  </a:ext>
                </a:extLst>
              </a:tr>
              <a:tr h="871798">
                <a:tc>
                  <a:txBody>
                    <a:bodyPr/>
                    <a:lstStyle/>
                    <a:p>
                      <a:pPr marL="0" marR="0">
                        <a:lnSpc>
                          <a:spcPct val="107000"/>
                        </a:lnSpc>
                        <a:spcBef>
                          <a:spcPts val="0"/>
                        </a:spcBef>
                        <a:spcAft>
                          <a:spcPts val="0"/>
                        </a:spcAft>
                      </a:pPr>
                      <a:r>
                        <a:rPr lang="en-US" sz="2000" kern="100" dirty="0">
                          <a:solidFill>
                            <a:srgbClr val="000000"/>
                          </a:solidFill>
                          <a:effectLst/>
                        </a:rPr>
                        <a:t>Requesting Provider </a:t>
                      </a:r>
                      <a:endParaRPr lang="en-US" sz="2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tx2"/>
                    </a:solidFill>
                  </a:tcPr>
                </a:tc>
                <a:tc>
                  <a:txBody>
                    <a:bodyPr/>
                    <a:lstStyle/>
                    <a:p>
                      <a:pPr marL="0" marR="0">
                        <a:lnSpc>
                          <a:spcPct val="107000"/>
                        </a:lnSpc>
                        <a:spcBef>
                          <a:spcPts val="0"/>
                        </a:spcBef>
                        <a:spcAft>
                          <a:spcPts val="0"/>
                        </a:spcAft>
                      </a:pPr>
                      <a:r>
                        <a:rPr lang="en-US" sz="2000" kern="100" dirty="0">
                          <a:solidFill>
                            <a:srgbClr val="000000"/>
                          </a:solidFill>
                          <a:effectLst/>
                        </a:rPr>
                        <a:t>Physician, Physician Assistant, Nurse Practitioner </a:t>
                      </a:r>
                      <a:endParaRPr lang="en-US" sz="2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tx2"/>
                    </a:solidFill>
                  </a:tcPr>
                </a:tc>
                <a:extLst>
                  <a:ext uri="{0D108BD9-81ED-4DB2-BD59-A6C34878D82A}">
                    <a16:rowId xmlns:a16="http://schemas.microsoft.com/office/drawing/2014/main" val="709497623"/>
                  </a:ext>
                </a:extLst>
              </a:tr>
            </a:tbl>
          </a:graphicData>
        </a:graphic>
      </p:graphicFrame>
      <p:pic>
        <p:nvPicPr>
          <p:cNvPr id="16" name="Audio 15">
            <a:hlinkClick r:id="" action="ppaction://media"/>
            <a:extLst>
              <a:ext uri="{FF2B5EF4-FFF2-40B4-BE49-F238E27FC236}">
                <a16:creationId xmlns:a16="http://schemas.microsoft.com/office/drawing/2014/main" id="{67023177-B79A-CF19-35E8-F45C53F9E23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540278405"/>
      </p:ext>
    </p:extLst>
  </p:cSld>
  <p:clrMapOvr>
    <a:masterClrMapping/>
  </p:clrMapOvr>
  <mc:AlternateContent xmlns:mc="http://schemas.openxmlformats.org/markup-compatibility/2006" xmlns:p14="http://schemas.microsoft.com/office/powerpoint/2010/main">
    <mc:Choice Requires="p14">
      <p:transition spd="slow" p14:dur="2000" advTm="45535"/>
    </mc:Choice>
    <mc:Fallback xmlns="">
      <p:transition spd="slow" advTm="45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A51B7-99C1-C872-6964-172FCC974ACB}"/>
              </a:ext>
            </a:extLst>
          </p:cNvPr>
          <p:cNvSpPr>
            <a:spLocks noGrp="1"/>
          </p:cNvSpPr>
          <p:nvPr>
            <p:ph type="title"/>
          </p:nvPr>
        </p:nvSpPr>
        <p:spPr/>
        <p:txBody>
          <a:bodyPr/>
          <a:lstStyle/>
          <a:p>
            <a:r>
              <a:rPr lang="en-US"/>
              <a:t>Timely Submission</a:t>
            </a:r>
          </a:p>
        </p:txBody>
      </p:sp>
      <p:sp>
        <p:nvSpPr>
          <p:cNvPr id="3" name="Content Placeholder 2">
            <a:extLst>
              <a:ext uri="{FF2B5EF4-FFF2-40B4-BE49-F238E27FC236}">
                <a16:creationId xmlns:a16="http://schemas.microsoft.com/office/drawing/2014/main" id="{51B4BC37-BFA0-91CE-6B81-EC7B41F03DB6}"/>
              </a:ext>
            </a:extLst>
          </p:cNvPr>
          <p:cNvSpPr>
            <a:spLocks noGrp="1"/>
          </p:cNvSpPr>
          <p:nvPr>
            <p:ph sz="quarter" idx="10"/>
          </p:nvPr>
        </p:nvSpPr>
        <p:spPr/>
        <p:txBody>
          <a:bodyPr/>
          <a:lstStyle/>
          <a:p>
            <a:pPr algn="l" rtl="0" fontAlgn="base"/>
            <a:endParaRPr lang="en-US" sz="2800" b="0" i="0" u="none" strike="noStrike" dirty="0">
              <a:solidFill>
                <a:srgbClr val="000000"/>
              </a:solidFill>
              <a:effectLst/>
            </a:endParaRPr>
          </a:p>
          <a:p>
            <a:pPr algn="l" rtl="0" fontAlgn="base"/>
            <a:endParaRPr lang="en-US" sz="2800" dirty="0">
              <a:solidFill>
                <a:srgbClr val="000000"/>
              </a:solidFill>
            </a:endParaRPr>
          </a:p>
          <a:p>
            <a:pPr algn="l" rtl="0" fontAlgn="base"/>
            <a:r>
              <a:rPr lang="en-US" b="0" i="0" u="none" strike="noStrike" dirty="0">
                <a:solidFill>
                  <a:srgbClr val="000000"/>
                </a:solidFill>
                <a:effectLst/>
              </a:rPr>
              <a:t>A detailed step by step process for submitting both outpatient and inpatient requests can be found in the provider training manual at </a:t>
            </a:r>
            <a:r>
              <a:rPr lang="en-US" b="0" i="0" u="sng" strike="noStrike" dirty="0">
                <a:solidFill>
                  <a:srgbClr val="BDE3E8"/>
                </a:solidFill>
                <a:effectLst/>
                <a:hlinkClick r:id="rId4"/>
              </a:rPr>
              <a:t>hcpf.colorado.gov/par</a:t>
            </a:r>
            <a:r>
              <a:rPr lang="en-US" b="0" i="0" dirty="0">
                <a:solidFill>
                  <a:srgbClr val="0070C0"/>
                </a:solidFill>
                <a:effectLst/>
              </a:rPr>
              <a:t>​</a:t>
            </a:r>
          </a:p>
          <a:p>
            <a:pPr algn="l" rtl="0" fontAlgn="base"/>
            <a:endParaRPr lang="en-US" b="0" i="0" dirty="0">
              <a:solidFill>
                <a:srgbClr val="000000"/>
              </a:solidFill>
              <a:effectLst/>
            </a:endParaRPr>
          </a:p>
          <a:p>
            <a:pPr algn="l" rtl="0" fontAlgn="base"/>
            <a:r>
              <a:rPr lang="en-US" i="0" u="none" strike="noStrike" dirty="0">
                <a:solidFill>
                  <a:srgbClr val="000000"/>
                </a:solidFill>
                <a:effectLst/>
              </a:rPr>
              <a:t>Timely Submission means entering the request before services are rendered and with enough advanced notice for the review to be completed</a:t>
            </a:r>
            <a:r>
              <a:rPr lang="en-US" b="0" i="0" u="none" strike="noStrike" dirty="0">
                <a:solidFill>
                  <a:srgbClr val="000000"/>
                </a:solidFill>
                <a:effectLst/>
              </a:rPr>
              <a:t>. </a:t>
            </a:r>
            <a:endParaRPr lang="en-US" b="0" i="0" dirty="0">
              <a:solidFill>
                <a:srgbClr val="000000"/>
              </a:solidFill>
              <a:effectLst/>
            </a:endParaRPr>
          </a:p>
          <a:p>
            <a:endParaRPr lang="en-US" dirty="0"/>
          </a:p>
        </p:txBody>
      </p:sp>
      <p:pic>
        <p:nvPicPr>
          <p:cNvPr id="4" name="Picture 2" descr="image">
            <a:extLst>
              <a:ext uri="{FF2B5EF4-FFF2-40B4-BE49-F238E27FC236}">
                <a16:creationId xmlns:a16="http://schemas.microsoft.com/office/drawing/2014/main" id="{8B94AF44-1387-1014-0AB4-1576D2CD1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15" name="Audio 14">
            <a:hlinkClick r:id="" action="ppaction://media"/>
            <a:extLst>
              <a:ext uri="{FF2B5EF4-FFF2-40B4-BE49-F238E27FC236}">
                <a16:creationId xmlns:a16="http://schemas.microsoft.com/office/drawing/2014/main" id="{722DAA92-E89C-DB2A-8E50-EA5D80F2B4F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1470085192"/>
      </p:ext>
    </p:extLst>
  </p:cSld>
  <p:clrMapOvr>
    <a:masterClrMapping/>
  </p:clrMapOvr>
  <mc:AlternateContent xmlns:mc="http://schemas.openxmlformats.org/markup-compatibility/2006" xmlns:p14="http://schemas.microsoft.com/office/powerpoint/2010/main">
    <mc:Choice Requires="p14">
      <p:transition spd="slow" p14:dur="2000" advTm="16619"/>
    </mc:Choice>
    <mc:Fallback xmlns="">
      <p:transition spd="slow" advTm="16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832" y="332819"/>
            <a:ext cx="12111037" cy="1065835"/>
          </a:xfrm>
        </p:spPr>
        <p:txBody>
          <a:bodyPr>
            <a:noAutofit/>
          </a:bodyPr>
          <a:lstStyle/>
          <a:p>
            <a:r>
              <a:rPr lang="en-US" sz="4800" dirty="0"/>
              <a:t> Covered Surgery Benefits – Bariatric Surgery</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308B63-0B9F-B26D-A927-943BDE41F170}"/>
              </a:ext>
            </a:extLst>
          </p:cNvPr>
          <p:cNvSpPr txBox="1"/>
          <p:nvPr/>
        </p:nvSpPr>
        <p:spPr>
          <a:xfrm>
            <a:off x="117043" y="1593823"/>
            <a:ext cx="12805050" cy="7322454"/>
          </a:xfrm>
          <a:prstGeom prst="rect">
            <a:avLst/>
          </a:prstGeom>
          <a:noFill/>
        </p:spPr>
        <p:txBody>
          <a:bodyPr wrap="square">
            <a:spAutoFit/>
          </a:bodyPr>
          <a:lstStyle/>
          <a:p>
            <a:r>
              <a:rPr lang="en-US" sz="2800" b="1" dirty="0">
                <a:solidFill>
                  <a:srgbClr val="000000"/>
                </a:solidFill>
              </a:rPr>
              <a:t>Health First Colorado covers bariatric surgery for the treatment of clinically severe obesity, when medically necessary</a:t>
            </a:r>
          </a:p>
          <a:p>
            <a:endParaRPr lang="en-US" sz="2800" b="1" dirty="0">
              <a:solidFill>
                <a:srgbClr val="000000"/>
              </a:solidFill>
            </a:endParaRPr>
          </a:p>
          <a:p>
            <a:pPr marL="285750" lvl="0" indent="-285750">
              <a:buClr>
                <a:schemeClr val="tx1"/>
              </a:buClr>
              <a:buFont typeface="Arial" panose="020B0604020202020204" pitchFamily="34" charset="0"/>
              <a:buChar char="•"/>
            </a:pPr>
            <a:r>
              <a:rPr lang="en-US" sz="2800" dirty="0">
                <a:solidFill>
                  <a:srgbClr val="000000"/>
                </a:solidFill>
              </a:rPr>
              <a:t>Bariatric surgery is preferably performed under the guidance of a multidisciplinary team (including surgeon, physician, dietician, and licensed qualified mental health professional) particularly experienced in the performance of bariatric surgery and the pre- and post-operative management of bariatric surgery.</a:t>
            </a:r>
          </a:p>
          <a:p>
            <a:pPr marL="285750" lvl="0" indent="-285750">
              <a:buClr>
                <a:schemeClr val="tx1"/>
              </a:buClr>
              <a:buFont typeface="Arial" panose="020B0604020202020204" pitchFamily="34" charset="0"/>
              <a:buChar char="•"/>
            </a:pPr>
            <a:endParaRPr lang="en-US" sz="2800" dirty="0">
              <a:solidFill>
                <a:srgbClr val="000000"/>
              </a:solidFill>
            </a:endParaRPr>
          </a:p>
          <a:p>
            <a:pPr marL="285750" lvl="0" indent="-285750">
              <a:buClr>
                <a:schemeClr val="tx1"/>
              </a:buClr>
              <a:buFont typeface="Arial" panose="020B0604020202020204" pitchFamily="34" charset="0"/>
              <a:buChar char="•"/>
            </a:pPr>
            <a:r>
              <a:rPr lang="en-US" sz="2800" dirty="0">
                <a:solidFill>
                  <a:srgbClr val="000000"/>
                </a:solidFill>
              </a:rPr>
              <a:t>Health First Colorado will reimburse participating providers for no more than one bariatric procedure per Member lifetime, unless a revision is appropriate based one of the complications identified below. </a:t>
            </a:r>
          </a:p>
          <a:p>
            <a:pPr marL="285750" lvl="0" indent="-285750">
              <a:buClr>
                <a:schemeClr val="tx1"/>
              </a:buClr>
              <a:buFont typeface="Arial" panose="020B0604020202020204" pitchFamily="34" charset="0"/>
              <a:buChar char="•"/>
            </a:pPr>
            <a:endParaRPr lang="en-US" sz="2800" dirty="0">
              <a:solidFill>
                <a:srgbClr val="000000"/>
              </a:solidFill>
            </a:endParaRPr>
          </a:p>
          <a:p>
            <a:pPr marL="285750" lvl="0" indent="-285750">
              <a:buClr>
                <a:schemeClr val="tx1"/>
              </a:buClr>
              <a:buFont typeface="Arial" panose="020B0604020202020204" pitchFamily="34" charset="0"/>
              <a:buChar char="•"/>
            </a:pPr>
            <a:r>
              <a:rPr lang="en-US" sz="2800" dirty="0">
                <a:solidFill>
                  <a:srgbClr val="000000"/>
                </a:solidFill>
              </a:rPr>
              <a:t>PRIMARY PROCEDURES INCLUDE: 1. Roux-en-Y Gastric Bypass; 2. Adjustable Gastric Banding; 3. Biliopancreatic Diversion with or without Duodenal Switch; 4. Vertical-Banded Gastroplasty; 5. Vertical Sleeve Gastroplasty. </a:t>
            </a:r>
          </a:p>
          <a:p>
            <a:pPr marL="342900" indent="-342900">
              <a:lnSpc>
                <a:spcPct val="120000"/>
              </a:lnSpc>
              <a:buClr>
                <a:schemeClr val="tx1"/>
              </a:buClr>
              <a:buFont typeface="Arial" panose="020B0604020202020204" pitchFamily="34" charset="0"/>
              <a:buChar char="•"/>
            </a:pPr>
            <a:endParaRPr lang="en-US" sz="2000" dirty="0">
              <a:solidFill>
                <a:schemeClr val="tx1"/>
              </a:solidFill>
              <a:latin typeface="+mj-lt"/>
            </a:endParaRPr>
          </a:p>
        </p:txBody>
      </p:sp>
      <p:pic>
        <p:nvPicPr>
          <p:cNvPr id="22" name="Audio 21">
            <a:hlinkClick r:id="" action="ppaction://media"/>
            <a:extLst>
              <a:ext uri="{FF2B5EF4-FFF2-40B4-BE49-F238E27FC236}">
                <a16:creationId xmlns:a16="http://schemas.microsoft.com/office/drawing/2014/main" id="{AC981096-A5BB-A328-23BA-AE99A089725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278622382"/>
      </p:ext>
    </p:extLst>
  </p:cSld>
  <p:clrMapOvr>
    <a:masterClrMapping/>
  </p:clrMapOvr>
  <mc:AlternateContent xmlns:mc="http://schemas.openxmlformats.org/markup-compatibility/2006" xmlns:p14="http://schemas.microsoft.com/office/powerpoint/2010/main">
    <mc:Choice Requires="p14">
      <p:transition spd="slow" p14:dur="2000" advTm="49294"/>
    </mc:Choice>
    <mc:Fallback xmlns="">
      <p:transition spd="slow" advTm="49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832" y="332819"/>
            <a:ext cx="12111037" cy="1065835"/>
          </a:xfrm>
        </p:spPr>
        <p:txBody>
          <a:bodyPr>
            <a:noAutofit/>
          </a:bodyPr>
          <a:lstStyle/>
          <a:p>
            <a:r>
              <a:rPr lang="en-US" sz="4800" dirty="0"/>
              <a:t> Covered Surgery Benefits – Bariatric Surgery Revision</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308B63-0B9F-B26D-A927-943BDE41F170}"/>
              </a:ext>
            </a:extLst>
          </p:cNvPr>
          <p:cNvSpPr txBox="1"/>
          <p:nvPr/>
        </p:nvSpPr>
        <p:spPr>
          <a:xfrm>
            <a:off x="199750" y="1536853"/>
            <a:ext cx="12805050" cy="7076233"/>
          </a:xfrm>
          <a:prstGeom prst="rect">
            <a:avLst/>
          </a:prstGeom>
          <a:noFill/>
        </p:spPr>
        <p:txBody>
          <a:bodyPr wrap="square">
            <a:spAutoFit/>
          </a:bodyPr>
          <a:lstStyle/>
          <a:p>
            <a:pPr lvl="0">
              <a:buClr>
                <a:schemeClr val="tx1"/>
              </a:buClr>
            </a:pPr>
            <a:r>
              <a:rPr lang="en-US" sz="2400" dirty="0">
                <a:solidFill>
                  <a:srgbClr val="000000"/>
                </a:solidFill>
              </a:rPr>
              <a:t>REVISION OF SURGERY FOR CLINICALLY SEVERE OBESITY: </a:t>
            </a:r>
          </a:p>
          <a:p>
            <a:pPr lvl="0">
              <a:buClr>
                <a:schemeClr val="tx1"/>
              </a:buClr>
            </a:pPr>
            <a:endParaRPr lang="en-US" sz="2400" dirty="0">
              <a:solidFill>
                <a:srgbClr val="000000"/>
              </a:solidFill>
            </a:endParaRPr>
          </a:p>
          <a:p>
            <a:pPr lvl="0">
              <a:buClr>
                <a:schemeClr val="tx1"/>
              </a:buClr>
            </a:pPr>
            <a:r>
              <a:rPr lang="en-US" sz="2400" dirty="0">
                <a:solidFill>
                  <a:srgbClr val="000000"/>
                </a:solidFill>
              </a:rPr>
              <a:t>Revision of a surgery for clinically severe obesity is used to correct complications such as slippage of an adjustable gastric band, intestinal obstruction, stricture following one of the above procedures, and other conditions.</a:t>
            </a:r>
            <a:br>
              <a:rPr lang="en-US" sz="2400" dirty="0">
                <a:solidFill>
                  <a:srgbClr val="000000"/>
                </a:solidFill>
              </a:rPr>
            </a:br>
            <a:endParaRPr lang="en-US" sz="2400" dirty="0">
              <a:solidFill>
                <a:srgbClr val="000000"/>
              </a:solidFill>
            </a:endParaRPr>
          </a:p>
          <a:p>
            <a:pPr lvl="0">
              <a:buClr>
                <a:schemeClr val="tx1"/>
              </a:buClr>
            </a:pPr>
            <a:r>
              <a:rPr lang="en-US" sz="2400" b="0" dirty="0">
                <a:solidFill>
                  <a:srgbClr val="000000"/>
                </a:solidFill>
              </a:rPr>
              <a:t>DOCUMENTATION FOR REVISION OF BARIATRIC SURGERY:</a:t>
            </a:r>
          </a:p>
          <a:p>
            <a:pPr marL="457200" lvl="0" indent="-457200">
              <a:buClr>
                <a:schemeClr val="tx1"/>
              </a:buClr>
              <a:buAutoNum type="arabicPeriod"/>
            </a:pPr>
            <a:r>
              <a:rPr lang="en-US" sz="2400" b="0" dirty="0">
                <a:solidFill>
                  <a:srgbClr val="000000"/>
                </a:solidFill>
              </a:rPr>
              <a:t>Initial height and weight. </a:t>
            </a:r>
          </a:p>
          <a:p>
            <a:pPr marL="457200" lvl="0" indent="-457200">
              <a:buClr>
                <a:schemeClr val="tx1"/>
              </a:buClr>
              <a:buAutoNum type="arabicPeriod"/>
            </a:pPr>
            <a:r>
              <a:rPr lang="en-US" sz="2400" b="0" dirty="0">
                <a:solidFill>
                  <a:srgbClr val="000000"/>
                </a:solidFill>
              </a:rPr>
              <a:t>Initial surgery – type, date. </a:t>
            </a:r>
          </a:p>
          <a:p>
            <a:pPr marL="457200" lvl="0" indent="-457200">
              <a:buClr>
                <a:schemeClr val="tx1"/>
              </a:buClr>
              <a:buAutoNum type="arabicPeriod" startAt="3"/>
            </a:pPr>
            <a:r>
              <a:rPr lang="en-US" sz="2400" b="0" dirty="0">
                <a:solidFill>
                  <a:srgbClr val="000000"/>
                </a:solidFill>
              </a:rPr>
              <a:t>Weight loss history after the surgery.</a:t>
            </a:r>
          </a:p>
          <a:p>
            <a:pPr marL="457200" lvl="0" indent="-457200">
              <a:buClr>
                <a:schemeClr val="tx1"/>
              </a:buClr>
              <a:buAutoNum type="arabicPeriod" startAt="3"/>
            </a:pPr>
            <a:r>
              <a:rPr lang="en-US" sz="2400" b="0" dirty="0">
                <a:solidFill>
                  <a:srgbClr val="000000"/>
                </a:solidFill>
              </a:rPr>
              <a:t>Present weight. </a:t>
            </a:r>
          </a:p>
          <a:p>
            <a:pPr marL="457200" lvl="0" indent="-457200">
              <a:buClr>
                <a:schemeClr val="tx1"/>
              </a:buClr>
              <a:buAutoNum type="arabicPeriod" startAt="3"/>
            </a:pPr>
            <a:r>
              <a:rPr lang="en-US" sz="2400" b="0" dirty="0">
                <a:solidFill>
                  <a:srgbClr val="000000"/>
                </a:solidFill>
              </a:rPr>
              <a:t>Dietary assessment by registered dietician regarding current eating habits.</a:t>
            </a:r>
          </a:p>
          <a:p>
            <a:pPr marL="457200" lvl="0" indent="-457200">
              <a:buClr>
                <a:schemeClr val="tx1"/>
              </a:buClr>
              <a:buAutoNum type="arabicPeriod" startAt="3"/>
            </a:pPr>
            <a:r>
              <a:rPr lang="en-US" sz="2400" b="0" dirty="0">
                <a:solidFill>
                  <a:srgbClr val="000000"/>
                </a:solidFill>
              </a:rPr>
              <a:t>X-ray or endoscopic report that demonstrates the staple line has failed, the pouch has enlarged, or one of the above-listed conditions is present.</a:t>
            </a:r>
          </a:p>
          <a:p>
            <a:pPr marL="457200" lvl="0" indent="-457200">
              <a:buClr>
                <a:schemeClr val="tx1"/>
              </a:buClr>
              <a:buAutoNum type="arabicPeriod" startAt="3"/>
            </a:pPr>
            <a:r>
              <a:rPr lang="en-US" sz="2400" b="0" dirty="0">
                <a:solidFill>
                  <a:srgbClr val="000000"/>
                </a:solidFill>
              </a:rPr>
              <a:t>Copy of the psychiatric or psychological opinion ruling out psychiatric contraindications to the procedure. </a:t>
            </a:r>
          </a:p>
          <a:p>
            <a:pPr marL="457200" lvl="0" indent="-457200">
              <a:buClr>
                <a:schemeClr val="tx1"/>
              </a:buClr>
              <a:buAutoNum type="arabicPeriod" startAt="3"/>
            </a:pPr>
            <a:endParaRPr lang="en-US" sz="2400" dirty="0">
              <a:solidFill>
                <a:srgbClr val="000000"/>
              </a:solidFill>
            </a:endParaRPr>
          </a:p>
          <a:p>
            <a:pPr lvl="0">
              <a:buClr>
                <a:schemeClr val="tx1"/>
              </a:buClr>
            </a:pPr>
            <a:endParaRPr lang="en-US" sz="2400" b="0" dirty="0">
              <a:solidFill>
                <a:srgbClr val="000000"/>
              </a:solidFill>
            </a:endParaRPr>
          </a:p>
          <a:p>
            <a:pPr marL="342900" indent="-342900">
              <a:lnSpc>
                <a:spcPct val="120000"/>
              </a:lnSpc>
              <a:buClr>
                <a:schemeClr val="tx1"/>
              </a:buClr>
              <a:buFont typeface="Arial" panose="020B0604020202020204" pitchFamily="34" charset="0"/>
              <a:buChar char="•"/>
            </a:pPr>
            <a:endParaRPr lang="en-US" sz="2000" dirty="0">
              <a:solidFill>
                <a:schemeClr val="tx1"/>
              </a:solidFill>
              <a:latin typeface="+mj-lt"/>
            </a:endParaRPr>
          </a:p>
        </p:txBody>
      </p:sp>
      <p:pic>
        <p:nvPicPr>
          <p:cNvPr id="29" name="Audio 28">
            <a:hlinkClick r:id="" action="ppaction://media"/>
            <a:extLst>
              <a:ext uri="{FF2B5EF4-FFF2-40B4-BE49-F238E27FC236}">
                <a16:creationId xmlns:a16="http://schemas.microsoft.com/office/drawing/2014/main" id="{3BA0BE26-F49C-3A91-4D86-5297809421B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1948060565"/>
      </p:ext>
    </p:extLst>
  </p:cSld>
  <p:clrMapOvr>
    <a:masterClrMapping/>
  </p:clrMapOvr>
  <mc:AlternateContent xmlns:mc="http://schemas.openxmlformats.org/markup-compatibility/2006" xmlns:p14="http://schemas.microsoft.com/office/powerpoint/2010/main">
    <mc:Choice Requires="p14">
      <p:transition spd="slow" p14:dur="2000" advTm="48406"/>
    </mc:Choice>
    <mc:Fallback xmlns="">
      <p:transition spd="slow" advTm="48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832" y="332819"/>
            <a:ext cx="12111037" cy="1065835"/>
          </a:xfrm>
        </p:spPr>
        <p:txBody>
          <a:bodyPr>
            <a:noAutofit/>
          </a:bodyPr>
          <a:lstStyle/>
          <a:p>
            <a:r>
              <a:rPr lang="en-US" sz="4800" dirty="0"/>
              <a:t> Bariatric Surgery PAR Requirements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308B63-0B9F-B26D-A927-943BDE41F170}"/>
              </a:ext>
            </a:extLst>
          </p:cNvPr>
          <p:cNvSpPr txBox="1"/>
          <p:nvPr/>
        </p:nvSpPr>
        <p:spPr>
          <a:xfrm>
            <a:off x="199750" y="1398307"/>
            <a:ext cx="12805050" cy="7299371"/>
          </a:xfrm>
          <a:prstGeom prst="rect">
            <a:avLst/>
          </a:prstGeom>
          <a:noFill/>
        </p:spPr>
        <p:txBody>
          <a:bodyPr wrap="square">
            <a:spAutoFit/>
          </a:bodyPr>
          <a:lstStyle/>
          <a:p>
            <a:r>
              <a:rPr lang="en-US" b="1" dirty="0">
                <a:solidFill>
                  <a:srgbClr val="000000"/>
                </a:solidFill>
              </a:rPr>
              <a:t>All bariatric surgical procedures require prior authorization. </a:t>
            </a:r>
          </a:p>
          <a:p>
            <a:endParaRPr lang="en-US" b="1" dirty="0">
              <a:solidFill>
                <a:srgbClr val="000000"/>
              </a:solidFill>
            </a:endParaRPr>
          </a:p>
          <a:p>
            <a:pPr>
              <a:spcAft>
                <a:spcPts val="300"/>
              </a:spcAft>
            </a:pPr>
            <a:r>
              <a:rPr lang="en-US" dirty="0">
                <a:solidFill>
                  <a:srgbClr val="000000"/>
                </a:solidFill>
              </a:rPr>
              <a:t>Documentation Requirements:</a:t>
            </a:r>
          </a:p>
          <a:p>
            <a:pPr marL="342900" indent="-342900">
              <a:lnSpc>
                <a:spcPct val="100000"/>
              </a:lnSpc>
              <a:spcBef>
                <a:spcPts val="0"/>
              </a:spcBef>
              <a:spcAft>
                <a:spcPts val="300"/>
              </a:spcAft>
              <a:buClr>
                <a:schemeClr val="tx1"/>
              </a:buClr>
              <a:buAutoNum type="arabicPeriod"/>
            </a:pPr>
            <a:r>
              <a:rPr lang="en-US" dirty="0">
                <a:solidFill>
                  <a:srgbClr val="000000"/>
                </a:solidFill>
              </a:rPr>
              <a:t>Height, weight, BMI with duration. </a:t>
            </a:r>
          </a:p>
          <a:p>
            <a:pPr marL="342900" indent="-342900">
              <a:lnSpc>
                <a:spcPct val="100000"/>
              </a:lnSpc>
              <a:spcBef>
                <a:spcPts val="0"/>
              </a:spcBef>
              <a:spcAft>
                <a:spcPts val="300"/>
              </a:spcAft>
              <a:buClr>
                <a:schemeClr val="tx1"/>
              </a:buClr>
              <a:buAutoNum type="arabicPeriod"/>
            </a:pPr>
            <a:r>
              <a:rPr lang="en-US" dirty="0">
                <a:solidFill>
                  <a:srgbClr val="000000"/>
                </a:solidFill>
              </a:rPr>
              <a:t>Co-morbid conditions – list and describe each, with attention to any contraindication which might affect the surgery. Include all objective measurements. </a:t>
            </a:r>
          </a:p>
          <a:p>
            <a:pPr marL="342900" indent="-342900">
              <a:lnSpc>
                <a:spcPct val="100000"/>
              </a:lnSpc>
              <a:spcBef>
                <a:spcPts val="0"/>
              </a:spcBef>
              <a:spcAft>
                <a:spcPts val="300"/>
              </a:spcAft>
              <a:buClr>
                <a:schemeClr val="tx1"/>
              </a:buClr>
              <a:buAutoNum type="arabicPeriod"/>
            </a:pPr>
            <a:r>
              <a:rPr lang="en-US" dirty="0">
                <a:solidFill>
                  <a:srgbClr val="000000"/>
                </a:solidFill>
              </a:rPr>
              <a:t>Detailed account of the member’s clinically supervised weight loss attempt(s), including duration, medical records of attempts, identification of the supervising clinician (physician, registered dietitian, nurse practitioner, or physician assistant), and evidence of successful completion and compliance. </a:t>
            </a:r>
          </a:p>
          <a:p>
            <a:pPr marL="342900" indent="-342900">
              <a:lnSpc>
                <a:spcPct val="100000"/>
              </a:lnSpc>
              <a:spcBef>
                <a:spcPts val="0"/>
              </a:spcBef>
              <a:spcAft>
                <a:spcPts val="300"/>
              </a:spcAft>
              <a:buClr>
                <a:schemeClr val="tx1"/>
              </a:buClr>
              <a:buAutoNum type="arabicPeriod"/>
            </a:pPr>
            <a:r>
              <a:rPr lang="en-US" dirty="0">
                <a:solidFill>
                  <a:srgbClr val="000000"/>
                </a:solidFill>
              </a:rPr>
              <a:t>A copy of the current psychiatric or psychological assessment as described in the next slide. Include a statement about presence or absence of contraindication to surgery based on member’s mental health assessment. </a:t>
            </a:r>
          </a:p>
          <a:p>
            <a:pPr marL="342900" indent="-342900">
              <a:lnSpc>
                <a:spcPct val="100000"/>
              </a:lnSpc>
              <a:spcBef>
                <a:spcPts val="0"/>
              </a:spcBef>
              <a:spcAft>
                <a:spcPts val="300"/>
              </a:spcAft>
              <a:buClr>
                <a:schemeClr val="tx1"/>
              </a:buClr>
              <a:buAutoNum type="arabicPeriod"/>
            </a:pPr>
            <a:r>
              <a:rPr lang="en-US" dirty="0">
                <a:solidFill>
                  <a:srgbClr val="000000"/>
                </a:solidFill>
              </a:rPr>
              <a:t>A statement written or agreed to by the member detailing for the interdisciplinary team the Member’s: </a:t>
            </a:r>
          </a:p>
          <a:p>
            <a:pPr marL="514350" lvl="1" indent="-285750">
              <a:lnSpc>
                <a:spcPct val="100000"/>
              </a:lnSpc>
              <a:spcBef>
                <a:spcPts val="0"/>
              </a:spcBef>
              <a:spcAft>
                <a:spcPts val="300"/>
              </a:spcAft>
              <a:buFont typeface="Arial" panose="020B0604020202020204" pitchFamily="34" charset="0"/>
              <a:buChar char="•"/>
            </a:pPr>
            <a:r>
              <a:rPr lang="en-US" b="0" dirty="0">
                <a:solidFill>
                  <a:srgbClr val="000000"/>
                </a:solidFill>
              </a:rPr>
              <a:t> Commitment to lose weight; </a:t>
            </a:r>
          </a:p>
          <a:p>
            <a:pPr marL="514350" lvl="1" indent="-285750">
              <a:lnSpc>
                <a:spcPct val="100000"/>
              </a:lnSpc>
              <a:spcBef>
                <a:spcPts val="0"/>
              </a:spcBef>
              <a:spcAft>
                <a:spcPts val="300"/>
              </a:spcAft>
              <a:buFont typeface="Arial" panose="020B0604020202020204" pitchFamily="34" charset="0"/>
              <a:buChar char="•"/>
            </a:pPr>
            <a:r>
              <a:rPr lang="en-US" dirty="0">
                <a:solidFill>
                  <a:srgbClr val="000000"/>
                </a:solidFill>
              </a:rPr>
              <a:t> </a:t>
            </a:r>
            <a:r>
              <a:rPr lang="en-US" b="0" dirty="0">
                <a:solidFill>
                  <a:srgbClr val="000000"/>
                </a:solidFill>
              </a:rPr>
              <a:t>Expectations of the surgical outcome; </a:t>
            </a:r>
          </a:p>
          <a:p>
            <a:pPr marL="514350" lvl="1" indent="-285750">
              <a:lnSpc>
                <a:spcPct val="100000"/>
              </a:lnSpc>
              <a:spcBef>
                <a:spcPts val="0"/>
              </a:spcBef>
              <a:spcAft>
                <a:spcPts val="300"/>
              </a:spcAft>
              <a:buFont typeface="Arial" panose="020B0604020202020204" pitchFamily="34" charset="0"/>
              <a:buChar char="•"/>
            </a:pPr>
            <a:r>
              <a:rPr lang="en-US" b="0" dirty="0">
                <a:solidFill>
                  <a:srgbClr val="000000"/>
                </a:solidFill>
              </a:rPr>
              <a:t> Willingness to make permanent life-style changes; and </a:t>
            </a:r>
          </a:p>
          <a:p>
            <a:pPr marL="514350" lvl="1" indent="-285750">
              <a:lnSpc>
                <a:spcPct val="100000"/>
              </a:lnSpc>
              <a:spcBef>
                <a:spcPts val="0"/>
              </a:spcBef>
              <a:spcAft>
                <a:spcPts val="300"/>
              </a:spcAft>
              <a:buFont typeface="Arial" panose="020B0604020202020204" pitchFamily="34" charset="0"/>
              <a:buChar char="•"/>
            </a:pPr>
            <a:r>
              <a:rPr lang="en-US" b="0" dirty="0">
                <a:solidFill>
                  <a:srgbClr val="000000"/>
                </a:solidFill>
              </a:rPr>
              <a:t> If female, Member’s statement that she is not pregnant or breast-feeding and does not plan to become pregnant within 2 years of surgery. </a:t>
            </a:r>
          </a:p>
          <a:p>
            <a:pPr marL="742950" lvl="2" indent="-285750">
              <a:lnSpc>
                <a:spcPct val="100000"/>
              </a:lnSpc>
              <a:spcBef>
                <a:spcPts val="0"/>
              </a:spcBef>
              <a:spcAft>
                <a:spcPts val="300"/>
              </a:spcAft>
              <a:buFont typeface="Courier New" panose="02070309020205020404" pitchFamily="49" charset="0"/>
              <a:buChar char="o"/>
            </a:pPr>
            <a:r>
              <a:rPr lang="en-US" dirty="0">
                <a:solidFill>
                  <a:srgbClr val="000000"/>
                </a:solidFill>
              </a:rPr>
              <a:t>Anticipatory Guidance: The Member must be informed that should she choose to breastfeed following her bariatric procedure, she will need closer monitoring for her and her child because her nutritional aspects may have changed. </a:t>
            </a:r>
          </a:p>
          <a:p>
            <a:pPr marL="342900" indent="-342900">
              <a:lnSpc>
                <a:spcPct val="100000"/>
              </a:lnSpc>
              <a:spcBef>
                <a:spcPts val="0"/>
              </a:spcBef>
              <a:spcAft>
                <a:spcPts val="300"/>
              </a:spcAft>
              <a:buClr>
                <a:schemeClr val="tx1"/>
              </a:buClr>
              <a:buAutoNum type="arabicPeriod"/>
            </a:pPr>
            <a:r>
              <a:rPr lang="en-US" dirty="0">
                <a:solidFill>
                  <a:srgbClr val="000000"/>
                </a:solidFill>
              </a:rPr>
              <a:t>A description of the post-surgical follow-up program. </a:t>
            </a:r>
          </a:p>
          <a:p>
            <a:pPr marL="342900" indent="-342900">
              <a:lnSpc>
                <a:spcPct val="100000"/>
              </a:lnSpc>
              <a:spcBef>
                <a:spcPts val="0"/>
              </a:spcBef>
              <a:spcAft>
                <a:spcPts val="300"/>
              </a:spcAft>
              <a:buClr>
                <a:schemeClr val="tx1"/>
              </a:buClr>
              <a:buAutoNum type="arabicPeriod"/>
            </a:pPr>
            <a:r>
              <a:rPr lang="en-US" dirty="0">
                <a:solidFill>
                  <a:srgbClr val="000000"/>
                </a:solidFill>
              </a:rPr>
              <a:t>For members under the age of 18, include a statement verifying the attainment of physiologic maturity, as defined above.</a:t>
            </a:r>
          </a:p>
          <a:p>
            <a:pPr>
              <a:lnSpc>
                <a:spcPct val="120000"/>
              </a:lnSpc>
              <a:buClr>
                <a:schemeClr val="tx1"/>
              </a:buClr>
            </a:pPr>
            <a:endParaRPr lang="en-US" sz="2000" dirty="0">
              <a:solidFill>
                <a:schemeClr val="tx1"/>
              </a:solidFill>
              <a:latin typeface="+mj-lt"/>
            </a:endParaRPr>
          </a:p>
        </p:txBody>
      </p:sp>
      <p:pic>
        <p:nvPicPr>
          <p:cNvPr id="51" name="Audio 50">
            <a:hlinkClick r:id="" action="ppaction://media"/>
            <a:extLst>
              <a:ext uri="{FF2B5EF4-FFF2-40B4-BE49-F238E27FC236}">
                <a16:creationId xmlns:a16="http://schemas.microsoft.com/office/drawing/2014/main" id="{75B71ACB-8681-0318-B4C7-9E74AF4CD4A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1448256309"/>
      </p:ext>
    </p:extLst>
  </p:cSld>
  <p:clrMapOvr>
    <a:masterClrMapping/>
  </p:clrMapOvr>
  <mc:AlternateContent xmlns:mc="http://schemas.openxmlformats.org/markup-compatibility/2006" xmlns:p14="http://schemas.microsoft.com/office/powerpoint/2010/main">
    <mc:Choice Requires="p14">
      <p:transition spd="slow" p14:dur="2000" advTm="95256"/>
    </mc:Choice>
    <mc:Fallback xmlns="">
      <p:transition spd="slow" advTm="95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832" y="332819"/>
            <a:ext cx="12111037" cy="1065835"/>
          </a:xfrm>
        </p:spPr>
        <p:txBody>
          <a:bodyPr>
            <a:noAutofit/>
          </a:bodyPr>
          <a:lstStyle/>
          <a:p>
            <a:r>
              <a:rPr lang="en-US" sz="4800" dirty="0"/>
              <a:t> Bariatric Surgery Psychiatric or Psychological Assessment</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308B63-0B9F-B26D-A927-943BDE41F170}"/>
              </a:ext>
            </a:extLst>
          </p:cNvPr>
          <p:cNvSpPr txBox="1"/>
          <p:nvPr/>
        </p:nvSpPr>
        <p:spPr>
          <a:xfrm>
            <a:off x="199750" y="2012262"/>
            <a:ext cx="12805050" cy="5539978"/>
          </a:xfrm>
          <a:prstGeom prst="rect">
            <a:avLst/>
          </a:prstGeom>
          <a:noFill/>
        </p:spPr>
        <p:txBody>
          <a:bodyPr wrap="square">
            <a:spAutoFit/>
          </a:bodyPr>
          <a:lstStyle/>
          <a:p>
            <a:r>
              <a:rPr lang="en-US" sz="2800" b="1" dirty="0">
                <a:solidFill>
                  <a:srgbClr val="000000"/>
                </a:solidFill>
              </a:rPr>
              <a:t>Per 10 CCR 2505-10 8.300:</a:t>
            </a:r>
          </a:p>
          <a:p>
            <a:endParaRPr lang="en-US" b="1" dirty="0">
              <a:solidFill>
                <a:srgbClr val="000000"/>
              </a:solidFill>
            </a:endParaRPr>
          </a:p>
          <a:p>
            <a:pPr algn="l"/>
            <a:r>
              <a:rPr lang="en-US" sz="2800" b="0" i="0" u="none" strike="noStrike" baseline="0" dirty="0">
                <a:solidFill>
                  <a:srgbClr val="000000"/>
                </a:solidFill>
                <a:latin typeface="+mn-lt"/>
              </a:rPr>
              <a:t>Medical and psychiatric contraindications to the surgical procedure must have been ruled out through:</a:t>
            </a:r>
          </a:p>
          <a:p>
            <a:pPr algn="l"/>
            <a:endParaRPr lang="en-US" sz="2800" dirty="0">
              <a:solidFill>
                <a:srgbClr val="000000"/>
              </a:solidFill>
              <a:latin typeface="+mn-lt"/>
            </a:endParaRPr>
          </a:p>
          <a:p>
            <a:pPr marL="457200" indent="-457200" algn="l">
              <a:buFont typeface="Arial" panose="020B0604020202020204" pitchFamily="34" charset="0"/>
              <a:buChar char="•"/>
            </a:pPr>
            <a:r>
              <a:rPr lang="en-US" sz="2800" b="0" i="0" u="none" strike="noStrike" baseline="0" dirty="0">
                <a:solidFill>
                  <a:srgbClr val="000000"/>
                </a:solidFill>
                <a:latin typeface="+mn-lt"/>
              </a:rPr>
              <a:t>A complete history and physical conducted by or in consultation with the requesting surgeon; and</a:t>
            </a:r>
          </a:p>
          <a:p>
            <a:pPr marL="457200" indent="-457200" algn="l">
              <a:buFont typeface="Arial" panose="020B0604020202020204" pitchFamily="34" charset="0"/>
              <a:buChar char="•"/>
            </a:pPr>
            <a:endParaRPr lang="en-US" sz="2800" b="0" i="0" u="none" strike="noStrike" baseline="0" dirty="0">
              <a:solidFill>
                <a:srgbClr val="000000"/>
              </a:solidFill>
              <a:latin typeface="+mn-lt"/>
            </a:endParaRPr>
          </a:p>
          <a:p>
            <a:pPr marL="457200" indent="-457200" algn="l">
              <a:buFont typeface="Arial" panose="020B0604020202020204" pitchFamily="34" charset="0"/>
              <a:buChar char="•"/>
            </a:pPr>
            <a:r>
              <a:rPr lang="en-US" sz="2800" b="0" i="0" u="none" strike="noStrike" baseline="0" dirty="0">
                <a:solidFill>
                  <a:srgbClr val="000000"/>
                </a:solidFill>
                <a:latin typeface="+mn-lt"/>
              </a:rPr>
              <a:t>A psychiatric or psychological assessment, conducted by a licensed behavioral health professional, no more than three months prior to the requested authorization. The assessment must address both potential psychiatric contraindications and member’s ability to comply with the long-term postoperative care</a:t>
            </a:r>
            <a:r>
              <a:rPr lang="en-US" sz="2800" i="0" u="none" strike="noStrike" baseline="0" dirty="0">
                <a:solidFill>
                  <a:srgbClr val="000000"/>
                </a:solidFill>
                <a:latin typeface="+mn-lt"/>
              </a:rPr>
              <a:t> plan.</a:t>
            </a:r>
            <a:endParaRPr lang="en-US" sz="2800" dirty="0">
              <a:solidFill>
                <a:srgbClr val="000000"/>
              </a:solidFill>
              <a:latin typeface="+mn-lt"/>
            </a:endParaRPr>
          </a:p>
        </p:txBody>
      </p:sp>
      <p:pic>
        <p:nvPicPr>
          <p:cNvPr id="21" name="Audio 20">
            <a:hlinkClick r:id="" action="ppaction://media"/>
            <a:extLst>
              <a:ext uri="{FF2B5EF4-FFF2-40B4-BE49-F238E27FC236}">
                <a16:creationId xmlns:a16="http://schemas.microsoft.com/office/drawing/2014/main" id="{22F84B16-C418-FD9E-6116-9C4444D9268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786081498"/>
      </p:ext>
    </p:extLst>
  </p:cSld>
  <p:clrMapOvr>
    <a:masterClrMapping/>
  </p:clrMapOvr>
  <mc:AlternateContent xmlns:mc="http://schemas.openxmlformats.org/markup-compatibility/2006" xmlns:p14="http://schemas.microsoft.com/office/powerpoint/2010/main">
    <mc:Choice Requires="p14">
      <p:transition spd="slow" p14:dur="2000" advTm="32546"/>
    </mc:Choice>
    <mc:Fallback xmlns="">
      <p:transition spd="slow" advTm="32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832" y="332819"/>
            <a:ext cx="12111037" cy="1065835"/>
          </a:xfrm>
        </p:spPr>
        <p:txBody>
          <a:bodyPr>
            <a:noAutofit/>
          </a:bodyPr>
          <a:lstStyle/>
          <a:p>
            <a:r>
              <a:rPr lang="en-US" sz="4800" dirty="0"/>
              <a:t> Bariatric Surgery PAR Requirements for members 20 years and under</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308B63-0B9F-B26D-A927-943BDE41F170}"/>
              </a:ext>
            </a:extLst>
          </p:cNvPr>
          <p:cNvSpPr txBox="1"/>
          <p:nvPr/>
        </p:nvSpPr>
        <p:spPr>
          <a:xfrm>
            <a:off x="117043" y="1650855"/>
            <a:ext cx="12805050" cy="6247864"/>
          </a:xfrm>
          <a:prstGeom prst="rect">
            <a:avLst/>
          </a:prstGeom>
          <a:noFill/>
        </p:spPr>
        <p:txBody>
          <a:bodyPr wrap="square">
            <a:spAutoFit/>
          </a:bodyPr>
          <a:lstStyle/>
          <a:p>
            <a:pPr marL="274320" marR="0">
              <a:spcBef>
                <a:spcPts val="0"/>
              </a:spcBef>
              <a:spcAft>
                <a:spcPts val="0"/>
              </a:spcAft>
            </a:pPr>
            <a:r>
              <a:rPr lang="en-US" sz="2000" dirty="0">
                <a:solidFill>
                  <a:srgbClr val="000000"/>
                </a:solidFill>
                <a:effectLst/>
                <a:latin typeface="+mn-lt"/>
                <a:ea typeface="Times New Roman" panose="02020603050405020304" pitchFamily="18" charset="0"/>
                <a:cs typeface="Times New Roman" panose="02020603050405020304" pitchFamily="18" charset="0"/>
              </a:rPr>
              <a:t>Members 20 and under must meet one of two criteria :</a:t>
            </a:r>
          </a:p>
          <a:p>
            <a:pPr marL="274320" marR="0">
              <a:spcBef>
                <a:spcPts val="0"/>
              </a:spcBef>
              <a:spcAft>
                <a:spcPts val="0"/>
              </a:spcAft>
            </a:pPr>
            <a:endParaRPr lang="en-US" sz="2000" dirty="0">
              <a:solidFill>
                <a:srgbClr val="000000"/>
              </a:solidFill>
              <a:latin typeface="+mn-lt"/>
              <a:ea typeface="Times New Roman" panose="02020603050405020304" pitchFamily="18" charset="0"/>
              <a:cs typeface="Times New Roman" panose="02020603050405020304" pitchFamily="18" charset="0"/>
            </a:endParaRPr>
          </a:p>
          <a:p>
            <a:pPr marL="274320" marR="0">
              <a:spcBef>
                <a:spcPts val="0"/>
              </a:spcBef>
              <a:spcAft>
                <a:spcPts val="0"/>
              </a:spcAft>
            </a:pPr>
            <a:r>
              <a:rPr lang="en-US" sz="2000" dirty="0">
                <a:solidFill>
                  <a:srgbClr val="000000"/>
                </a:solidFill>
                <a:effectLst/>
                <a:latin typeface="+mn-lt"/>
                <a:ea typeface="Times New Roman" panose="02020603050405020304" pitchFamily="18" charset="0"/>
                <a:cs typeface="Times New Roman" panose="02020603050405020304" pitchFamily="18" charset="0"/>
              </a:rPr>
              <a:t>The client is clinically obese with one of the following:</a:t>
            </a:r>
          </a:p>
          <a:p>
            <a:pPr marL="617220" marR="0" indent="-342900">
              <a:spcBef>
                <a:spcPts val="0"/>
              </a:spcBef>
              <a:spcAft>
                <a:spcPts val="0"/>
              </a:spcAft>
              <a:buFont typeface="Arial" panose="020B0604020202020204" pitchFamily="34" charset="0"/>
              <a:buChar char="•"/>
            </a:pPr>
            <a:r>
              <a:rPr lang="en-US" sz="2000" dirty="0">
                <a:solidFill>
                  <a:srgbClr val="000000"/>
                </a:solidFill>
                <a:effectLst/>
                <a:latin typeface="+mn-lt"/>
                <a:ea typeface="Times New Roman" panose="02020603050405020304" pitchFamily="18" charset="0"/>
                <a:cs typeface="Times New Roman" panose="02020603050405020304" pitchFamily="18" charset="0"/>
              </a:rPr>
              <a:t>BMI of 40 or class 3 obesity (&gt;140% of the 95th percentile for age and sex, whichever is lower)</a:t>
            </a:r>
          </a:p>
          <a:p>
            <a:pPr marL="617220" marR="0" indent="-342900">
              <a:spcBef>
                <a:spcPts val="0"/>
              </a:spcBef>
              <a:spcAft>
                <a:spcPts val="0"/>
              </a:spcAft>
              <a:buFont typeface="Arial" panose="020B0604020202020204" pitchFamily="34" charset="0"/>
              <a:buChar char="•"/>
            </a:pPr>
            <a:r>
              <a:rPr lang="en-US" sz="2000" dirty="0">
                <a:solidFill>
                  <a:srgbClr val="000000"/>
                </a:solidFill>
                <a:effectLst/>
                <a:latin typeface="+mn-lt"/>
                <a:ea typeface="Times New Roman" panose="02020603050405020304" pitchFamily="18" charset="0"/>
                <a:cs typeface="Times New Roman" panose="02020603050405020304" pitchFamily="18" charset="0"/>
              </a:rPr>
              <a:t>BMI of 35-40 class 2 obesity, (&gt;120% of the 95th percentile for age and sex, whichever is lower)  with objective measurements documenting one or more of the following co-morbid conditions: </a:t>
            </a:r>
            <a:endParaRPr lang="en-US" sz="2000" dirty="0">
              <a:solidFill>
                <a:srgbClr val="000000"/>
              </a:solidFill>
              <a:latin typeface="+mn-lt"/>
              <a:ea typeface="Times New Roman" panose="02020603050405020304" pitchFamily="18" charset="0"/>
              <a:cs typeface="Times New Roman" panose="02020603050405020304" pitchFamily="18" charset="0"/>
            </a:endParaRPr>
          </a:p>
          <a:p>
            <a:pPr marL="1028700" lvl="3" indent="-342900">
              <a:spcBef>
                <a:spcPts val="0"/>
              </a:spcBef>
              <a:spcAft>
                <a:spcPts val="0"/>
              </a:spcAft>
              <a:buFont typeface="Courier New" panose="02070309020205020404" pitchFamily="49" charset="0"/>
              <a:buChar char="o"/>
            </a:pPr>
            <a:r>
              <a:rPr lang="en-US" sz="2000" dirty="0">
                <a:solidFill>
                  <a:srgbClr val="000000"/>
                </a:solidFill>
                <a:effectLst/>
                <a:latin typeface="+mn-lt"/>
                <a:ea typeface="Times New Roman" panose="02020603050405020304" pitchFamily="18" charset="0"/>
                <a:cs typeface="Times New Roman" panose="02020603050405020304" pitchFamily="18" charset="0"/>
              </a:rPr>
              <a:t>Severe Cardiac Disease; </a:t>
            </a:r>
          </a:p>
          <a:p>
            <a:pPr marL="1028700" lvl="3" indent="-342900">
              <a:spcBef>
                <a:spcPts val="0"/>
              </a:spcBef>
              <a:spcAft>
                <a:spcPts val="0"/>
              </a:spcAft>
              <a:buFont typeface="Courier New" panose="02070309020205020404" pitchFamily="49" charset="0"/>
              <a:buChar char="o"/>
            </a:pPr>
            <a:r>
              <a:rPr lang="en-US" sz="2000" dirty="0">
                <a:solidFill>
                  <a:srgbClr val="000000"/>
                </a:solidFill>
                <a:effectLst/>
                <a:latin typeface="+mn-lt"/>
                <a:ea typeface="Times New Roman" panose="02020603050405020304" pitchFamily="18" charset="0"/>
                <a:cs typeface="Times New Roman" panose="02020603050405020304" pitchFamily="18" charset="0"/>
              </a:rPr>
              <a:t>Type 2 Diabetes Mellitus; </a:t>
            </a:r>
          </a:p>
          <a:p>
            <a:pPr marL="1028700" lvl="3" indent="-342900">
              <a:spcBef>
                <a:spcPts val="0"/>
              </a:spcBef>
              <a:spcAft>
                <a:spcPts val="0"/>
              </a:spcAft>
              <a:buFont typeface="Courier New" panose="02070309020205020404" pitchFamily="49" charset="0"/>
              <a:buChar char="o"/>
            </a:pPr>
            <a:r>
              <a:rPr lang="en-US" sz="2000" dirty="0">
                <a:solidFill>
                  <a:srgbClr val="000000"/>
                </a:solidFill>
                <a:effectLst/>
                <a:latin typeface="+mn-lt"/>
                <a:ea typeface="Times New Roman" panose="02020603050405020304" pitchFamily="18" charset="0"/>
                <a:cs typeface="Times New Roman" panose="02020603050405020304" pitchFamily="18" charset="0"/>
              </a:rPr>
              <a:t>Obstructive Sleep Apnea(AHI .5)- other Respiratory Disease; </a:t>
            </a:r>
          </a:p>
          <a:p>
            <a:pPr marL="1028700" lvl="3" indent="-342900">
              <a:spcBef>
                <a:spcPts val="0"/>
              </a:spcBef>
              <a:spcAft>
                <a:spcPts val="0"/>
              </a:spcAft>
              <a:buFont typeface="Courier New" panose="02070309020205020404" pitchFamily="49" charset="0"/>
              <a:buChar char="o"/>
            </a:pPr>
            <a:r>
              <a:rPr lang="en-US" sz="2000" dirty="0">
                <a:solidFill>
                  <a:srgbClr val="000000"/>
                </a:solidFill>
                <a:effectLst/>
                <a:latin typeface="+mn-lt"/>
                <a:ea typeface="Times New Roman" panose="02020603050405020304" pitchFamily="18" charset="0"/>
                <a:cs typeface="Times New Roman" panose="02020603050405020304" pitchFamily="18" charset="0"/>
              </a:rPr>
              <a:t>Pseudo-Tumor </a:t>
            </a:r>
            <a:r>
              <a:rPr lang="en-US" sz="2000" dirty="0">
                <a:solidFill>
                  <a:srgbClr val="000000"/>
                </a:solidFill>
                <a:latin typeface="+mn-lt"/>
                <a:ea typeface="Times New Roman" panose="02020603050405020304" pitchFamily="18" charset="0"/>
                <a:cs typeface="Times New Roman" panose="02020603050405020304" pitchFamily="18" charset="0"/>
              </a:rPr>
              <a:t>C</a:t>
            </a:r>
            <a:r>
              <a:rPr lang="en-US" sz="2000" dirty="0">
                <a:solidFill>
                  <a:srgbClr val="000000"/>
                </a:solidFill>
                <a:effectLst/>
                <a:latin typeface="+mn-lt"/>
                <a:ea typeface="Times New Roman" panose="02020603050405020304" pitchFamily="18" charset="0"/>
                <a:cs typeface="Times New Roman" panose="02020603050405020304" pitchFamily="18" charset="0"/>
              </a:rPr>
              <a:t>erebri or other Intercranial Hypertension </a:t>
            </a:r>
          </a:p>
          <a:p>
            <a:pPr marL="1028700" lvl="3" indent="-342900">
              <a:spcBef>
                <a:spcPts val="0"/>
              </a:spcBef>
              <a:spcAft>
                <a:spcPts val="0"/>
              </a:spcAft>
              <a:buFont typeface="Courier New" panose="02070309020205020404" pitchFamily="49" charset="0"/>
              <a:buChar char="o"/>
            </a:pPr>
            <a:r>
              <a:rPr lang="en-US" sz="2000" dirty="0">
                <a:solidFill>
                  <a:srgbClr val="000000"/>
                </a:solidFill>
                <a:effectLst/>
                <a:latin typeface="+mn-lt"/>
                <a:ea typeface="Times New Roman" panose="02020603050405020304" pitchFamily="18" charset="0"/>
                <a:cs typeface="Times New Roman" panose="02020603050405020304" pitchFamily="18" charset="0"/>
              </a:rPr>
              <a:t>Hypertension; </a:t>
            </a:r>
          </a:p>
          <a:p>
            <a:pPr marL="1028700" lvl="3" indent="-342900">
              <a:spcBef>
                <a:spcPts val="0"/>
              </a:spcBef>
              <a:spcAft>
                <a:spcPts val="0"/>
              </a:spcAft>
              <a:buFont typeface="Courier New" panose="02070309020205020404" pitchFamily="49" charset="0"/>
              <a:buChar char="o"/>
            </a:pPr>
            <a:r>
              <a:rPr lang="en-US" sz="2000" dirty="0">
                <a:solidFill>
                  <a:srgbClr val="000000"/>
                </a:solidFill>
                <a:effectLst/>
                <a:latin typeface="+mn-lt"/>
                <a:ea typeface="Times New Roman" panose="02020603050405020304" pitchFamily="18" charset="0"/>
                <a:cs typeface="Times New Roman" panose="02020603050405020304" pitchFamily="18" charset="0"/>
              </a:rPr>
              <a:t>Hyperlipidemia; </a:t>
            </a:r>
          </a:p>
          <a:p>
            <a:pPr marL="1028700" lvl="3" indent="-342900">
              <a:spcBef>
                <a:spcPts val="0"/>
              </a:spcBef>
              <a:spcAft>
                <a:spcPts val="0"/>
              </a:spcAft>
              <a:buFont typeface="Courier New" panose="02070309020205020404" pitchFamily="49" charset="0"/>
              <a:buChar char="o"/>
            </a:pPr>
            <a:r>
              <a:rPr lang="en-US" sz="2000" dirty="0">
                <a:solidFill>
                  <a:srgbClr val="000000"/>
                </a:solidFill>
                <a:effectLst/>
                <a:latin typeface="+mn-lt"/>
                <a:ea typeface="Times New Roman" panose="02020603050405020304" pitchFamily="18" charset="0"/>
                <a:cs typeface="Times New Roman" panose="02020603050405020304" pitchFamily="18" charset="0"/>
              </a:rPr>
              <a:t>Severe Joint or Disc </a:t>
            </a:r>
            <a:r>
              <a:rPr lang="en-US" sz="2000" dirty="0">
                <a:solidFill>
                  <a:srgbClr val="000000"/>
                </a:solidFill>
                <a:latin typeface="+mn-lt"/>
                <a:ea typeface="Times New Roman" panose="02020603050405020304" pitchFamily="18" charset="0"/>
                <a:cs typeface="Times New Roman" panose="02020603050405020304" pitchFamily="18" charset="0"/>
              </a:rPr>
              <a:t>D</a:t>
            </a:r>
            <a:r>
              <a:rPr lang="en-US" sz="2000" dirty="0">
                <a:solidFill>
                  <a:srgbClr val="000000"/>
                </a:solidFill>
                <a:effectLst/>
                <a:latin typeface="+mn-lt"/>
                <a:ea typeface="Times New Roman" panose="02020603050405020304" pitchFamily="18" charset="0"/>
                <a:cs typeface="Times New Roman" panose="02020603050405020304" pitchFamily="18" charset="0"/>
              </a:rPr>
              <a:t>isease that interferes with daily functioning; includes SCFE, Slipped Capital </a:t>
            </a:r>
            <a:r>
              <a:rPr lang="en-US" sz="2000" dirty="0">
                <a:solidFill>
                  <a:srgbClr val="000000"/>
                </a:solidFill>
                <a:latin typeface="+mn-lt"/>
                <a:ea typeface="Times New Roman" panose="02020603050405020304" pitchFamily="18" charset="0"/>
                <a:cs typeface="Times New Roman" panose="02020603050405020304" pitchFamily="18" charset="0"/>
              </a:rPr>
              <a:t>F</a:t>
            </a:r>
            <a:r>
              <a:rPr lang="en-US" sz="2000" dirty="0">
                <a:solidFill>
                  <a:srgbClr val="000000"/>
                </a:solidFill>
                <a:effectLst/>
                <a:latin typeface="+mn-lt"/>
                <a:ea typeface="Times New Roman" panose="02020603050405020304" pitchFamily="18" charset="0"/>
                <a:cs typeface="Times New Roman" panose="02020603050405020304" pitchFamily="18" charset="0"/>
              </a:rPr>
              <a:t>emoral Epiphysis; </a:t>
            </a:r>
            <a:r>
              <a:rPr lang="en-US" sz="2000" dirty="0" err="1">
                <a:solidFill>
                  <a:srgbClr val="000000"/>
                </a:solidFill>
                <a:effectLst/>
                <a:latin typeface="+mn-lt"/>
                <a:ea typeface="Times New Roman" panose="02020603050405020304" pitchFamily="18" charset="0"/>
                <a:cs typeface="Times New Roman" panose="02020603050405020304" pitchFamily="18" charset="0"/>
              </a:rPr>
              <a:t>Blout’s</a:t>
            </a:r>
            <a:r>
              <a:rPr lang="en-US" sz="2000" dirty="0">
                <a:solidFill>
                  <a:srgbClr val="000000"/>
                </a:solidFill>
                <a:effectLst/>
                <a:latin typeface="+mn-lt"/>
                <a:ea typeface="Times New Roman" panose="02020603050405020304" pitchFamily="18" charset="0"/>
                <a:cs typeface="Times New Roman" panose="02020603050405020304" pitchFamily="18" charset="0"/>
              </a:rPr>
              <a:t> Disease</a:t>
            </a:r>
          </a:p>
          <a:p>
            <a:pPr marL="1028700" lvl="3" indent="-342900">
              <a:spcBef>
                <a:spcPts val="0"/>
              </a:spcBef>
              <a:spcAft>
                <a:spcPts val="0"/>
              </a:spcAft>
              <a:buFont typeface="Courier New" panose="02070309020205020404" pitchFamily="49" charset="0"/>
              <a:buChar char="o"/>
            </a:pPr>
            <a:r>
              <a:rPr lang="en-US" sz="2000" dirty="0">
                <a:solidFill>
                  <a:srgbClr val="000000"/>
                </a:solidFill>
                <a:effectLst/>
                <a:latin typeface="+mn-lt"/>
                <a:ea typeface="Times New Roman" panose="02020603050405020304" pitchFamily="18" charset="0"/>
                <a:cs typeface="Times New Roman" panose="02020603050405020304" pitchFamily="18" charset="0"/>
              </a:rPr>
              <a:t>Intertriginous Soft-Tissue Infections, </a:t>
            </a:r>
          </a:p>
          <a:p>
            <a:pPr marL="1028700" lvl="3" indent="-342900">
              <a:spcBef>
                <a:spcPts val="0"/>
              </a:spcBef>
              <a:spcAft>
                <a:spcPts val="0"/>
              </a:spcAft>
              <a:buFont typeface="Courier New" panose="02070309020205020404" pitchFamily="49" charset="0"/>
              <a:buChar char="o"/>
            </a:pPr>
            <a:r>
              <a:rPr lang="en-US" sz="2000" dirty="0">
                <a:solidFill>
                  <a:srgbClr val="000000"/>
                </a:solidFill>
                <a:latin typeface="+mn-lt"/>
                <a:ea typeface="Times New Roman" panose="02020603050405020304" pitchFamily="18" charset="0"/>
                <a:cs typeface="Times New Roman" panose="02020603050405020304" pitchFamily="18" charset="0"/>
              </a:rPr>
              <a:t>N</a:t>
            </a:r>
            <a:r>
              <a:rPr lang="en-US" sz="2000" dirty="0">
                <a:solidFill>
                  <a:srgbClr val="000000"/>
                </a:solidFill>
                <a:effectLst/>
                <a:latin typeface="+mn-lt"/>
                <a:ea typeface="Times New Roman" panose="02020603050405020304" pitchFamily="18" charset="0"/>
                <a:cs typeface="Times New Roman" panose="02020603050405020304" pitchFamily="18" charset="0"/>
              </a:rPr>
              <a:t>onalcoholic Steatohepatitis, </a:t>
            </a:r>
          </a:p>
          <a:p>
            <a:pPr marL="1028700" lvl="3" indent="-342900">
              <a:spcBef>
                <a:spcPts val="0"/>
              </a:spcBef>
              <a:spcAft>
                <a:spcPts val="0"/>
              </a:spcAft>
              <a:buFont typeface="Courier New" panose="02070309020205020404" pitchFamily="49" charset="0"/>
              <a:buChar char="o"/>
            </a:pPr>
            <a:r>
              <a:rPr lang="en-US" sz="2000" dirty="0">
                <a:solidFill>
                  <a:srgbClr val="000000"/>
                </a:solidFill>
                <a:latin typeface="+mn-lt"/>
                <a:ea typeface="Times New Roman" panose="02020603050405020304" pitchFamily="18" charset="0"/>
                <a:cs typeface="Times New Roman" panose="02020603050405020304" pitchFamily="18" charset="0"/>
              </a:rPr>
              <a:t>S</a:t>
            </a:r>
            <a:r>
              <a:rPr lang="en-US" sz="2000" dirty="0">
                <a:solidFill>
                  <a:srgbClr val="000000"/>
                </a:solidFill>
                <a:effectLst/>
                <a:latin typeface="+mn-lt"/>
                <a:ea typeface="Times New Roman" panose="02020603050405020304" pitchFamily="18" charset="0"/>
                <a:cs typeface="Times New Roman" panose="02020603050405020304" pitchFamily="18" charset="0"/>
              </a:rPr>
              <a:t>tress Urinary </a:t>
            </a:r>
            <a:r>
              <a:rPr lang="en-US" sz="2000" dirty="0">
                <a:solidFill>
                  <a:srgbClr val="000000"/>
                </a:solidFill>
                <a:latin typeface="+mn-lt"/>
                <a:ea typeface="Times New Roman" panose="02020603050405020304" pitchFamily="18" charset="0"/>
                <a:cs typeface="Times New Roman" panose="02020603050405020304" pitchFamily="18" charset="0"/>
              </a:rPr>
              <a:t>I</a:t>
            </a:r>
            <a:r>
              <a:rPr lang="en-US" sz="2000" dirty="0">
                <a:solidFill>
                  <a:srgbClr val="000000"/>
                </a:solidFill>
                <a:effectLst/>
                <a:latin typeface="+mn-lt"/>
                <a:ea typeface="Times New Roman" panose="02020603050405020304" pitchFamily="18" charset="0"/>
                <a:cs typeface="Times New Roman" panose="02020603050405020304" pitchFamily="18" charset="0"/>
              </a:rPr>
              <a:t>ncontinence, </a:t>
            </a:r>
          </a:p>
          <a:p>
            <a:pPr marL="1028700" lvl="3" indent="-342900">
              <a:spcBef>
                <a:spcPts val="0"/>
              </a:spcBef>
              <a:spcAft>
                <a:spcPts val="0"/>
              </a:spcAft>
              <a:buFont typeface="Courier New" panose="02070309020205020404" pitchFamily="49" charset="0"/>
              <a:buChar char="o"/>
            </a:pPr>
            <a:r>
              <a:rPr lang="en-US" sz="2000" dirty="0">
                <a:solidFill>
                  <a:srgbClr val="000000"/>
                </a:solidFill>
                <a:latin typeface="+mn-lt"/>
                <a:ea typeface="Times New Roman" panose="02020603050405020304" pitchFamily="18" charset="0"/>
                <a:cs typeface="Times New Roman" panose="02020603050405020304" pitchFamily="18" charset="0"/>
              </a:rPr>
              <a:t>R</a:t>
            </a:r>
            <a:r>
              <a:rPr lang="en-US" sz="2000" dirty="0">
                <a:solidFill>
                  <a:srgbClr val="000000"/>
                </a:solidFill>
                <a:effectLst/>
                <a:latin typeface="+mn-lt"/>
                <a:ea typeface="Times New Roman" panose="02020603050405020304" pitchFamily="18" charset="0"/>
                <a:cs typeface="Times New Roman" panose="02020603050405020304" pitchFamily="18" charset="0"/>
              </a:rPr>
              <a:t>ecurrent or Persistent </a:t>
            </a:r>
            <a:r>
              <a:rPr lang="en-US" sz="2000" dirty="0">
                <a:solidFill>
                  <a:srgbClr val="000000"/>
                </a:solidFill>
                <a:latin typeface="+mn-lt"/>
                <a:ea typeface="Times New Roman" panose="02020603050405020304" pitchFamily="18" charset="0"/>
                <a:cs typeface="Times New Roman" panose="02020603050405020304" pitchFamily="18" charset="0"/>
              </a:rPr>
              <a:t>V</a:t>
            </a:r>
            <a:r>
              <a:rPr lang="en-US" sz="2000" dirty="0">
                <a:solidFill>
                  <a:srgbClr val="000000"/>
                </a:solidFill>
                <a:effectLst/>
                <a:latin typeface="+mn-lt"/>
                <a:ea typeface="Times New Roman" panose="02020603050405020304" pitchFamily="18" charset="0"/>
                <a:cs typeface="Times New Roman" panose="02020603050405020304" pitchFamily="18" charset="0"/>
              </a:rPr>
              <a:t>enous </a:t>
            </a:r>
            <a:r>
              <a:rPr lang="en-US" sz="2000" dirty="0">
                <a:solidFill>
                  <a:srgbClr val="000000"/>
                </a:solidFill>
                <a:latin typeface="+mn-lt"/>
                <a:ea typeface="Times New Roman" panose="02020603050405020304" pitchFamily="18" charset="0"/>
                <a:cs typeface="Times New Roman" panose="02020603050405020304" pitchFamily="18" charset="0"/>
              </a:rPr>
              <a:t>S</a:t>
            </a:r>
            <a:r>
              <a:rPr lang="en-US" sz="2000" dirty="0">
                <a:solidFill>
                  <a:srgbClr val="000000"/>
                </a:solidFill>
                <a:effectLst/>
                <a:latin typeface="+mn-lt"/>
                <a:ea typeface="Times New Roman" panose="02020603050405020304" pitchFamily="18" charset="0"/>
                <a:cs typeface="Times New Roman" panose="02020603050405020304" pitchFamily="18" charset="0"/>
              </a:rPr>
              <a:t>tasis Disease,</a:t>
            </a:r>
          </a:p>
          <a:p>
            <a:pPr marL="1028700" lvl="3" indent="-342900">
              <a:spcBef>
                <a:spcPts val="0"/>
              </a:spcBef>
              <a:spcAft>
                <a:spcPts val="0"/>
              </a:spcAft>
              <a:buFont typeface="Courier New" panose="02070309020205020404" pitchFamily="49" charset="0"/>
              <a:buChar char="o"/>
            </a:pPr>
            <a:r>
              <a:rPr lang="en-US" sz="2000" dirty="0">
                <a:solidFill>
                  <a:srgbClr val="000000"/>
                </a:solidFill>
                <a:effectLst/>
                <a:latin typeface="+mn-lt"/>
                <a:ea typeface="Times New Roman" panose="02020603050405020304" pitchFamily="18" charset="0"/>
                <a:cs typeface="Times New Roman" panose="02020603050405020304" pitchFamily="18" charset="0"/>
              </a:rPr>
              <a:t>GERD, Gastroesophageal </a:t>
            </a:r>
            <a:r>
              <a:rPr lang="en-US" sz="2000" dirty="0">
                <a:solidFill>
                  <a:srgbClr val="000000"/>
                </a:solidFill>
                <a:latin typeface="+mn-lt"/>
                <a:ea typeface="Times New Roman" panose="02020603050405020304" pitchFamily="18" charset="0"/>
                <a:cs typeface="Times New Roman" panose="02020603050405020304" pitchFamily="18" charset="0"/>
              </a:rPr>
              <a:t>R</a:t>
            </a:r>
            <a:r>
              <a:rPr lang="en-US" sz="2000" dirty="0">
                <a:solidFill>
                  <a:srgbClr val="000000"/>
                </a:solidFill>
                <a:effectLst/>
                <a:latin typeface="+mn-lt"/>
                <a:ea typeface="Times New Roman" panose="02020603050405020304" pitchFamily="18" charset="0"/>
                <a:cs typeface="Times New Roman" panose="02020603050405020304" pitchFamily="18" charset="0"/>
              </a:rPr>
              <a:t>eflux </a:t>
            </a:r>
            <a:r>
              <a:rPr lang="en-US" sz="2000" dirty="0">
                <a:solidFill>
                  <a:srgbClr val="000000"/>
                </a:solidFill>
                <a:latin typeface="+mn-lt"/>
                <a:ea typeface="Times New Roman" panose="02020603050405020304" pitchFamily="18" charset="0"/>
                <a:cs typeface="Times New Roman" panose="02020603050405020304" pitchFamily="18" charset="0"/>
              </a:rPr>
              <a:t>D</a:t>
            </a:r>
            <a:r>
              <a:rPr lang="en-US" sz="2000" dirty="0">
                <a:solidFill>
                  <a:srgbClr val="000000"/>
                </a:solidFill>
                <a:effectLst/>
                <a:latin typeface="+mn-lt"/>
                <a:ea typeface="Times New Roman" panose="02020603050405020304" pitchFamily="18" charset="0"/>
                <a:cs typeface="Times New Roman" panose="02020603050405020304" pitchFamily="18" charset="0"/>
              </a:rPr>
              <a:t>isease;</a:t>
            </a:r>
          </a:p>
          <a:p>
            <a:pPr marL="1028700" lvl="3" indent="-342900">
              <a:spcBef>
                <a:spcPts val="0"/>
              </a:spcBef>
              <a:spcAft>
                <a:spcPts val="0"/>
              </a:spcAft>
              <a:buFont typeface="Courier New" panose="02070309020205020404" pitchFamily="49" charset="0"/>
              <a:buChar char="o"/>
            </a:pPr>
            <a:r>
              <a:rPr lang="en-US" sz="2000" dirty="0">
                <a:solidFill>
                  <a:srgbClr val="000000"/>
                </a:solidFill>
                <a:latin typeface="+mn-lt"/>
                <a:ea typeface="Times New Roman" panose="02020603050405020304" pitchFamily="18" charset="0"/>
                <a:cs typeface="Times New Roman" panose="02020603050405020304" pitchFamily="18" charset="0"/>
              </a:rPr>
              <a:t>S</a:t>
            </a:r>
            <a:r>
              <a:rPr lang="en-US" sz="2000" dirty="0">
                <a:solidFill>
                  <a:srgbClr val="000000"/>
                </a:solidFill>
                <a:effectLst/>
                <a:latin typeface="+mn-lt"/>
                <a:ea typeface="Times New Roman" panose="02020603050405020304" pitchFamily="18" charset="0"/>
                <a:cs typeface="Times New Roman" panose="02020603050405020304" pitchFamily="18" charset="0"/>
              </a:rPr>
              <a:t>ignificant impairment in Activities of Daily Living (ADL).</a:t>
            </a:r>
          </a:p>
        </p:txBody>
      </p:sp>
      <p:pic>
        <p:nvPicPr>
          <p:cNvPr id="17" name="Audio 16">
            <a:hlinkClick r:id="" action="ppaction://media"/>
            <a:extLst>
              <a:ext uri="{FF2B5EF4-FFF2-40B4-BE49-F238E27FC236}">
                <a16:creationId xmlns:a16="http://schemas.microsoft.com/office/drawing/2014/main" id="{9D3FE9C6-0819-D67C-56BB-1EEFEB23E19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1652889865"/>
      </p:ext>
    </p:extLst>
  </p:cSld>
  <p:clrMapOvr>
    <a:masterClrMapping/>
  </p:clrMapOvr>
  <mc:AlternateContent xmlns:mc="http://schemas.openxmlformats.org/markup-compatibility/2006" xmlns:p14="http://schemas.microsoft.com/office/powerpoint/2010/main">
    <mc:Choice Requires="p14">
      <p:transition spd="slow" p14:dur="2000" advTm="61216"/>
    </mc:Choice>
    <mc:Fallback xmlns="">
      <p:transition spd="slow" advTm="61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832" y="332819"/>
            <a:ext cx="12111037" cy="1065835"/>
          </a:xfrm>
        </p:spPr>
        <p:txBody>
          <a:bodyPr>
            <a:noAutofit/>
          </a:bodyPr>
          <a:lstStyle/>
          <a:p>
            <a:r>
              <a:rPr lang="en-US" sz="4800" dirty="0"/>
              <a:t> Bariatric Surgery PAR Requirements for Members 20 Years and Under (</a:t>
            </a:r>
            <a:r>
              <a:rPr lang="en-US" sz="4800" dirty="0" err="1"/>
              <a:t>con’t</a:t>
            </a:r>
            <a:r>
              <a:rPr lang="en-US" sz="4800" dirty="0"/>
              <a:t>…)</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308B63-0B9F-B26D-A927-943BDE41F170}"/>
              </a:ext>
            </a:extLst>
          </p:cNvPr>
          <p:cNvSpPr txBox="1"/>
          <p:nvPr/>
        </p:nvSpPr>
        <p:spPr>
          <a:xfrm>
            <a:off x="117043" y="2060644"/>
            <a:ext cx="12805050" cy="5632311"/>
          </a:xfrm>
          <a:prstGeom prst="rect">
            <a:avLst/>
          </a:prstGeom>
          <a:noFill/>
        </p:spPr>
        <p:txBody>
          <a:bodyPr wrap="square">
            <a:spAutoFit/>
          </a:bodyPr>
          <a:lstStyle/>
          <a:p>
            <a:pPr marL="274320" marR="0">
              <a:spcBef>
                <a:spcPts val="0"/>
              </a:spcBef>
              <a:spcAft>
                <a:spcPts val="0"/>
              </a:spcAft>
            </a:pPr>
            <a:r>
              <a:rPr lang="en-US" sz="2400" dirty="0">
                <a:solidFill>
                  <a:srgbClr val="000000"/>
                </a:solidFill>
                <a:effectLst/>
                <a:latin typeface="+mn-lt"/>
                <a:ea typeface="Times New Roman" panose="02020603050405020304" pitchFamily="18" charset="0"/>
                <a:cs typeface="Times New Roman" panose="02020603050405020304" pitchFamily="18" charset="0"/>
              </a:rPr>
              <a:t>In addition to the previous slide the following conditions must be met:</a:t>
            </a:r>
          </a:p>
          <a:p>
            <a:pPr marL="274320" marR="0">
              <a:spcBef>
                <a:spcPts val="0"/>
              </a:spcBef>
              <a:spcAft>
                <a:spcPts val="0"/>
              </a:spcAft>
            </a:pPr>
            <a:endParaRPr lang="en-US" sz="2400" dirty="0">
              <a:solidFill>
                <a:srgbClr val="000000"/>
              </a:solidFill>
              <a:latin typeface="+mn-lt"/>
              <a:ea typeface="Times New Roman" panose="02020603050405020304" pitchFamily="18" charset="0"/>
              <a:cs typeface="Times New Roman" panose="02020603050405020304" pitchFamily="18" charset="0"/>
            </a:endParaRPr>
          </a:p>
          <a:p>
            <a:pPr marL="274320" marR="0">
              <a:spcBef>
                <a:spcPts val="0"/>
              </a:spcBef>
              <a:spcAft>
                <a:spcPts val="0"/>
              </a:spcAft>
            </a:pPr>
            <a:r>
              <a:rPr lang="en-US" sz="2400" dirty="0">
                <a:solidFill>
                  <a:srgbClr val="000000"/>
                </a:solidFill>
                <a:effectLst/>
                <a:latin typeface="+mn-lt"/>
                <a:ea typeface="Times New Roman" panose="02020603050405020304" pitchFamily="18" charset="0"/>
                <a:cs typeface="Times New Roman" panose="02020603050405020304" pitchFamily="18" charset="0"/>
              </a:rPr>
              <a:t>The BMI level qualifying the client for surgery (&gt;40 or &gt;35 with one of the above co-morbidities) must be of at least two years’ duration. A client’s BMI may fluctuate around the required levels during this time period, and will be reviewed on a case-by-case basis, pediatric growth charts are essential to review and;</a:t>
            </a:r>
          </a:p>
          <a:p>
            <a:pPr marL="274320" marR="0">
              <a:spcBef>
                <a:spcPts val="0"/>
              </a:spcBef>
              <a:spcAft>
                <a:spcPts val="0"/>
              </a:spcAft>
            </a:pPr>
            <a:endParaRPr lang="en-US" sz="2400" dirty="0">
              <a:solidFill>
                <a:srgbClr val="000000"/>
              </a:solidFill>
              <a:latin typeface="+mn-lt"/>
              <a:ea typeface="Times New Roman" panose="02020603050405020304" pitchFamily="18" charset="0"/>
              <a:cs typeface="Times New Roman" panose="02020603050405020304" pitchFamily="18" charset="0"/>
            </a:endParaRPr>
          </a:p>
          <a:p>
            <a:pPr marL="274320" marR="0">
              <a:spcBef>
                <a:spcPts val="0"/>
              </a:spcBef>
              <a:spcAft>
                <a:spcPts val="0"/>
              </a:spcAft>
            </a:pPr>
            <a:endParaRPr lang="en-US" sz="2400" dirty="0">
              <a:solidFill>
                <a:srgbClr val="000000"/>
              </a:solidFill>
              <a:effectLst/>
              <a:latin typeface="+mn-lt"/>
              <a:ea typeface="Times New Roman" panose="02020603050405020304" pitchFamily="18" charset="0"/>
              <a:cs typeface="Times New Roman" panose="02020603050405020304" pitchFamily="18" charset="0"/>
            </a:endParaRPr>
          </a:p>
          <a:p>
            <a:pPr marL="274320" marR="0">
              <a:spcBef>
                <a:spcPts val="0"/>
              </a:spcBef>
              <a:spcAft>
                <a:spcPts val="0"/>
              </a:spcAft>
            </a:pPr>
            <a:r>
              <a:rPr lang="en-US" sz="2400" dirty="0">
                <a:solidFill>
                  <a:srgbClr val="000000"/>
                </a:solidFill>
                <a:effectLst/>
                <a:latin typeface="+mn-lt"/>
                <a:ea typeface="Times New Roman" panose="02020603050405020304" pitchFamily="18" charset="0"/>
                <a:cs typeface="Times New Roman" panose="02020603050405020304" pitchFamily="18" charset="0"/>
              </a:rPr>
              <a:t>The client must have made at least one clinically supervised attempt to lose weight lasting at least six consecutive months or longer within the past eighteen months of the prior authorization request, monitored by a registered dietician that is supervised by a physician, nurse practitioner, or physician’s assistant and;</a:t>
            </a:r>
          </a:p>
          <a:p>
            <a:pPr marL="274320" marR="0">
              <a:spcBef>
                <a:spcPts val="0"/>
              </a:spcBef>
              <a:spcAft>
                <a:spcPts val="0"/>
              </a:spcAft>
            </a:pPr>
            <a:endParaRPr lang="en-US" sz="2400" dirty="0">
              <a:solidFill>
                <a:srgbClr val="000000"/>
              </a:solidFill>
              <a:effectLst/>
              <a:latin typeface="+mn-lt"/>
              <a:ea typeface="Times New Roman" panose="02020603050405020304" pitchFamily="18" charset="0"/>
              <a:cs typeface="Times New Roman" panose="02020603050405020304" pitchFamily="18" charset="0"/>
            </a:endParaRPr>
          </a:p>
          <a:p>
            <a:r>
              <a:rPr lang="en-US" sz="2400" dirty="0">
                <a:solidFill>
                  <a:srgbClr val="000000"/>
                </a:solidFill>
                <a:effectLst/>
                <a:latin typeface="+mn-lt"/>
                <a:ea typeface="Times New Roman" panose="02020603050405020304" pitchFamily="18" charset="0"/>
                <a:cs typeface="Times New Roman" panose="02020603050405020304" pitchFamily="18" charset="0"/>
              </a:rPr>
              <a:t>    Medical and psychiatric contraindications to the surgical procedure must have been ruled out.</a:t>
            </a:r>
            <a:endParaRPr lang="en-US" sz="2400" dirty="0">
              <a:solidFill>
                <a:srgbClr val="000000"/>
              </a:solidFill>
              <a:latin typeface="+mn-lt"/>
            </a:endParaRPr>
          </a:p>
        </p:txBody>
      </p:sp>
      <p:pic>
        <p:nvPicPr>
          <p:cNvPr id="13" name="Audio 12">
            <a:hlinkClick r:id="" action="ppaction://media"/>
            <a:extLst>
              <a:ext uri="{FF2B5EF4-FFF2-40B4-BE49-F238E27FC236}">
                <a16:creationId xmlns:a16="http://schemas.microsoft.com/office/drawing/2014/main" id="{606B9373-9A54-9F23-207A-94AEDCF8DD1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170687056"/>
      </p:ext>
    </p:extLst>
  </p:cSld>
  <p:clrMapOvr>
    <a:masterClrMapping/>
  </p:clrMapOvr>
  <mc:AlternateContent xmlns:mc="http://schemas.openxmlformats.org/markup-compatibility/2006" xmlns:p14="http://schemas.microsoft.com/office/powerpoint/2010/main">
    <mc:Choice Requires="p14">
      <p:transition spd="slow" p14:dur="2000" advTm="51022"/>
    </mc:Choice>
    <mc:Fallback xmlns="">
      <p:transition spd="slow" advTm="51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Table of Contents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B5611C-206F-D621-6F74-B662B409D6EE}"/>
              </a:ext>
            </a:extLst>
          </p:cNvPr>
          <p:cNvSpPr txBox="1"/>
          <p:nvPr/>
        </p:nvSpPr>
        <p:spPr>
          <a:xfrm>
            <a:off x="6690102" y="1828800"/>
            <a:ext cx="6019800" cy="5593134"/>
          </a:xfrm>
          <a:prstGeom prst="rect">
            <a:avLst/>
          </a:prstGeom>
          <a:noFill/>
        </p:spPr>
        <p:txBody>
          <a:bodyPr wrap="square">
            <a:spAutoFit/>
          </a:bodyPr>
          <a:lstStyle/>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Covered Surgery Benefits - Bariatric</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Bariatric Surgery Revision</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Gender Affirming Benefits</a:t>
            </a:r>
          </a:p>
          <a:p>
            <a:pPr marL="0" marR="0">
              <a:lnSpc>
                <a:spcPct val="107000"/>
              </a:lnSpc>
              <a:spcBef>
                <a:spcPts val="0"/>
              </a:spcBef>
              <a:spcAft>
                <a:spcPts val="800"/>
              </a:spcAft>
            </a:pPr>
            <a:r>
              <a:rPr lang="en-US" sz="2800" u="sng" kern="100" dirty="0">
                <a:latin typeface="+mn-lt"/>
                <a:ea typeface="Aptos" panose="020B0004020202020204" pitchFamily="34" charset="0"/>
                <a:cs typeface="Times New Roman" panose="02020603050405020304" pitchFamily="18" charset="0"/>
              </a:rPr>
              <a:t>Transplant Surgeries</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PAR Determination Process</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Turnaround Times</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Medicaid Rule for Medical Necessity</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PAR Revision</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Change of Provider Form</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Recap</a:t>
            </a:r>
            <a:endParaRPr lang="en-US" sz="2800" kern="100" dirty="0">
              <a:effectLst/>
              <a:latin typeface="+mn-lt"/>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9D84B61-E2DC-DD12-EB67-03D0FB982E5E}"/>
              </a:ext>
            </a:extLst>
          </p:cNvPr>
          <p:cNvSpPr txBox="1"/>
          <p:nvPr/>
        </p:nvSpPr>
        <p:spPr>
          <a:xfrm>
            <a:off x="330200" y="1828800"/>
            <a:ext cx="6172200" cy="6515181"/>
          </a:xfrm>
          <a:prstGeom prst="rect">
            <a:avLst/>
          </a:prstGeom>
          <a:noFill/>
        </p:spPr>
        <p:txBody>
          <a:bodyPr wrap="square">
            <a:spAutoFit/>
          </a:bodyPr>
          <a:lstStyle/>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Early and Periodic Screening Diagnostic and Treatment (EPSDT)</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About Acentra Health</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Scope of Services</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Acentra Health Services for Providers</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Provider Responsibilities</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Prior Authorization Review (PAR) Submission</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General Requirements </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PAR Requirements</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Submission Requirements</a:t>
            </a:r>
          </a:p>
          <a:p>
            <a:pPr marL="0" marR="0">
              <a:lnSpc>
                <a:spcPct val="107000"/>
              </a:lnSpc>
              <a:spcBef>
                <a:spcPts val="0"/>
              </a:spcBef>
              <a:spcAft>
                <a:spcPts val="800"/>
              </a:spcAft>
            </a:pPr>
            <a:r>
              <a:rPr lang="en-US" sz="2800" u="sng" kern="100" dirty="0">
                <a:latin typeface="+mn-lt"/>
                <a:ea typeface="Aptos" panose="020B0004020202020204" pitchFamily="34" charset="0"/>
                <a:cs typeface="Times New Roman" panose="02020603050405020304" pitchFamily="18" charset="0"/>
              </a:rPr>
              <a:t>Timely Submission</a:t>
            </a:r>
            <a:endParaRPr lang="en-US" sz="2800" kern="100" dirty="0">
              <a:effectLst/>
              <a:latin typeface="+mn-lt"/>
              <a:ea typeface="Aptos" panose="020B0004020202020204" pitchFamily="34" charset="0"/>
              <a:cs typeface="Times New Roman" panose="02020603050405020304" pitchFamily="18" charset="0"/>
            </a:endParaRPr>
          </a:p>
        </p:txBody>
      </p:sp>
      <p:pic>
        <p:nvPicPr>
          <p:cNvPr id="13" name="Audio 12">
            <a:hlinkClick r:id="" action="ppaction://media"/>
            <a:extLst>
              <a:ext uri="{FF2B5EF4-FFF2-40B4-BE49-F238E27FC236}">
                <a16:creationId xmlns:a16="http://schemas.microsoft.com/office/drawing/2014/main" id="{AB6AD3C2-ED79-1B9B-5D99-D36AF884C06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208728953"/>
      </p:ext>
    </p:extLst>
  </p:cSld>
  <p:clrMapOvr>
    <a:masterClrMapping/>
  </p:clrMapOvr>
  <mc:AlternateContent xmlns:mc="http://schemas.openxmlformats.org/markup-compatibility/2006" xmlns:p14="http://schemas.microsoft.com/office/powerpoint/2010/main">
    <mc:Choice Requires="p14">
      <p:transition spd="slow" p14:dur="2000" advTm="32306"/>
    </mc:Choice>
    <mc:Fallback xmlns="">
      <p:transition spd="slow" advTm="32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50A95-EEE3-00EE-5668-684C57CC3FDB}"/>
              </a:ext>
            </a:extLst>
          </p:cNvPr>
          <p:cNvSpPr>
            <a:spLocks noGrp="1"/>
          </p:cNvSpPr>
          <p:nvPr>
            <p:ph type="title"/>
          </p:nvPr>
        </p:nvSpPr>
        <p:spPr/>
        <p:txBody>
          <a:bodyPr>
            <a:normAutofit fontScale="90000"/>
          </a:bodyPr>
          <a:lstStyle/>
          <a:p>
            <a:r>
              <a:rPr lang="en-US" dirty="0"/>
              <a:t>Non-Covered Services – Bariatric Surgery</a:t>
            </a:r>
          </a:p>
        </p:txBody>
      </p:sp>
      <p:sp>
        <p:nvSpPr>
          <p:cNvPr id="3" name="Content Placeholder 2">
            <a:extLst>
              <a:ext uri="{FF2B5EF4-FFF2-40B4-BE49-F238E27FC236}">
                <a16:creationId xmlns:a16="http://schemas.microsoft.com/office/drawing/2014/main" id="{08FE0F2C-CA69-4D96-0556-E96A2ED5BB89}"/>
              </a:ext>
            </a:extLst>
          </p:cNvPr>
          <p:cNvSpPr>
            <a:spLocks noGrp="1"/>
          </p:cNvSpPr>
          <p:nvPr>
            <p:ph sz="quarter" idx="10"/>
          </p:nvPr>
        </p:nvSpPr>
        <p:spPr/>
        <p:txBody>
          <a:bodyPr/>
          <a:lstStyle/>
          <a:p>
            <a:pPr marL="0" indent="0">
              <a:buNone/>
            </a:pPr>
            <a:r>
              <a:rPr lang="en-US" sz="2800" b="1" dirty="0"/>
              <a:t>Bariatric Surgery is not covered for the following instances: </a:t>
            </a:r>
          </a:p>
          <a:p>
            <a:pPr marL="0" indent="0">
              <a:buNone/>
            </a:pPr>
            <a:endParaRPr lang="en-US" sz="2800" b="1" dirty="0"/>
          </a:p>
          <a:p>
            <a:pPr>
              <a:buClr>
                <a:schemeClr val="tx1"/>
              </a:buClr>
            </a:pPr>
            <a:r>
              <a:rPr lang="en-US" sz="2800" dirty="0"/>
              <a:t>For members with clinically diagnosed COPD (Chronic Obstructive Pulmonary Disease), including Chronic Bronchitis or Emphysema; </a:t>
            </a:r>
          </a:p>
          <a:p>
            <a:pPr>
              <a:buClr>
                <a:schemeClr val="tx1"/>
              </a:buClr>
            </a:pPr>
            <a:r>
              <a:rPr lang="en-US" sz="2800" dirty="0"/>
              <a:t>Repeat procedures not associated with surgical complications; </a:t>
            </a:r>
          </a:p>
          <a:p>
            <a:pPr>
              <a:buClr>
                <a:schemeClr val="tx1"/>
              </a:buClr>
            </a:pPr>
            <a:r>
              <a:rPr lang="en-US" sz="2800" dirty="0"/>
              <a:t>Cosmetic Follow-up: Weight loss following surgery for clinically severe obesity can result in skin and fat folds in locations such as the medial upper arms, lower abdominal area, and medial thighs. Surgical removal of this skin and fat for solely cosmetic purposes is not a covered benefit; or </a:t>
            </a:r>
          </a:p>
          <a:p>
            <a:pPr>
              <a:buClr>
                <a:schemeClr val="tx1"/>
              </a:buClr>
            </a:pPr>
            <a:r>
              <a:rPr lang="en-US" sz="2800" dirty="0"/>
              <a:t>During pregnancy</a:t>
            </a:r>
          </a:p>
          <a:p>
            <a:endParaRPr lang="en-US" dirty="0"/>
          </a:p>
        </p:txBody>
      </p:sp>
      <p:pic>
        <p:nvPicPr>
          <p:cNvPr id="4" name="Picture 2" descr="image">
            <a:extLst>
              <a:ext uri="{FF2B5EF4-FFF2-40B4-BE49-F238E27FC236}">
                <a16:creationId xmlns:a16="http://schemas.microsoft.com/office/drawing/2014/main" id="{851033B3-1591-0E37-AAF8-0A2AAEFBF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25" name="Audio 24">
            <a:hlinkClick r:id="" action="ppaction://media"/>
            <a:extLst>
              <a:ext uri="{FF2B5EF4-FFF2-40B4-BE49-F238E27FC236}">
                <a16:creationId xmlns:a16="http://schemas.microsoft.com/office/drawing/2014/main" id="{14E6B48D-BCC9-A0B2-0517-85B57928A7E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4107749897"/>
      </p:ext>
    </p:extLst>
  </p:cSld>
  <p:clrMapOvr>
    <a:masterClrMapping/>
  </p:clrMapOvr>
  <mc:AlternateContent xmlns:mc="http://schemas.openxmlformats.org/markup-compatibility/2006" xmlns:p14="http://schemas.microsoft.com/office/powerpoint/2010/main">
    <mc:Choice Requires="p14">
      <p:transition spd="slow" p14:dur="2000" advTm="37448"/>
    </mc:Choice>
    <mc:Fallback xmlns="">
      <p:transition spd="slow" advTm="37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50A95-EEE3-00EE-5668-684C57CC3FDB}"/>
              </a:ext>
            </a:extLst>
          </p:cNvPr>
          <p:cNvSpPr>
            <a:spLocks noGrp="1"/>
          </p:cNvSpPr>
          <p:nvPr>
            <p:ph type="title"/>
          </p:nvPr>
        </p:nvSpPr>
        <p:spPr/>
        <p:txBody>
          <a:bodyPr>
            <a:normAutofit fontScale="90000"/>
          </a:bodyPr>
          <a:lstStyle/>
          <a:p>
            <a:r>
              <a:rPr lang="en-US" dirty="0"/>
              <a:t>Covered Surgery Benefits- Gender Affirming</a:t>
            </a:r>
          </a:p>
        </p:txBody>
      </p:sp>
      <p:sp>
        <p:nvSpPr>
          <p:cNvPr id="3" name="Content Placeholder 2">
            <a:extLst>
              <a:ext uri="{FF2B5EF4-FFF2-40B4-BE49-F238E27FC236}">
                <a16:creationId xmlns:a16="http://schemas.microsoft.com/office/drawing/2014/main" id="{08FE0F2C-CA69-4D96-0556-E96A2ED5BB89}"/>
              </a:ext>
            </a:extLst>
          </p:cNvPr>
          <p:cNvSpPr>
            <a:spLocks noGrp="1"/>
          </p:cNvSpPr>
          <p:nvPr>
            <p:ph sz="quarter" idx="10"/>
          </p:nvPr>
        </p:nvSpPr>
        <p:spPr>
          <a:xfrm>
            <a:off x="573722" y="1839685"/>
            <a:ext cx="11217275" cy="6755675"/>
          </a:xfrm>
        </p:spPr>
        <p:txBody>
          <a:bodyPr/>
          <a:lstStyle/>
          <a:p>
            <a:pPr marL="0" indent="0">
              <a:buNone/>
            </a:pPr>
            <a:r>
              <a:rPr lang="en-US" sz="2800" b="1" dirty="0"/>
              <a:t>Members with a clinical diagnosis of gender dysphoria are eligible for the gender affirming services benefit, subject to the service-specific criteria and restrictions detailed in 10 CCR 2505-10 8.735.4:</a:t>
            </a:r>
          </a:p>
          <a:p>
            <a:pPr marL="0" indent="0">
              <a:buNone/>
            </a:pPr>
            <a:endParaRPr lang="en-US" sz="2800" b="1" dirty="0"/>
          </a:p>
          <a:p>
            <a:pPr marL="285750" lvl="0" indent="-285750">
              <a:buClr>
                <a:schemeClr val="tx1"/>
              </a:buClr>
              <a:buFont typeface="Arial" panose="020B0604020202020204" pitchFamily="34" charset="0"/>
              <a:buChar char="•"/>
            </a:pPr>
            <a:r>
              <a:rPr lang="en-US" sz="2800" dirty="0">
                <a:solidFill>
                  <a:srgbClr val="000000"/>
                </a:solidFill>
              </a:rPr>
              <a:t>Member has a clinical diagnosis of gender dysphoria;</a:t>
            </a:r>
          </a:p>
          <a:p>
            <a:pPr marL="285750" lvl="0" indent="-285750">
              <a:buClr>
                <a:schemeClr val="tx1"/>
              </a:buClr>
              <a:buFont typeface="Arial" panose="020B0604020202020204" pitchFamily="34" charset="0"/>
              <a:buChar char="•"/>
            </a:pPr>
            <a:r>
              <a:rPr lang="en-US" sz="2800" dirty="0">
                <a:solidFill>
                  <a:srgbClr val="000000"/>
                </a:solidFill>
              </a:rPr>
              <a:t>Requested service is medically necessary, as defined in section 8.076.1.8;</a:t>
            </a:r>
          </a:p>
          <a:p>
            <a:pPr algn="l"/>
            <a:r>
              <a:rPr lang="en-US" sz="2800" b="0" i="0" u="none" strike="noStrike" baseline="0" dirty="0">
                <a:solidFill>
                  <a:srgbClr val="000000"/>
                </a:solidFill>
              </a:rPr>
              <a:t>Any co-existing physical and behavioral health conditions do not interfere with diagnostic clarity or capacity to consent, and associated risks and benefits have been discussed;</a:t>
            </a:r>
          </a:p>
          <a:p>
            <a:pPr marL="285750" lvl="0" indent="-285750">
              <a:buClr>
                <a:schemeClr val="tx1"/>
              </a:buClr>
              <a:buFont typeface="Arial" panose="020B0604020202020204" pitchFamily="34" charset="0"/>
              <a:buChar char="•"/>
            </a:pPr>
            <a:r>
              <a:rPr lang="en-US" sz="2800" dirty="0">
                <a:solidFill>
                  <a:srgbClr val="000000"/>
                </a:solidFill>
              </a:rPr>
              <a:t>Member has given informed consent for the service; </a:t>
            </a:r>
            <a:endParaRPr lang="en-US" sz="2800" dirty="0"/>
          </a:p>
          <a:p>
            <a:pPr marL="0" indent="0">
              <a:buNone/>
            </a:pPr>
            <a:endParaRPr lang="en-US" dirty="0"/>
          </a:p>
        </p:txBody>
      </p:sp>
      <p:pic>
        <p:nvPicPr>
          <p:cNvPr id="4" name="Picture 2" descr="image">
            <a:extLst>
              <a:ext uri="{FF2B5EF4-FFF2-40B4-BE49-F238E27FC236}">
                <a16:creationId xmlns:a16="http://schemas.microsoft.com/office/drawing/2014/main" id="{851033B3-1591-0E37-AAF8-0A2AAEFBF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19" name="Audio 18">
            <a:hlinkClick r:id="" action="ppaction://media"/>
            <a:extLst>
              <a:ext uri="{FF2B5EF4-FFF2-40B4-BE49-F238E27FC236}">
                <a16:creationId xmlns:a16="http://schemas.microsoft.com/office/drawing/2014/main" id="{DD79113B-93E7-455F-7AD7-697DE54C3D8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1712045467"/>
      </p:ext>
    </p:extLst>
  </p:cSld>
  <p:clrMapOvr>
    <a:masterClrMapping/>
  </p:clrMapOvr>
  <mc:AlternateContent xmlns:mc="http://schemas.openxmlformats.org/markup-compatibility/2006" xmlns:p14="http://schemas.microsoft.com/office/powerpoint/2010/main">
    <mc:Choice Requires="p14">
      <p:transition spd="slow" p14:dur="2000" advTm="39683"/>
    </mc:Choice>
    <mc:Fallback xmlns="">
      <p:transition spd="slow" advTm="39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50A95-EEE3-00EE-5668-684C57CC3FDB}"/>
              </a:ext>
            </a:extLst>
          </p:cNvPr>
          <p:cNvSpPr>
            <a:spLocks noGrp="1"/>
          </p:cNvSpPr>
          <p:nvPr>
            <p:ph type="title"/>
          </p:nvPr>
        </p:nvSpPr>
        <p:spPr/>
        <p:txBody>
          <a:bodyPr>
            <a:normAutofit fontScale="90000"/>
          </a:bodyPr>
          <a:lstStyle/>
          <a:p>
            <a:r>
              <a:rPr lang="en-US" dirty="0"/>
              <a:t>Covered Surgery Benefits- Gender Affirming (</a:t>
            </a:r>
            <a:r>
              <a:rPr lang="en-US" dirty="0" err="1"/>
              <a:t>con’t</a:t>
            </a:r>
            <a:r>
              <a:rPr lang="en-US" dirty="0"/>
              <a:t>…)</a:t>
            </a:r>
          </a:p>
        </p:txBody>
      </p:sp>
      <p:sp>
        <p:nvSpPr>
          <p:cNvPr id="3" name="Content Placeholder 2">
            <a:extLst>
              <a:ext uri="{FF2B5EF4-FFF2-40B4-BE49-F238E27FC236}">
                <a16:creationId xmlns:a16="http://schemas.microsoft.com/office/drawing/2014/main" id="{08FE0F2C-CA69-4D96-0556-E96A2ED5BB89}"/>
              </a:ext>
            </a:extLst>
          </p:cNvPr>
          <p:cNvSpPr>
            <a:spLocks noGrp="1"/>
          </p:cNvSpPr>
          <p:nvPr>
            <p:ph sz="quarter" idx="10"/>
          </p:nvPr>
        </p:nvSpPr>
        <p:spPr>
          <a:xfrm>
            <a:off x="893762" y="2160602"/>
            <a:ext cx="11217275" cy="6755675"/>
          </a:xfrm>
        </p:spPr>
        <p:txBody>
          <a:bodyPr/>
          <a:lstStyle/>
          <a:p>
            <a:pPr marL="285750" lvl="0" indent="-285750">
              <a:buClr>
                <a:schemeClr val="tx1"/>
              </a:buClr>
              <a:buFont typeface="Arial" panose="020B0604020202020204" pitchFamily="34" charset="0"/>
              <a:buChar char="•"/>
            </a:pPr>
            <a:r>
              <a:rPr lang="en-US" sz="2800" dirty="0"/>
              <a:t>Subject to the exceptions in C.R.S. §13-22-103, if member is under 18 years of age, member's parent(s) or legal guardian has given informed consent for the service.</a:t>
            </a:r>
          </a:p>
          <a:p>
            <a:pPr marL="285750" lvl="0" indent="-285750">
              <a:buClr>
                <a:schemeClr val="tx1"/>
              </a:buClr>
              <a:buFont typeface="Arial" panose="020B0604020202020204" pitchFamily="34" charset="0"/>
              <a:buChar char="•"/>
            </a:pPr>
            <a:endParaRPr lang="en-US" sz="2800" dirty="0"/>
          </a:p>
          <a:p>
            <a:pPr marL="285750" indent="-285750">
              <a:buClr>
                <a:schemeClr val="tx1"/>
              </a:buClr>
              <a:buFont typeface="Arial" panose="020B0604020202020204" pitchFamily="34" charset="0"/>
              <a:buChar char="•"/>
            </a:pPr>
            <a:r>
              <a:rPr lang="en-US" sz="2800" dirty="0"/>
              <a:t>Requests for services for members under 21 years of age are evaluated in accordance with the Early and Periodic Screening, Diagnosis, and Treatment (EPSDT) program criteria detailed in section 8.280.</a:t>
            </a:r>
          </a:p>
          <a:p>
            <a:pPr marL="285750" indent="-285750">
              <a:buClr>
                <a:schemeClr val="tx1"/>
              </a:buClr>
              <a:buFont typeface="Arial" panose="020B0604020202020204" pitchFamily="34" charset="0"/>
              <a:buChar char="•"/>
            </a:pPr>
            <a:endParaRPr lang="en-US" sz="2800" dirty="0"/>
          </a:p>
          <a:p>
            <a:pPr marL="285750" indent="-285750">
              <a:buClr>
                <a:schemeClr val="tx1"/>
              </a:buClr>
              <a:buFont typeface="Arial" panose="020B0604020202020204" pitchFamily="34" charset="0"/>
              <a:buChar char="•"/>
            </a:pPr>
            <a:r>
              <a:rPr lang="en-US" sz="2800" dirty="0"/>
              <a:t>Requests for surgery for members under 18 years of age will be reviewed by HCPF and considered based on medical circumstances and clinical appropriateness of the request</a:t>
            </a:r>
            <a:r>
              <a:rPr lang="en-US" dirty="0"/>
              <a:t>. </a:t>
            </a:r>
          </a:p>
          <a:p>
            <a:pPr marL="0" indent="0">
              <a:buNone/>
            </a:pPr>
            <a:endParaRPr lang="en-US" dirty="0"/>
          </a:p>
        </p:txBody>
      </p:sp>
      <p:pic>
        <p:nvPicPr>
          <p:cNvPr id="4" name="Picture 2" descr="image">
            <a:extLst>
              <a:ext uri="{FF2B5EF4-FFF2-40B4-BE49-F238E27FC236}">
                <a16:creationId xmlns:a16="http://schemas.microsoft.com/office/drawing/2014/main" id="{851033B3-1591-0E37-AAF8-0A2AAEFBF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16" name="Audio 15">
            <a:hlinkClick r:id="" action="ppaction://media"/>
            <a:extLst>
              <a:ext uri="{FF2B5EF4-FFF2-40B4-BE49-F238E27FC236}">
                <a16:creationId xmlns:a16="http://schemas.microsoft.com/office/drawing/2014/main" id="{AE985772-31B6-E184-16A2-FF51D747558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226256313"/>
      </p:ext>
    </p:extLst>
  </p:cSld>
  <p:clrMapOvr>
    <a:masterClrMapping/>
  </p:clrMapOvr>
  <mc:AlternateContent xmlns:mc="http://schemas.openxmlformats.org/markup-compatibility/2006" xmlns:p14="http://schemas.microsoft.com/office/powerpoint/2010/main">
    <mc:Choice Requires="p14">
      <p:transition spd="slow" p14:dur="2000" advTm="34618"/>
    </mc:Choice>
    <mc:Fallback xmlns="">
      <p:transition spd="slow" advTm="34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50A95-EEE3-00EE-5668-684C57CC3FDB}"/>
              </a:ext>
            </a:extLst>
          </p:cNvPr>
          <p:cNvSpPr>
            <a:spLocks noGrp="1"/>
          </p:cNvSpPr>
          <p:nvPr>
            <p:ph type="title"/>
          </p:nvPr>
        </p:nvSpPr>
        <p:spPr/>
        <p:txBody>
          <a:bodyPr>
            <a:normAutofit fontScale="90000"/>
          </a:bodyPr>
          <a:lstStyle/>
          <a:p>
            <a:r>
              <a:rPr lang="en-US" dirty="0"/>
              <a:t>Covered Surgery Benefits – Gender Affirming (</a:t>
            </a:r>
            <a:r>
              <a:rPr lang="en-US" dirty="0" err="1"/>
              <a:t>con’t</a:t>
            </a:r>
            <a:r>
              <a:rPr lang="en-US" dirty="0"/>
              <a:t>…)</a:t>
            </a:r>
          </a:p>
        </p:txBody>
      </p:sp>
      <p:sp>
        <p:nvSpPr>
          <p:cNvPr id="3" name="Content Placeholder 2">
            <a:extLst>
              <a:ext uri="{FF2B5EF4-FFF2-40B4-BE49-F238E27FC236}">
                <a16:creationId xmlns:a16="http://schemas.microsoft.com/office/drawing/2014/main" id="{08FE0F2C-CA69-4D96-0556-E96A2ED5BB89}"/>
              </a:ext>
            </a:extLst>
          </p:cNvPr>
          <p:cNvSpPr>
            <a:spLocks noGrp="1"/>
          </p:cNvSpPr>
          <p:nvPr>
            <p:ph sz="quarter" idx="10"/>
          </p:nvPr>
        </p:nvSpPr>
        <p:spPr>
          <a:xfrm>
            <a:off x="893763" y="2072640"/>
            <a:ext cx="11217275" cy="5943600"/>
          </a:xfrm>
        </p:spPr>
        <p:txBody>
          <a:bodyPr/>
          <a:lstStyle/>
          <a:p>
            <a:pPr marL="0" indent="0">
              <a:buNone/>
            </a:pPr>
            <a:r>
              <a:rPr lang="en-US" sz="2400" b="1" dirty="0"/>
              <a:t>Surgical Procedures</a:t>
            </a:r>
            <a:endParaRPr lang="en-US" sz="2400" b="1" i="1" dirty="0"/>
          </a:p>
          <a:p>
            <a:pPr lvl="1">
              <a:buFont typeface="Arial" panose="020B0604020202020204" pitchFamily="34" charset="0"/>
              <a:buChar char="•"/>
            </a:pPr>
            <a:r>
              <a:rPr lang="en-US" sz="2400" b="0" i="0" u="none" strike="noStrike" baseline="0" dirty="0">
                <a:solidFill>
                  <a:srgbClr val="000000"/>
                </a:solidFill>
              </a:rPr>
              <a:t>Gender-Affirming Surgery is a covered service for a client who:</a:t>
            </a:r>
          </a:p>
          <a:p>
            <a:pPr lvl="1">
              <a:buFont typeface="Arial" panose="020B0604020202020204" pitchFamily="34" charset="0"/>
              <a:buChar char="•"/>
            </a:pPr>
            <a:r>
              <a:rPr lang="en-US" sz="2400" b="0" i="0" u="none" strike="noStrike" baseline="0" dirty="0">
                <a:solidFill>
                  <a:srgbClr val="000000"/>
                </a:solidFill>
              </a:rPr>
              <a:t>a. Meets the criteria at Section 8.735.4.A.1.–4;</a:t>
            </a:r>
          </a:p>
          <a:p>
            <a:pPr lvl="1">
              <a:buFont typeface="Arial" panose="020B0604020202020204" pitchFamily="34" charset="0"/>
              <a:buChar char="•"/>
            </a:pPr>
            <a:r>
              <a:rPr lang="en-US" sz="2400" b="0" i="0" u="none" strike="noStrike" baseline="0" dirty="0">
                <a:solidFill>
                  <a:srgbClr val="000000"/>
                </a:solidFill>
              </a:rPr>
              <a:t>b. Is 18 years of age or older;</a:t>
            </a:r>
          </a:p>
          <a:p>
            <a:pPr lvl="1">
              <a:buFont typeface="Arial" panose="020B0604020202020204" pitchFamily="34" charset="0"/>
              <a:buChar char="•"/>
            </a:pPr>
            <a:r>
              <a:rPr lang="en-US" sz="2400" b="0" i="0" u="none" strike="noStrike" baseline="0" dirty="0">
                <a:solidFill>
                  <a:srgbClr val="000000"/>
                </a:solidFill>
              </a:rPr>
              <a:t>c. Has completed six (6) continuous months of hormone therapy, unless hormone therapy is not clinically indicated or is inconsistent with the client’s desires, goals, or expressions of individual gender identity;</a:t>
            </a:r>
          </a:p>
          <a:p>
            <a:pPr lvl="1">
              <a:buFont typeface="Arial" panose="020B0604020202020204" pitchFamily="34" charset="0"/>
              <a:buChar char="•"/>
            </a:pPr>
            <a:r>
              <a:rPr lang="en-US" sz="2400" b="0" i="0" u="none" strike="noStrike" baseline="0" dirty="0" err="1">
                <a:solidFill>
                  <a:srgbClr val="000000"/>
                </a:solidFill>
              </a:rPr>
              <a:t>i</a:t>
            </a:r>
            <a:r>
              <a:rPr lang="en-US" sz="2400" b="0" i="0" u="none" strike="noStrike" baseline="0" dirty="0">
                <a:solidFill>
                  <a:srgbClr val="000000"/>
                </a:solidFill>
              </a:rPr>
              <a:t>) This requirement does not apply to mastectomy surgeries;</a:t>
            </a:r>
          </a:p>
          <a:p>
            <a:pPr lvl="1">
              <a:buFont typeface="Arial" panose="020B0604020202020204" pitchFamily="34" charset="0"/>
              <a:buChar char="•"/>
            </a:pPr>
            <a:r>
              <a:rPr lang="en-US" sz="2400" b="0" i="0" u="none" strike="noStrike" baseline="0" dirty="0">
                <a:solidFill>
                  <a:srgbClr val="000000"/>
                </a:solidFill>
              </a:rPr>
              <a:t>ii) Twelve (12) continuous months of hormone therapy are required for mammoplasty, unless hormone therapy is not clinically indicated or is inconsistent with the client’s desires, goals, or expressions of gender identity;</a:t>
            </a:r>
          </a:p>
          <a:p>
            <a:pPr lvl="1">
              <a:buFont typeface="Arial" panose="020B0604020202020204" pitchFamily="34" charset="0"/>
              <a:buChar char="•"/>
            </a:pPr>
            <a:r>
              <a:rPr lang="en-US" sz="2400" b="0" i="0" u="none" strike="noStrike" baseline="0" dirty="0">
                <a:solidFill>
                  <a:srgbClr val="000000"/>
                </a:solidFill>
              </a:rPr>
              <a:t>d. Understands the potential effect of the Gender-Affirming Surgery on fertility.</a:t>
            </a:r>
          </a:p>
          <a:p>
            <a:pPr marL="0" indent="0">
              <a:buNone/>
            </a:pPr>
            <a:endParaRPr lang="en-US" dirty="0"/>
          </a:p>
        </p:txBody>
      </p:sp>
      <p:pic>
        <p:nvPicPr>
          <p:cNvPr id="4" name="Picture 2" descr="image">
            <a:extLst>
              <a:ext uri="{FF2B5EF4-FFF2-40B4-BE49-F238E27FC236}">
                <a16:creationId xmlns:a16="http://schemas.microsoft.com/office/drawing/2014/main" id="{851033B3-1591-0E37-AAF8-0A2AAEFBF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15" name="Audio 14">
            <a:hlinkClick r:id="" action="ppaction://media"/>
            <a:extLst>
              <a:ext uri="{FF2B5EF4-FFF2-40B4-BE49-F238E27FC236}">
                <a16:creationId xmlns:a16="http://schemas.microsoft.com/office/drawing/2014/main" id="{1584FB52-A94A-E1DF-82BA-EAEF07602E6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972651906"/>
      </p:ext>
    </p:extLst>
  </p:cSld>
  <p:clrMapOvr>
    <a:masterClrMapping/>
  </p:clrMapOvr>
  <mc:AlternateContent xmlns:mc="http://schemas.openxmlformats.org/markup-compatibility/2006" xmlns:p14="http://schemas.microsoft.com/office/powerpoint/2010/main">
    <mc:Choice Requires="p14">
      <p:transition spd="slow" p14:dur="2000" advTm="44033"/>
    </mc:Choice>
    <mc:Fallback xmlns="">
      <p:transition spd="slow" advTm="44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50A95-EEE3-00EE-5668-684C57CC3FDB}"/>
              </a:ext>
            </a:extLst>
          </p:cNvPr>
          <p:cNvSpPr>
            <a:spLocks noGrp="1"/>
          </p:cNvSpPr>
          <p:nvPr>
            <p:ph type="title"/>
          </p:nvPr>
        </p:nvSpPr>
        <p:spPr/>
        <p:txBody>
          <a:bodyPr>
            <a:normAutofit fontScale="90000"/>
          </a:bodyPr>
          <a:lstStyle/>
          <a:p>
            <a:r>
              <a:rPr lang="en-US" dirty="0"/>
              <a:t>Covered Surgery Benefits – Gender Affirming (</a:t>
            </a:r>
            <a:r>
              <a:rPr lang="en-US" dirty="0" err="1"/>
              <a:t>con’t</a:t>
            </a:r>
            <a:r>
              <a:rPr lang="en-US" dirty="0"/>
              <a:t>…)</a:t>
            </a:r>
          </a:p>
        </p:txBody>
      </p:sp>
      <p:sp>
        <p:nvSpPr>
          <p:cNvPr id="3" name="Content Placeholder 2">
            <a:extLst>
              <a:ext uri="{FF2B5EF4-FFF2-40B4-BE49-F238E27FC236}">
                <a16:creationId xmlns:a16="http://schemas.microsoft.com/office/drawing/2014/main" id="{08FE0F2C-CA69-4D96-0556-E96A2ED5BB89}"/>
              </a:ext>
            </a:extLst>
          </p:cNvPr>
          <p:cNvSpPr>
            <a:spLocks noGrp="1"/>
          </p:cNvSpPr>
          <p:nvPr>
            <p:ph sz="quarter" idx="10"/>
          </p:nvPr>
        </p:nvSpPr>
        <p:spPr/>
        <p:txBody>
          <a:bodyPr/>
          <a:lstStyle/>
          <a:p>
            <a:pPr marL="0" indent="0">
              <a:buNone/>
            </a:pPr>
            <a:r>
              <a:rPr lang="en-US" sz="2800" b="1" dirty="0"/>
              <a:t>Surgical Procedures</a:t>
            </a:r>
            <a:endParaRPr lang="en-US" sz="2800" b="1" i="1" dirty="0"/>
          </a:p>
          <a:p>
            <a:pPr marL="0" indent="0" algn="l">
              <a:buNone/>
            </a:pPr>
            <a:r>
              <a:rPr lang="en-US" sz="2800" b="0" i="0" u="none" strike="noStrike" baseline="0" dirty="0">
                <a:solidFill>
                  <a:srgbClr val="000000"/>
                </a:solidFill>
              </a:rPr>
              <a:t>Covered Gender-Affirming Surgeries include:</a:t>
            </a:r>
          </a:p>
          <a:p>
            <a:pPr lvl="1">
              <a:buFont typeface="Arial" panose="020B0604020202020204" pitchFamily="34" charset="0"/>
              <a:buChar char="•"/>
            </a:pPr>
            <a:r>
              <a:rPr lang="en-US" sz="2400" b="0" i="0" u="none" strike="noStrike" baseline="0" dirty="0">
                <a:solidFill>
                  <a:srgbClr val="000000"/>
                </a:solidFill>
              </a:rPr>
              <a:t> Genital surgery;</a:t>
            </a:r>
          </a:p>
          <a:p>
            <a:pPr lvl="1">
              <a:buFont typeface="Arial" panose="020B0604020202020204" pitchFamily="34" charset="0"/>
              <a:buChar char="•"/>
            </a:pPr>
            <a:r>
              <a:rPr lang="en-US" sz="2400" b="0" i="0" u="none" strike="noStrike" baseline="0" dirty="0">
                <a:solidFill>
                  <a:srgbClr val="000000"/>
                </a:solidFill>
              </a:rPr>
              <a:t> Breast/chest surgery; and</a:t>
            </a:r>
          </a:p>
          <a:p>
            <a:pPr lvl="1">
              <a:buFont typeface="Arial" panose="020B0604020202020204" pitchFamily="34" charset="0"/>
              <a:buChar char="•"/>
            </a:pPr>
            <a:r>
              <a:rPr lang="en-US" sz="2400" b="0" i="0" u="none" strike="noStrike" baseline="0" dirty="0">
                <a:solidFill>
                  <a:srgbClr val="000000"/>
                </a:solidFill>
              </a:rPr>
              <a:t> Facial and neck surgery.</a:t>
            </a:r>
          </a:p>
          <a:p>
            <a:pPr marL="0" indent="0" algn="l">
              <a:buNone/>
            </a:pPr>
            <a:r>
              <a:rPr lang="en-US" sz="2800" b="0" i="0" u="none" strike="noStrike" baseline="0" dirty="0">
                <a:solidFill>
                  <a:srgbClr val="000000"/>
                </a:solidFill>
              </a:rPr>
              <a:t>Requests for other medically necessary Gender-Affirming Surgeries will be reviewed by the Department and considered based on medical circumstances and clinical appropriateness of the request.</a:t>
            </a:r>
          </a:p>
          <a:p>
            <a:pPr marL="0" indent="0" algn="l">
              <a:buNone/>
            </a:pPr>
            <a:r>
              <a:rPr lang="en-US" sz="2800" b="0" i="0" u="none" strike="noStrike" baseline="0" dirty="0">
                <a:solidFill>
                  <a:srgbClr val="000000"/>
                </a:solidFill>
              </a:rPr>
              <a:t>Pre- and post-operative services are covered when:</a:t>
            </a:r>
          </a:p>
          <a:p>
            <a:pPr lvl="1">
              <a:buFont typeface="Arial" panose="020B0604020202020204" pitchFamily="34" charset="0"/>
              <a:buChar char="•"/>
            </a:pPr>
            <a:r>
              <a:rPr lang="en-US" sz="2400" b="0" i="0" u="none" strike="noStrike" baseline="0" dirty="0">
                <a:solidFill>
                  <a:srgbClr val="000000"/>
                </a:solidFill>
              </a:rPr>
              <a:t> Related to a surgical procedure covered under Section 8.735.4.F; and</a:t>
            </a:r>
          </a:p>
          <a:p>
            <a:pPr lvl="1">
              <a:buFont typeface="Arial" panose="020B0604020202020204" pitchFamily="34" charset="0"/>
              <a:buChar char="•"/>
            </a:pPr>
            <a:r>
              <a:rPr lang="en-US" sz="2400" b="0" i="0" u="none" strike="noStrike" baseline="0" dirty="0">
                <a:solidFill>
                  <a:srgbClr val="000000"/>
                </a:solidFill>
              </a:rPr>
              <a:t> Medically necessary, as defined in Section 8.076.1.8.</a:t>
            </a:r>
          </a:p>
          <a:p>
            <a:pPr algn="l"/>
            <a:endParaRPr lang="en-US" sz="1800" b="0" i="0" u="none" strike="noStrike" baseline="0" dirty="0">
              <a:solidFill>
                <a:srgbClr val="000000"/>
              </a:solidFill>
              <a:latin typeface="Arial" panose="020B0604020202020204" pitchFamily="34" charset="0"/>
            </a:endParaRPr>
          </a:p>
          <a:p>
            <a:pPr marL="0" indent="0">
              <a:buNone/>
            </a:pPr>
            <a:endParaRPr lang="en-US" dirty="0"/>
          </a:p>
        </p:txBody>
      </p:sp>
      <p:pic>
        <p:nvPicPr>
          <p:cNvPr id="4" name="Picture 2" descr="image">
            <a:extLst>
              <a:ext uri="{FF2B5EF4-FFF2-40B4-BE49-F238E27FC236}">
                <a16:creationId xmlns:a16="http://schemas.microsoft.com/office/drawing/2014/main" id="{851033B3-1591-0E37-AAF8-0A2AAEFBF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41B3827F-3DE0-1415-0B96-74804C26E37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507699029"/>
      </p:ext>
    </p:extLst>
  </p:cSld>
  <p:clrMapOvr>
    <a:masterClrMapping/>
  </p:clrMapOvr>
  <mc:AlternateContent xmlns:mc="http://schemas.openxmlformats.org/markup-compatibility/2006" xmlns:p14="http://schemas.microsoft.com/office/powerpoint/2010/main">
    <mc:Choice Requires="p14">
      <p:transition spd="slow" p14:dur="2000" advTm="29295"/>
    </mc:Choice>
    <mc:Fallback xmlns="">
      <p:transition spd="slow" advTm="29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50A95-EEE3-00EE-5668-684C57CC3FDB}"/>
              </a:ext>
            </a:extLst>
          </p:cNvPr>
          <p:cNvSpPr>
            <a:spLocks noGrp="1"/>
          </p:cNvSpPr>
          <p:nvPr>
            <p:ph type="title"/>
          </p:nvPr>
        </p:nvSpPr>
        <p:spPr>
          <a:xfrm>
            <a:off x="207442" y="229565"/>
            <a:ext cx="11217275" cy="1156322"/>
          </a:xfrm>
        </p:spPr>
        <p:txBody>
          <a:bodyPr>
            <a:normAutofit fontScale="90000"/>
          </a:bodyPr>
          <a:lstStyle/>
          <a:p>
            <a:r>
              <a:rPr lang="en-US" dirty="0"/>
              <a:t>Gender Affirming PAR Requirements</a:t>
            </a:r>
          </a:p>
        </p:txBody>
      </p:sp>
      <p:sp>
        <p:nvSpPr>
          <p:cNvPr id="3" name="Content Placeholder 2">
            <a:extLst>
              <a:ext uri="{FF2B5EF4-FFF2-40B4-BE49-F238E27FC236}">
                <a16:creationId xmlns:a16="http://schemas.microsoft.com/office/drawing/2014/main" id="{08FE0F2C-CA69-4D96-0556-E96A2ED5BB89}"/>
              </a:ext>
            </a:extLst>
          </p:cNvPr>
          <p:cNvSpPr>
            <a:spLocks noGrp="1"/>
          </p:cNvSpPr>
          <p:nvPr>
            <p:ph sz="quarter" idx="10"/>
          </p:nvPr>
        </p:nvSpPr>
        <p:spPr>
          <a:xfrm>
            <a:off x="547234" y="1907177"/>
            <a:ext cx="11910332" cy="6566263"/>
          </a:xfrm>
        </p:spPr>
        <p:txBody>
          <a:bodyPr/>
          <a:lstStyle/>
          <a:p>
            <a:pPr marL="0" indent="0">
              <a:buNone/>
            </a:pPr>
            <a:r>
              <a:rPr lang="en-US" sz="3200" dirty="0">
                <a:solidFill>
                  <a:srgbClr val="000000"/>
                </a:solidFill>
              </a:rPr>
              <a:t>For </a:t>
            </a:r>
            <a:r>
              <a:rPr lang="en-US" sz="3200" b="1" i="1" dirty="0">
                <a:solidFill>
                  <a:srgbClr val="000000"/>
                </a:solidFill>
              </a:rPr>
              <a:t>hormone therapy services</a:t>
            </a:r>
            <a:r>
              <a:rPr lang="en-US" sz="3200" dirty="0">
                <a:solidFill>
                  <a:srgbClr val="000000"/>
                </a:solidFill>
              </a:rPr>
              <a:t>, in addition to the above general requirements, the member’s health care provider shall provide any information requested by the Fiscal Agent including, but not limited to:</a:t>
            </a:r>
          </a:p>
          <a:p>
            <a:pPr marL="285750" lvl="0" indent="-285750">
              <a:buClr>
                <a:schemeClr val="tx1"/>
              </a:buClr>
              <a:buFont typeface="Arial" panose="020B0604020202020204" pitchFamily="34" charset="0"/>
              <a:buChar char="•"/>
            </a:pPr>
            <a:r>
              <a:rPr lang="en-US" sz="3200" dirty="0">
                <a:solidFill>
                  <a:srgbClr val="000000"/>
                </a:solidFill>
              </a:rPr>
              <a:t>Member name, Health First Colorado identification number, and birth date;</a:t>
            </a:r>
          </a:p>
          <a:p>
            <a:pPr marL="285750" lvl="0" indent="-285750">
              <a:buClr>
                <a:schemeClr val="tx1"/>
              </a:buClr>
              <a:buFont typeface="Arial" panose="020B0604020202020204" pitchFamily="34" charset="0"/>
              <a:buChar char="•"/>
            </a:pPr>
            <a:r>
              <a:rPr lang="en-US" sz="3200" dirty="0">
                <a:solidFill>
                  <a:srgbClr val="000000"/>
                </a:solidFill>
              </a:rPr>
              <a:t>Name of the drug(s) requested;</a:t>
            </a:r>
          </a:p>
          <a:p>
            <a:pPr marL="285750" lvl="0" indent="-285750">
              <a:buClr>
                <a:schemeClr val="tx1"/>
              </a:buClr>
              <a:buFont typeface="Arial" panose="020B0604020202020204" pitchFamily="34" charset="0"/>
              <a:buChar char="•"/>
            </a:pPr>
            <a:r>
              <a:rPr lang="en-US" sz="3200" dirty="0">
                <a:solidFill>
                  <a:srgbClr val="000000"/>
                </a:solidFill>
              </a:rPr>
              <a:t>Strength and quantity of drug(s) requested; and,</a:t>
            </a:r>
          </a:p>
          <a:p>
            <a:pPr marL="285750" lvl="0" indent="-285750">
              <a:buClr>
                <a:schemeClr val="tx1"/>
              </a:buClr>
              <a:buFont typeface="Arial" panose="020B0604020202020204" pitchFamily="34" charset="0"/>
              <a:buChar char="•"/>
            </a:pPr>
            <a:r>
              <a:rPr lang="en-US" sz="3200" dirty="0">
                <a:solidFill>
                  <a:srgbClr val="000000"/>
                </a:solidFill>
              </a:rPr>
              <a:t>Prescriber’s name and medical license number, Drug Enforcement Administration number, or National Provider Identifier</a:t>
            </a:r>
          </a:p>
          <a:p>
            <a:pPr marL="0" indent="0">
              <a:buNone/>
            </a:pPr>
            <a:endParaRPr lang="en-US" sz="2400" dirty="0"/>
          </a:p>
          <a:p>
            <a:pPr marL="0" indent="0">
              <a:buNone/>
            </a:pPr>
            <a:endParaRPr lang="en-US" dirty="0"/>
          </a:p>
        </p:txBody>
      </p:sp>
      <p:pic>
        <p:nvPicPr>
          <p:cNvPr id="4" name="Picture 2" descr="image">
            <a:extLst>
              <a:ext uri="{FF2B5EF4-FFF2-40B4-BE49-F238E27FC236}">
                <a16:creationId xmlns:a16="http://schemas.microsoft.com/office/drawing/2014/main" id="{851033B3-1591-0E37-AAF8-0A2AAEFBF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19" name="Audio 18">
            <a:hlinkClick r:id="" action="ppaction://media"/>
            <a:extLst>
              <a:ext uri="{FF2B5EF4-FFF2-40B4-BE49-F238E27FC236}">
                <a16:creationId xmlns:a16="http://schemas.microsoft.com/office/drawing/2014/main" id="{ABE918EF-FB40-BB4D-D132-B05F78453BD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470714512"/>
      </p:ext>
    </p:extLst>
  </p:cSld>
  <p:clrMapOvr>
    <a:masterClrMapping/>
  </p:clrMapOvr>
  <mc:AlternateContent xmlns:mc="http://schemas.openxmlformats.org/markup-compatibility/2006" xmlns:p14="http://schemas.microsoft.com/office/powerpoint/2010/main">
    <mc:Choice Requires="p14">
      <p:transition spd="slow" p14:dur="2000" advTm="28227"/>
    </mc:Choice>
    <mc:Fallback xmlns="">
      <p:transition spd="slow" advTm="28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50A95-EEE3-00EE-5668-684C57CC3FDB}"/>
              </a:ext>
            </a:extLst>
          </p:cNvPr>
          <p:cNvSpPr>
            <a:spLocks noGrp="1"/>
          </p:cNvSpPr>
          <p:nvPr>
            <p:ph type="title"/>
          </p:nvPr>
        </p:nvSpPr>
        <p:spPr>
          <a:xfrm>
            <a:off x="207442" y="229565"/>
            <a:ext cx="11217275" cy="1156322"/>
          </a:xfrm>
        </p:spPr>
        <p:txBody>
          <a:bodyPr>
            <a:normAutofit fontScale="90000"/>
          </a:bodyPr>
          <a:lstStyle/>
          <a:p>
            <a:r>
              <a:rPr lang="en-US" dirty="0"/>
              <a:t>Covered Surgery Benefits - Transplant</a:t>
            </a:r>
          </a:p>
        </p:txBody>
      </p:sp>
      <p:sp>
        <p:nvSpPr>
          <p:cNvPr id="3" name="Content Placeholder 2">
            <a:extLst>
              <a:ext uri="{FF2B5EF4-FFF2-40B4-BE49-F238E27FC236}">
                <a16:creationId xmlns:a16="http://schemas.microsoft.com/office/drawing/2014/main" id="{08FE0F2C-CA69-4D96-0556-E96A2ED5BB89}"/>
              </a:ext>
            </a:extLst>
          </p:cNvPr>
          <p:cNvSpPr>
            <a:spLocks noGrp="1"/>
          </p:cNvSpPr>
          <p:nvPr>
            <p:ph sz="quarter" idx="10"/>
          </p:nvPr>
        </p:nvSpPr>
        <p:spPr>
          <a:xfrm>
            <a:off x="404949" y="1676400"/>
            <a:ext cx="12482808" cy="5943600"/>
          </a:xfrm>
        </p:spPr>
        <p:txBody>
          <a:bodyPr/>
          <a:lstStyle/>
          <a:p>
            <a:pPr marL="0" indent="0">
              <a:lnSpc>
                <a:spcPct val="107000"/>
              </a:lnSpc>
              <a:spcAft>
                <a:spcPts val="800"/>
              </a:spcAft>
              <a:buNone/>
            </a:pPr>
            <a:r>
              <a:rPr lang="en-US" sz="2800" b="1" dirty="0">
                <a:solidFill>
                  <a:srgbClr val="000000"/>
                </a:solidFill>
                <a:ea typeface="Calibri" panose="020F0502020204030204" pitchFamily="34" charset="0"/>
                <a:cs typeface="Arial" panose="020B0604020202020204" pitchFamily="34" charset="0"/>
              </a:rPr>
              <a:t>All transplants EXCLUDING cornea and kidney REQUIRE Prior Authorization (PAR). </a:t>
            </a:r>
          </a:p>
          <a:p>
            <a:pPr marL="0" indent="0">
              <a:lnSpc>
                <a:spcPct val="107000"/>
              </a:lnSpc>
              <a:spcAft>
                <a:spcPts val="800"/>
              </a:spcAft>
              <a:buNone/>
            </a:pPr>
            <a:r>
              <a:rPr lang="en-US" sz="2800" b="1" dirty="0">
                <a:solidFill>
                  <a:srgbClr val="000000"/>
                </a:solidFill>
                <a:ea typeface="Calibri" panose="020F0502020204030204" pitchFamily="34" charset="0"/>
                <a:cs typeface="Arial" panose="020B0604020202020204" pitchFamily="34" charset="0"/>
              </a:rPr>
              <a:t>PAR duration – 365 days. </a:t>
            </a:r>
          </a:p>
          <a:p>
            <a:pPr marL="285750" indent="-285750">
              <a:spcAft>
                <a:spcPts val="300"/>
              </a:spcAft>
              <a:buFont typeface="Arial" panose="020B0604020202020204" pitchFamily="34" charset="0"/>
              <a:buChar char="•"/>
            </a:pPr>
            <a:r>
              <a:rPr lang="en-US" sz="2800" dirty="0">
                <a:solidFill>
                  <a:srgbClr val="000000"/>
                </a:solidFill>
                <a:ea typeface="Times New Roman" panose="02020603050405020304" pitchFamily="18" charset="0"/>
                <a:cs typeface="Arial" panose="020B0604020202020204" pitchFamily="34" charset="0"/>
              </a:rPr>
              <a:t>Organ procurement and transplantation are benefits only when prior authorized. Corneal and kidney transplants are benefits and do not require prior authorization.</a:t>
            </a:r>
            <a:endParaRPr lang="en-US" sz="2800" dirty="0">
              <a:ea typeface="Times New Roman" panose="02020603050405020304" pitchFamily="18" charset="0"/>
              <a:cs typeface="Arial" panose="020B0604020202020204" pitchFamily="34" charset="0"/>
            </a:endParaRPr>
          </a:p>
          <a:p>
            <a:pPr marL="285750" indent="-285750">
              <a:spcAft>
                <a:spcPts val="300"/>
              </a:spcAft>
              <a:buFont typeface="Arial" panose="020B0604020202020204" pitchFamily="34" charset="0"/>
              <a:buChar char="•"/>
            </a:pPr>
            <a:r>
              <a:rPr lang="en-US" sz="2800" dirty="0">
                <a:solidFill>
                  <a:srgbClr val="000000"/>
                </a:solidFill>
                <a:ea typeface="Times New Roman" panose="02020603050405020304" pitchFamily="18" charset="0"/>
                <a:cs typeface="Arial" panose="020B0604020202020204" pitchFamily="34" charset="0"/>
              </a:rPr>
              <a:t>Donor expenses (i.e., organ procurement associated surgical and laboratory costs) for living organ donations are covered for kidney and liver transplants.  </a:t>
            </a:r>
          </a:p>
          <a:p>
            <a:pPr marL="285750" indent="-285750">
              <a:spcAft>
                <a:spcPts val="300"/>
              </a:spcAft>
              <a:buFont typeface="Arial" panose="020B0604020202020204" pitchFamily="34" charset="0"/>
              <a:buChar char="•"/>
            </a:pPr>
            <a:r>
              <a:rPr lang="en-US" sz="2800" dirty="0">
                <a:solidFill>
                  <a:srgbClr val="000000"/>
                </a:solidFill>
                <a:ea typeface="Times New Roman" panose="02020603050405020304" pitchFamily="18" charset="0"/>
                <a:cs typeface="Arial" panose="020B0604020202020204" pitchFamily="34" charset="0"/>
              </a:rPr>
              <a:t>Living organ donations for liver transplants require the transplant recipient to have received prior authorization for a living organ transplant procedure. </a:t>
            </a:r>
            <a:endParaRPr lang="en-US" sz="2800" b="1" dirty="0">
              <a:solidFill>
                <a:srgbClr val="000000"/>
              </a:solidFill>
              <a:ea typeface="Times New Roman" panose="02020603050405020304" pitchFamily="18" charset="0"/>
              <a:cs typeface="Arial" panose="020B0604020202020204" pitchFamily="34" charset="0"/>
            </a:endParaRPr>
          </a:p>
          <a:p>
            <a:pPr marL="0" indent="0">
              <a:buNone/>
            </a:pPr>
            <a:r>
              <a:rPr lang="en-US" sz="2800" b="1" dirty="0">
                <a:solidFill>
                  <a:srgbClr val="000000"/>
                </a:solidFill>
                <a:ea typeface="Times New Roman" panose="02020603050405020304" pitchFamily="18" charset="0"/>
                <a:cs typeface="Arial" panose="020B0604020202020204" pitchFamily="34" charset="0"/>
              </a:rPr>
              <a:t>Important: Organ transplants are not a covered benefit for non-citizens. </a:t>
            </a:r>
            <a:endParaRPr lang="en-US" sz="2800" dirty="0">
              <a:effectLst/>
              <a:ea typeface="Times New Roman" panose="02020603050405020304" pitchFamily="18" charset="0"/>
              <a:cs typeface="Arial" panose="020B0604020202020204" pitchFamily="34" charset="0"/>
            </a:endParaRPr>
          </a:p>
          <a:p>
            <a:pPr marL="0" indent="0">
              <a:buNone/>
            </a:pPr>
            <a:r>
              <a:rPr lang="en-US" sz="2400" dirty="0">
                <a:solidFill>
                  <a:srgbClr val="000000"/>
                </a:solidFill>
              </a:rPr>
              <a:t>For more information visit: </a:t>
            </a:r>
            <a:r>
              <a:rPr lang="en-US" sz="2400" dirty="0">
                <a:hlinkClick r:id="rId4"/>
              </a:rPr>
              <a:t>https://hcpf.colorado.gov/med-surg-manual#benOver</a:t>
            </a:r>
            <a:r>
              <a:rPr lang="en-US" sz="2400" dirty="0"/>
              <a:t> </a:t>
            </a:r>
          </a:p>
        </p:txBody>
      </p:sp>
      <p:pic>
        <p:nvPicPr>
          <p:cNvPr id="4" name="Picture 2" descr="image">
            <a:extLst>
              <a:ext uri="{FF2B5EF4-FFF2-40B4-BE49-F238E27FC236}">
                <a16:creationId xmlns:a16="http://schemas.microsoft.com/office/drawing/2014/main" id="{851033B3-1591-0E37-AAF8-0A2AAEFBFB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23" name="Audio 22">
            <a:hlinkClick r:id="" action="ppaction://media"/>
            <a:extLst>
              <a:ext uri="{FF2B5EF4-FFF2-40B4-BE49-F238E27FC236}">
                <a16:creationId xmlns:a16="http://schemas.microsoft.com/office/drawing/2014/main" id="{E9FB9BFD-F72E-649D-4149-7C1820B7CDD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98224088"/>
      </p:ext>
    </p:extLst>
  </p:cSld>
  <p:clrMapOvr>
    <a:masterClrMapping/>
  </p:clrMapOvr>
  <mc:AlternateContent xmlns:mc="http://schemas.openxmlformats.org/markup-compatibility/2006" xmlns:p14="http://schemas.microsoft.com/office/powerpoint/2010/main">
    <mc:Choice Requires="p14">
      <p:transition spd="slow" p14:dur="2000" advTm="47408"/>
    </mc:Choice>
    <mc:Fallback xmlns="">
      <p:transition spd="slow" advTm="47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Medical Surgeries - Modifiers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DBB4EC-2E87-2B4D-E3E2-8614119428B1}"/>
              </a:ext>
            </a:extLst>
          </p:cNvPr>
          <p:cNvSpPr txBox="1"/>
          <p:nvPr/>
        </p:nvSpPr>
        <p:spPr>
          <a:xfrm>
            <a:off x="385951" y="1679432"/>
            <a:ext cx="12232897" cy="6494085"/>
          </a:xfrm>
          <a:prstGeom prst="rect">
            <a:avLst/>
          </a:prstGeom>
          <a:noFill/>
        </p:spPr>
        <p:txBody>
          <a:bodyPr wrap="square">
            <a:spAutoFit/>
          </a:bodyPr>
          <a:lstStyle/>
          <a:p>
            <a:r>
              <a:rPr lang="en-US" sz="2400" b="1" dirty="0">
                <a:latin typeface="+mn-lt"/>
                <a:cs typeface="Arial" panose="020B0604020202020204" pitchFamily="34" charset="0"/>
              </a:rPr>
              <a:t>Bilateral Procedures – modifier 50</a:t>
            </a:r>
          </a:p>
          <a:p>
            <a:pPr marL="342900" indent="-342900">
              <a:buFont typeface="Arial" panose="020B0604020202020204" pitchFamily="34" charset="0"/>
              <a:buChar char="•"/>
            </a:pPr>
            <a:r>
              <a:rPr lang="en-US" sz="2000" dirty="0">
                <a:latin typeface="+mn-lt"/>
                <a:cs typeface="Arial" panose="020B0604020202020204" pitchFamily="34" charset="0"/>
              </a:rPr>
              <a:t>Unless otherwise identified in the CPT-4 listings, bilateral procedures requiring a separate incision that are performed at the same operative session should be identified by the appropriate five-digit code describing the procedure with modifier 50 added to the procedure code. </a:t>
            </a:r>
          </a:p>
          <a:p>
            <a:pPr marL="342900" indent="-342900">
              <a:buFont typeface="Arial" panose="020B0604020202020204" pitchFamily="34" charset="0"/>
              <a:buChar char="•"/>
            </a:pPr>
            <a:r>
              <a:rPr lang="en-US" sz="2000" dirty="0">
                <a:latin typeface="+mn-lt"/>
                <a:cs typeface="Arial" panose="020B0604020202020204" pitchFamily="34" charset="0"/>
              </a:rPr>
              <a:t>Use of this modifier should be limited to procedure for which “bilateral” services are appropriate. </a:t>
            </a:r>
          </a:p>
          <a:p>
            <a:pPr marL="342900" indent="-342900">
              <a:buFont typeface="Arial" panose="020B0604020202020204" pitchFamily="34" charset="0"/>
              <a:buChar char="•"/>
            </a:pPr>
            <a:endParaRPr lang="en-US" sz="2400" dirty="0">
              <a:latin typeface="+mn-lt"/>
              <a:cs typeface="Arial" panose="020B0604020202020204" pitchFamily="34" charset="0"/>
            </a:endParaRPr>
          </a:p>
          <a:p>
            <a:r>
              <a:rPr lang="en-US" sz="2400" b="1" dirty="0">
                <a:latin typeface="+mn-lt"/>
                <a:cs typeface="Arial" panose="020B0604020202020204" pitchFamily="34" charset="0"/>
              </a:rPr>
              <a:t>Two Surgeons – modifier 62</a:t>
            </a:r>
          </a:p>
          <a:p>
            <a:pPr marL="342900" indent="-342900">
              <a:buFont typeface="Arial" panose="020B0604020202020204" pitchFamily="34" charset="0"/>
              <a:buChar char="•"/>
            </a:pPr>
            <a:r>
              <a:rPr lang="en-US" sz="2000" dirty="0">
                <a:latin typeface="+mn-lt"/>
                <a:cs typeface="Arial" panose="020B0604020202020204" pitchFamily="34" charset="0"/>
              </a:rPr>
              <a:t>When two surgeons work together as primary surgeons performing distinct part(s) of a procedure, each surgeon should report his/her distinct operative work by adding modifier 62 to the procedure code and any associated add-on code(s) for that procedure as long as both surgeons continue to work together as primary surgeons.</a:t>
            </a:r>
          </a:p>
          <a:p>
            <a:pPr marL="342900" indent="-342900">
              <a:buFont typeface="Arial" panose="020B0604020202020204" pitchFamily="34" charset="0"/>
              <a:buChar char="•"/>
            </a:pPr>
            <a:r>
              <a:rPr lang="en-US" sz="2000" dirty="0">
                <a:latin typeface="+mn-lt"/>
                <a:cs typeface="Arial" panose="020B0604020202020204" pitchFamily="34" charset="0"/>
              </a:rPr>
              <a:t>Each surgeon should report the co-surgery once using the same procedure code</a:t>
            </a:r>
          </a:p>
          <a:p>
            <a:pPr marL="342900" indent="-342900">
              <a:buFont typeface="Arial" panose="020B0604020202020204" pitchFamily="34" charset="0"/>
              <a:buChar char="•"/>
            </a:pPr>
            <a:r>
              <a:rPr lang="en-US" sz="2000" dirty="0">
                <a:latin typeface="+mn-lt"/>
                <a:cs typeface="Arial" panose="020B0604020202020204" pitchFamily="34" charset="0"/>
              </a:rPr>
              <a:t>If additional procedure(s) including add-on procedure(s) are performed during the same surgical session, separate code(s) may also be reported with modifier 62 added</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Additional Surgeon – modifier 80 </a:t>
            </a:r>
          </a:p>
          <a:p>
            <a:pPr marL="342900" indent="-342900">
              <a:buFont typeface="Arial" panose="020B0604020202020204" pitchFamily="34" charset="0"/>
              <a:buChar char="•"/>
            </a:pPr>
            <a:r>
              <a:rPr lang="en-US" sz="2000" dirty="0">
                <a:latin typeface="+mn-lt"/>
                <a:cs typeface="Arial" panose="020B0604020202020204" pitchFamily="34" charset="0"/>
              </a:rPr>
              <a:t>If a co-surgeon acts as an assistant in the performance of additional procedure(s) during the same surgical session, those services may be reported using separate procedure code(s) with modifier 80, as appropriate.</a:t>
            </a:r>
          </a:p>
        </p:txBody>
      </p:sp>
      <p:pic>
        <p:nvPicPr>
          <p:cNvPr id="14" name="Audio 13">
            <a:hlinkClick r:id="" action="ppaction://media"/>
            <a:extLst>
              <a:ext uri="{FF2B5EF4-FFF2-40B4-BE49-F238E27FC236}">
                <a16:creationId xmlns:a16="http://schemas.microsoft.com/office/drawing/2014/main" id="{48D4B26F-0A7D-DC1A-AA07-3B800C42288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545032975"/>
      </p:ext>
    </p:extLst>
  </p:cSld>
  <p:clrMapOvr>
    <a:masterClrMapping/>
  </p:clrMapOvr>
  <mc:AlternateContent xmlns:mc="http://schemas.openxmlformats.org/markup-compatibility/2006" xmlns:p14="http://schemas.microsoft.com/office/powerpoint/2010/main">
    <mc:Choice Requires="p14">
      <p:transition spd="slow" p14:dur="2000" advTm="83285"/>
    </mc:Choice>
    <mc:Fallback xmlns="">
      <p:transition spd="slow" advTm="83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Medical Surgeries </a:t>
            </a:r>
            <a:r>
              <a:rPr lang="en-US"/>
              <a:t>- Modifiers</a:t>
            </a:r>
            <a:endParaRPr lang="en-US" dirty="0"/>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DBB4EC-2E87-2B4D-E3E2-8614119428B1}"/>
              </a:ext>
            </a:extLst>
          </p:cNvPr>
          <p:cNvSpPr txBox="1"/>
          <p:nvPr/>
        </p:nvSpPr>
        <p:spPr>
          <a:xfrm>
            <a:off x="385951" y="1855184"/>
            <a:ext cx="12232897"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Below is an example of placement for modifiers within the review.</a:t>
            </a:r>
          </a:p>
        </p:txBody>
      </p:sp>
      <p:pic>
        <p:nvPicPr>
          <p:cNvPr id="5" name="Picture 4">
            <a:extLst>
              <a:ext uri="{FF2B5EF4-FFF2-40B4-BE49-F238E27FC236}">
                <a16:creationId xmlns:a16="http://schemas.microsoft.com/office/drawing/2014/main" id="{9D33B289-5BED-9028-83BB-83FBAB979626}"/>
              </a:ext>
            </a:extLst>
          </p:cNvPr>
          <p:cNvPicPr>
            <a:picLocks noChangeAspect="1"/>
          </p:cNvPicPr>
          <p:nvPr/>
        </p:nvPicPr>
        <p:blipFill>
          <a:blip r:embed="rId5"/>
          <a:srcRect/>
          <a:stretch/>
        </p:blipFill>
        <p:spPr>
          <a:xfrm>
            <a:off x="241284" y="3294688"/>
            <a:ext cx="12232897" cy="4198234"/>
          </a:xfrm>
          <a:prstGeom prst="rect">
            <a:avLst/>
          </a:prstGeom>
        </p:spPr>
      </p:pic>
      <p:pic>
        <p:nvPicPr>
          <p:cNvPr id="10" name="Audio 9">
            <a:hlinkClick r:id="" action="ppaction://media"/>
            <a:extLst>
              <a:ext uri="{FF2B5EF4-FFF2-40B4-BE49-F238E27FC236}">
                <a16:creationId xmlns:a16="http://schemas.microsoft.com/office/drawing/2014/main" id="{86ED39F4-B77E-48F1-6300-4AF1AFEA932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686491679"/>
      </p:ext>
    </p:extLst>
  </p:cSld>
  <p:clrMapOvr>
    <a:masterClrMapping/>
  </p:clrMapOvr>
  <mc:AlternateContent xmlns:mc="http://schemas.openxmlformats.org/markup-compatibility/2006" xmlns:p14="http://schemas.microsoft.com/office/powerpoint/2010/main">
    <mc:Choice Requires="p14">
      <p:transition spd="slow" p14:dur="2000" advTm="7104"/>
    </mc:Choice>
    <mc:Fallback xmlns="">
      <p:transition spd="slow" advTm="7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 Determination Process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888B4C-A7D9-6E5F-7047-D4E6ED6FE1FC}"/>
              </a:ext>
            </a:extLst>
          </p:cNvPr>
          <p:cNvSpPr txBox="1"/>
          <p:nvPr/>
        </p:nvSpPr>
        <p:spPr>
          <a:xfrm>
            <a:off x="294898" y="1596262"/>
            <a:ext cx="12415004" cy="7109639"/>
          </a:xfrm>
          <a:prstGeom prst="rect">
            <a:avLst/>
          </a:prstGeom>
          <a:noFill/>
        </p:spPr>
        <p:txBody>
          <a:bodyPr wrap="square">
            <a:spAutoFit/>
          </a:bodyPr>
          <a:lstStyle/>
          <a:p>
            <a:pPr marL="0" indent="0" algn="l" rtl="0" fontAlgn="base">
              <a:buNone/>
            </a:pPr>
            <a:r>
              <a:rPr lang="en-US" sz="2400" i="0" u="none" strike="noStrike">
                <a:solidFill>
                  <a:srgbClr val="000000"/>
                </a:solidFill>
                <a:effectLst/>
                <a:latin typeface="+mj-lt"/>
                <a:cs typeface="Arial"/>
              </a:rPr>
              <a:t>After submission of a request, you will see one of the following actions occur:</a:t>
            </a:r>
            <a:r>
              <a:rPr lang="en-US" sz="2400" i="0">
                <a:solidFill>
                  <a:srgbClr val="000000"/>
                </a:solidFill>
                <a:effectLst/>
                <a:latin typeface="+mj-lt"/>
                <a:cs typeface="Arial"/>
              </a:rPr>
              <a:t>​</a:t>
            </a:r>
          </a:p>
          <a:p>
            <a:pPr marL="0" indent="0" algn="l" rtl="0" fontAlgn="base">
              <a:buNone/>
            </a:pPr>
            <a:endParaRPr lang="en-US" sz="2400" i="0">
              <a:solidFill>
                <a:srgbClr val="000000"/>
              </a:solidFill>
              <a:effectLst/>
              <a:latin typeface="+mj-lt"/>
              <a:cs typeface="Arial"/>
            </a:endParaRPr>
          </a:p>
          <a:p>
            <a:pPr marL="678815" lvl="1" indent="-457200" fontAlgn="base">
              <a:buClr>
                <a:schemeClr val="tx1"/>
              </a:buClr>
              <a:buAutoNum type="arabicPeriod"/>
            </a:pPr>
            <a:r>
              <a:rPr lang="en-US" sz="2400" b="1">
                <a:solidFill>
                  <a:srgbClr val="000000"/>
                </a:solidFill>
                <a:latin typeface="+mj-lt"/>
                <a:cs typeface="Arial"/>
              </a:rPr>
              <a:t>Approval</a:t>
            </a:r>
            <a:r>
              <a:rPr lang="en-US" sz="2400" b="0" i="0" u="none" strike="noStrike">
                <a:solidFill>
                  <a:srgbClr val="000000"/>
                </a:solidFill>
                <a:effectLst/>
                <a:latin typeface="+mj-lt"/>
                <a:cs typeface="Arial"/>
              </a:rPr>
              <a:t>: Met criteria/</a:t>
            </a:r>
            <a:r>
              <a:rPr lang="en-US" sz="2400">
                <a:solidFill>
                  <a:srgbClr val="000000"/>
                </a:solidFill>
                <a:latin typeface="+mj-lt"/>
                <a:cs typeface="Arial"/>
              </a:rPr>
              <a:t>Code of Colorado Regulations</a:t>
            </a:r>
            <a:r>
              <a:rPr lang="en-US" sz="2400" b="0" i="0" u="none" strike="noStrike">
                <a:solidFill>
                  <a:srgbClr val="000000"/>
                </a:solidFill>
                <a:effectLst/>
                <a:latin typeface="+mj-lt"/>
                <a:cs typeface="Arial"/>
              </a:rPr>
              <a:t> applied for the service requested at first level review or was approved at physician level.</a:t>
            </a:r>
          </a:p>
          <a:p>
            <a:pPr marL="678815" lvl="1" indent="-457200" fontAlgn="base">
              <a:buClr>
                <a:schemeClr val="tx1"/>
              </a:buClr>
              <a:buAutoNum type="arabicPeriod"/>
            </a:pPr>
            <a:endParaRPr lang="en-US" sz="2400">
              <a:solidFill>
                <a:srgbClr val="000000"/>
              </a:solidFill>
              <a:latin typeface="+mj-lt"/>
              <a:cs typeface="Arial"/>
            </a:endParaRPr>
          </a:p>
          <a:p>
            <a:pPr marL="678815" lvl="1" indent="-457200">
              <a:buClr>
                <a:schemeClr val="tx1"/>
              </a:buClr>
              <a:buAutoNum type="arabicPeriod"/>
            </a:pPr>
            <a:r>
              <a:rPr lang="en-US" sz="2400" b="1" u="none" strike="noStrike">
                <a:solidFill>
                  <a:srgbClr val="000000"/>
                </a:solidFill>
                <a:effectLst/>
                <a:latin typeface="+mj-lt"/>
                <a:cs typeface="Arial"/>
              </a:rPr>
              <a:t>Request for additional information</a:t>
            </a:r>
            <a:r>
              <a:rPr lang="en-US" sz="2400" b="0" i="0" u="none" strike="noStrike">
                <a:solidFill>
                  <a:srgbClr val="000000"/>
                </a:solidFill>
                <a:effectLst/>
                <a:latin typeface="+mj-lt"/>
                <a:cs typeface="Arial"/>
              </a:rPr>
              <a:t>: Information for determination is not included and vendor requests this to be submitted to complete the review. </a:t>
            </a:r>
            <a:r>
              <a:rPr lang="en-US" sz="2400" b="0" i="0">
                <a:solidFill>
                  <a:srgbClr val="000000"/>
                </a:solidFill>
                <a:effectLst/>
                <a:latin typeface="+mj-lt"/>
                <a:cs typeface="Arial"/>
              </a:rPr>
              <a:t>​</a:t>
            </a:r>
            <a:endParaRPr lang="en-US" sz="2400">
              <a:solidFill>
                <a:srgbClr val="000000"/>
              </a:solidFill>
              <a:latin typeface="+mj-lt"/>
            </a:endParaRPr>
          </a:p>
          <a:p>
            <a:pPr marL="678815" lvl="1" indent="-457200">
              <a:buClr>
                <a:schemeClr val="tx1"/>
              </a:buClr>
              <a:buAutoNum type="arabicPeriod"/>
            </a:pPr>
            <a:endParaRPr lang="en-US" sz="2400" b="1" u="none" strike="noStrike">
              <a:solidFill>
                <a:srgbClr val="000000"/>
              </a:solidFill>
              <a:effectLst/>
              <a:latin typeface="+mj-lt"/>
              <a:cs typeface="Arial"/>
            </a:endParaRPr>
          </a:p>
          <a:p>
            <a:pPr marL="678815" lvl="1" indent="-457200">
              <a:buClr>
                <a:schemeClr val="tx1"/>
              </a:buClr>
              <a:buAutoNum type="arabicPeriod"/>
            </a:pPr>
            <a:r>
              <a:rPr lang="en-US" sz="2400" b="1" u="none" strike="noStrike">
                <a:solidFill>
                  <a:srgbClr val="000000"/>
                </a:solidFill>
                <a:effectLst/>
                <a:latin typeface="+mj-lt"/>
                <a:cs typeface="Arial"/>
              </a:rPr>
              <a:t>Technical Denial</a:t>
            </a:r>
            <a:r>
              <a:rPr lang="en-US" sz="2400" b="1" i="0" u="none" strike="noStrike">
                <a:solidFill>
                  <a:srgbClr val="000000"/>
                </a:solidFill>
                <a:effectLst/>
                <a:latin typeface="+mj-lt"/>
                <a:cs typeface="Arial"/>
              </a:rPr>
              <a:t>: </a:t>
            </a:r>
            <a:r>
              <a:rPr lang="en-US" sz="2400" b="0" i="0" u="none" strike="noStrike">
                <a:solidFill>
                  <a:srgbClr val="000000"/>
                </a:solidFill>
                <a:effectLst/>
                <a:latin typeface="+mj-lt"/>
                <a:cs typeface="Arial"/>
              </a:rPr>
              <a:t>Health First Colorado Policy is not met for reasons including, but not limited to, the following </a:t>
            </a:r>
            <a:r>
              <a:rPr lang="en-US" sz="2400">
                <a:solidFill>
                  <a:srgbClr val="000000"/>
                </a:solidFill>
                <a:latin typeface="+mj-lt"/>
                <a:cs typeface="Arial"/>
              </a:rPr>
              <a:t>reasons: </a:t>
            </a:r>
          </a:p>
          <a:p>
            <a:pPr marL="678815" lvl="1" indent="-457200">
              <a:buClr>
                <a:schemeClr val="tx1"/>
              </a:buClr>
              <a:buAutoNum type="arabicPeriod"/>
            </a:pPr>
            <a:endParaRPr lang="en-US" sz="2400">
              <a:solidFill>
                <a:srgbClr val="000000"/>
              </a:solidFill>
              <a:latin typeface="+mj-lt"/>
            </a:endParaRPr>
          </a:p>
          <a:p>
            <a:pPr marL="1840230" lvl="6" indent="-342900">
              <a:buFont typeface="Arial" panose="020B0604020202020204" pitchFamily="34" charset="0"/>
              <a:buChar char="•"/>
            </a:pPr>
            <a:r>
              <a:rPr lang="en-US" sz="2400">
                <a:solidFill>
                  <a:srgbClr val="000000"/>
                </a:solidFill>
                <a:latin typeface="+mj-lt"/>
                <a:cs typeface="Arial"/>
              </a:rPr>
              <a:t>Untimely Request</a:t>
            </a:r>
            <a:endParaRPr lang="en-US" sz="2400">
              <a:latin typeface="+mj-lt"/>
              <a:cs typeface="Arial"/>
            </a:endParaRPr>
          </a:p>
          <a:p>
            <a:pPr marL="1840230" lvl="6" indent="-342900">
              <a:buFont typeface="Arial" panose="020B0604020202020204" pitchFamily="34" charset="0"/>
              <a:buChar char="•"/>
            </a:pPr>
            <a:r>
              <a:rPr lang="en-US" sz="2400">
                <a:solidFill>
                  <a:srgbClr val="000000"/>
                </a:solidFill>
                <a:latin typeface="+mj-lt"/>
                <a:cs typeface="Arial"/>
              </a:rPr>
              <a:t>Requested</a:t>
            </a:r>
            <a:r>
              <a:rPr lang="en-US" sz="2400" b="0" u="none" strike="noStrike">
                <a:solidFill>
                  <a:srgbClr val="000000"/>
                </a:solidFill>
                <a:effectLst/>
                <a:latin typeface="+mj-lt"/>
                <a:cs typeface="Arial"/>
              </a:rPr>
              <a:t> information not received</a:t>
            </a:r>
            <a:r>
              <a:rPr lang="en-US" sz="2400">
                <a:solidFill>
                  <a:srgbClr val="000000"/>
                </a:solidFill>
                <a:latin typeface="+mj-lt"/>
                <a:cs typeface="Arial"/>
              </a:rPr>
              <a:t> or Lack</a:t>
            </a:r>
            <a:r>
              <a:rPr lang="en-US" sz="2400" b="0" u="none" strike="noStrike">
                <a:solidFill>
                  <a:srgbClr val="000000"/>
                </a:solidFill>
                <a:effectLst/>
                <a:latin typeface="+mj-lt"/>
                <a:cs typeface="Arial"/>
              </a:rPr>
              <a:t> of Information (LOI)</a:t>
            </a:r>
            <a:r>
              <a:rPr lang="en-US" sz="2400" b="0">
                <a:solidFill>
                  <a:srgbClr val="000000"/>
                </a:solidFill>
                <a:effectLst/>
                <a:latin typeface="+mj-lt"/>
                <a:cs typeface="Arial"/>
              </a:rPr>
              <a:t>​</a:t>
            </a:r>
            <a:endParaRPr lang="en-US" sz="2400">
              <a:latin typeface="+mj-lt"/>
              <a:cs typeface="Arial"/>
            </a:endParaRPr>
          </a:p>
          <a:p>
            <a:pPr marL="1840230" lvl="6" indent="-342900">
              <a:buFont typeface="Arial" panose="020B0604020202020204" pitchFamily="34" charset="0"/>
              <a:buChar char="•"/>
            </a:pPr>
            <a:r>
              <a:rPr lang="en-US" sz="2400" b="0" u="none" strike="noStrike">
                <a:solidFill>
                  <a:srgbClr val="000000"/>
                </a:solidFill>
                <a:effectLst/>
                <a:latin typeface="+mj-lt"/>
                <a:cs typeface="Arial"/>
              </a:rPr>
              <a:t>Duplicate to another request approved for the same provider</a:t>
            </a:r>
            <a:r>
              <a:rPr lang="en-US" sz="2400" b="0">
                <a:solidFill>
                  <a:srgbClr val="000000"/>
                </a:solidFill>
                <a:effectLst/>
                <a:latin typeface="+mj-lt"/>
                <a:cs typeface="Arial"/>
              </a:rPr>
              <a:t>​</a:t>
            </a:r>
            <a:endParaRPr lang="en-US" sz="2400">
              <a:latin typeface="+mj-lt"/>
              <a:cs typeface="Arial"/>
            </a:endParaRPr>
          </a:p>
          <a:p>
            <a:pPr marL="1840230" lvl="6" indent="-342900">
              <a:buFont typeface="Arial" panose="020B0604020202020204" pitchFamily="34" charset="0"/>
              <a:buChar char="•"/>
            </a:pPr>
            <a:r>
              <a:rPr lang="en-US" sz="2400" b="0" u="none" strike="noStrike">
                <a:solidFill>
                  <a:srgbClr val="000000"/>
                </a:solidFill>
                <a:effectLst/>
                <a:latin typeface="+mj-lt"/>
                <a:cs typeface="Arial"/>
              </a:rPr>
              <a:t>Service is previously approved with another provider</a:t>
            </a:r>
            <a:r>
              <a:rPr lang="en-US" sz="2400" b="0">
                <a:solidFill>
                  <a:srgbClr val="000000"/>
                </a:solidFill>
                <a:effectLst/>
                <a:latin typeface="+mj-lt"/>
                <a:cs typeface="Arial"/>
              </a:rPr>
              <a:t>​</a:t>
            </a:r>
          </a:p>
          <a:p>
            <a:pPr marL="1840230" lvl="6" indent="-342900">
              <a:buFont typeface="Arial" panose="020B0604020202020204" pitchFamily="34" charset="0"/>
              <a:buChar char="•"/>
            </a:pPr>
            <a:endParaRPr lang="en-US" sz="2400" b="0">
              <a:effectLst/>
              <a:latin typeface="+mj-lt"/>
              <a:cs typeface="Arial"/>
            </a:endParaRPr>
          </a:p>
          <a:p>
            <a:pPr marL="678815" lvl="1" indent="-457200" algn="l" rtl="0" fontAlgn="base">
              <a:buClr>
                <a:schemeClr val="tx1"/>
              </a:buClr>
              <a:buAutoNum type="arabicPeriod"/>
            </a:pPr>
            <a:r>
              <a:rPr lang="en-US" sz="2400" b="0" i="0">
                <a:solidFill>
                  <a:srgbClr val="000000"/>
                </a:solidFill>
                <a:effectLst/>
                <a:latin typeface="+mj-lt"/>
                <a:cs typeface="Arial"/>
              </a:rPr>
              <a:t>​</a:t>
            </a:r>
            <a:r>
              <a:rPr lang="en-US" sz="2400" b="1" u="none" strike="noStrike">
                <a:solidFill>
                  <a:srgbClr val="000000"/>
                </a:solidFill>
                <a:effectLst/>
                <a:latin typeface="+mj-lt"/>
                <a:cs typeface="Arial"/>
              </a:rPr>
              <a:t>Medical Necessity Denial</a:t>
            </a:r>
            <a:r>
              <a:rPr lang="en-US" sz="2400" b="1" i="1" u="none" strike="noStrike">
                <a:solidFill>
                  <a:srgbClr val="000000"/>
                </a:solidFill>
                <a:effectLst/>
                <a:latin typeface="+mj-lt"/>
                <a:cs typeface="Arial"/>
              </a:rPr>
              <a:t>: </a:t>
            </a:r>
            <a:r>
              <a:rPr lang="en-US" sz="2400" b="0" i="0" u="none" strike="noStrike">
                <a:solidFill>
                  <a:srgbClr val="000000"/>
                </a:solidFill>
                <a:effectLst/>
                <a:latin typeface="+mj-lt"/>
                <a:cs typeface="Arial"/>
              </a:rPr>
              <a:t>Physician level reviewer determines that medical necessity has not been met and has been reviewed under appropriate guidelines. The Physician may fully or partially deny a request.</a:t>
            </a:r>
            <a:r>
              <a:rPr lang="en-US" sz="2400" b="0" i="0">
                <a:solidFill>
                  <a:srgbClr val="000000"/>
                </a:solidFill>
                <a:effectLst/>
                <a:latin typeface="+mj-lt"/>
                <a:cs typeface="Arial"/>
              </a:rPr>
              <a:t>​</a:t>
            </a:r>
          </a:p>
        </p:txBody>
      </p:sp>
      <p:pic>
        <p:nvPicPr>
          <p:cNvPr id="53" name="Audio 52">
            <a:hlinkClick r:id="" action="ppaction://media"/>
            <a:extLst>
              <a:ext uri="{FF2B5EF4-FFF2-40B4-BE49-F238E27FC236}">
                <a16:creationId xmlns:a16="http://schemas.microsoft.com/office/drawing/2014/main" id="{370AFB03-CE07-3BAA-3156-CC1DA39FF9A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4136586738"/>
      </p:ext>
    </p:extLst>
  </p:cSld>
  <p:clrMapOvr>
    <a:masterClrMapping/>
  </p:clrMapOvr>
  <mc:AlternateContent xmlns:mc="http://schemas.openxmlformats.org/markup-compatibility/2006" xmlns:p14="http://schemas.microsoft.com/office/powerpoint/2010/main">
    <mc:Choice Requires="p14">
      <p:transition spd="slow" p14:dur="2000" advTm="56832"/>
    </mc:Choice>
    <mc:Fallback xmlns="">
      <p:transition spd="slow" advTm="56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t>Early and Periodic Screening Diagnostic Treatment (EPSDT)</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13C160-A75C-FFAA-AF17-B90D71295DB8}"/>
              </a:ext>
            </a:extLst>
          </p:cNvPr>
          <p:cNvSpPr txBox="1"/>
          <p:nvPr/>
        </p:nvSpPr>
        <p:spPr>
          <a:xfrm>
            <a:off x="787400" y="2514600"/>
            <a:ext cx="11582400" cy="5262979"/>
          </a:xfrm>
          <a:prstGeom prst="rect">
            <a:avLst/>
          </a:prstGeom>
          <a:noFill/>
        </p:spPr>
        <p:txBody>
          <a:bodyPr wrap="square" rtlCol="0">
            <a:spAutoFit/>
          </a:bodyPr>
          <a:lstStyle/>
          <a:p>
            <a:pPr marL="342900" indent="-342900" fontAlgn="base">
              <a:buClr>
                <a:schemeClr val="tx1"/>
              </a:buClr>
              <a:buFont typeface="Arial" panose="020B0604020202020204" pitchFamily="34" charset="0"/>
              <a:buChar char="•"/>
            </a:pPr>
            <a:r>
              <a:rPr lang="en-US" sz="2400">
                <a:solidFill>
                  <a:srgbClr val="000000"/>
                </a:solidFill>
                <a:latin typeface="+mn-lt"/>
                <a:cs typeface="Arial"/>
              </a:rPr>
              <a:t>Acentra Health</a:t>
            </a:r>
            <a:r>
              <a:rPr lang="en-US" sz="2400" b="0" i="0" u="none" strike="noStrike">
                <a:solidFill>
                  <a:srgbClr val="000000"/>
                </a:solidFill>
                <a:effectLst/>
                <a:latin typeface="+mn-lt"/>
                <a:cs typeface="Arial"/>
              </a:rPr>
              <a:t> follows the </a:t>
            </a:r>
            <a:r>
              <a:rPr lang="en-US" sz="2400">
                <a:solidFill>
                  <a:srgbClr val="000000"/>
                </a:solidFill>
                <a:latin typeface="+mn-lt"/>
                <a:cs typeface="Arial"/>
              </a:rPr>
              <a:t>EPSDT</a:t>
            </a:r>
            <a:r>
              <a:rPr lang="en-US" sz="2400" b="0" i="0" u="none" strike="noStrike">
                <a:solidFill>
                  <a:srgbClr val="000000"/>
                </a:solidFill>
                <a:effectLst/>
                <a:latin typeface="+mn-lt"/>
                <a:cs typeface="Arial"/>
              </a:rPr>
              <a:t> requirements for all medical necessity reviews for Health First Colorado members. </a:t>
            </a:r>
          </a:p>
          <a:p>
            <a:pPr marL="221615" indent="-221615" fontAlgn="base">
              <a:buClr>
                <a:schemeClr val="tx1"/>
              </a:buClr>
            </a:pPr>
            <a:endParaRPr lang="en-US" sz="2400">
              <a:latin typeface="+mn-lt"/>
            </a:endParaRPr>
          </a:p>
          <a:p>
            <a:pPr marL="342900" indent="-342900">
              <a:buClr>
                <a:schemeClr val="tx1"/>
              </a:buClr>
              <a:buFont typeface="Arial" panose="020B0604020202020204" pitchFamily="34" charset="0"/>
              <a:buChar char="•"/>
            </a:pPr>
            <a:r>
              <a:rPr lang="en-US" sz="2400" b="0" i="0" u="none" strike="noStrike">
                <a:solidFill>
                  <a:srgbClr val="000000"/>
                </a:solidFill>
                <a:effectLst/>
                <a:latin typeface="+mn-lt"/>
                <a:cs typeface="Arial"/>
              </a:rPr>
              <a:t>Medical necessity reviews on treatments, products or services requested or prescribed for all members ages 20 years of age and under are based on compliance with federal EPSDT criteria.</a:t>
            </a:r>
            <a:r>
              <a:rPr lang="en-US" sz="2400">
                <a:solidFill>
                  <a:srgbClr val="000000"/>
                </a:solidFill>
                <a:latin typeface="+mn-lt"/>
                <a:cs typeface="Arial"/>
              </a:rPr>
              <a:t> </a:t>
            </a:r>
          </a:p>
          <a:p>
            <a:pPr marL="221615" indent="-221615">
              <a:buClr>
                <a:schemeClr val="tx1"/>
              </a:buClr>
            </a:pPr>
            <a:endParaRPr lang="en-US" sz="2400">
              <a:solidFill>
                <a:srgbClr val="000000"/>
              </a:solidFill>
              <a:latin typeface="+mn-lt"/>
            </a:endParaRPr>
          </a:p>
          <a:p>
            <a:pPr marL="342900" indent="-342900">
              <a:buClr>
                <a:schemeClr val="tx1"/>
              </a:buClr>
              <a:buFont typeface="Arial" panose="020B0604020202020204" pitchFamily="34" charset="0"/>
              <a:buChar char="•"/>
            </a:pPr>
            <a:r>
              <a:rPr lang="en-US" sz="2400" b="0" i="0" u="none" strike="noStrike">
                <a:solidFill>
                  <a:srgbClr val="000000"/>
                </a:solidFill>
                <a:effectLst/>
                <a:latin typeface="+mn-lt"/>
                <a:cs typeface="Arial"/>
              </a:rPr>
              <a:t>Medical necessity is decided based on an individualized, child specific, clinical review of the requested treatment to ‘correct or ameliorate’ a diagnosed health condition in physical or mental illnesses and conditions.</a:t>
            </a:r>
            <a:r>
              <a:rPr lang="en-US" sz="2400">
                <a:solidFill>
                  <a:srgbClr val="000000"/>
                </a:solidFill>
                <a:latin typeface="+mn-lt"/>
                <a:cs typeface="Arial"/>
              </a:rPr>
              <a:t> </a:t>
            </a:r>
          </a:p>
          <a:p>
            <a:pPr marL="221615" indent="-221615">
              <a:buClr>
                <a:schemeClr val="tx1"/>
              </a:buClr>
            </a:pPr>
            <a:endParaRPr lang="en-US" sz="2400">
              <a:solidFill>
                <a:srgbClr val="000000"/>
              </a:solidFill>
              <a:latin typeface="+mn-lt"/>
            </a:endParaRPr>
          </a:p>
          <a:p>
            <a:pPr marL="342900" indent="-342900" algn="l">
              <a:buClr>
                <a:schemeClr val="tx1"/>
              </a:buClr>
              <a:buFont typeface="Arial" panose="020B0604020202020204" pitchFamily="34" charset="0"/>
              <a:buChar char="•"/>
            </a:pPr>
            <a:r>
              <a:rPr lang="en-US" sz="2400" b="0" i="0" u="none" strike="noStrike">
                <a:solidFill>
                  <a:srgbClr val="000000"/>
                </a:solidFill>
                <a:effectLst/>
                <a:latin typeface="+mn-lt"/>
                <a:cs typeface="Arial"/>
              </a:rPr>
              <a:t>EPSDT includes both preventive and treatment components as well as those services which may not be covered for other members in the Colorado State Plan. </a:t>
            </a:r>
            <a:endParaRPr lang="en-US" sz="2400">
              <a:latin typeface="+mn-lt"/>
            </a:endParaRPr>
          </a:p>
        </p:txBody>
      </p:sp>
      <p:sp>
        <p:nvSpPr>
          <p:cNvPr id="4" name="TextBox 3">
            <a:extLst>
              <a:ext uri="{FF2B5EF4-FFF2-40B4-BE49-F238E27FC236}">
                <a16:creationId xmlns:a16="http://schemas.microsoft.com/office/drawing/2014/main" id="{FE3B05C3-3452-4EF0-DC54-3FC577A915FD}"/>
              </a:ext>
            </a:extLst>
          </p:cNvPr>
          <p:cNvSpPr txBox="1"/>
          <p:nvPr/>
        </p:nvSpPr>
        <p:spPr>
          <a:xfrm>
            <a:off x="1127502" y="7965928"/>
            <a:ext cx="11582400" cy="400110"/>
          </a:xfrm>
          <a:prstGeom prst="rect">
            <a:avLst/>
          </a:prstGeom>
          <a:noFill/>
        </p:spPr>
        <p:txBody>
          <a:bodyPr wrap="square" rtlCol="0">
            <a:spAutoFit/>
          </a:bodyPr>
          <a:lstStyle/>
          <a:p>
            <a:r>
              <a:rPr lang="en-US" sz="2000">
                <a:hlinkClick r:id="rId5"/>
              </a:rPr>
              <a:t>https://hcpf.colorado.gov/early-and-periodic-screening-diagnostic-and-treatment-epsdt</a:t>
            </a:r>
            <a:endParaRPr lang="en-US" sz="2000"/>
          </a:p>
        </p:txBody>
      </p:sp>
      <p:pic>
        <p:nvPicPr>
          <p:cNvPr id="9" name="Audio 8">
            <a:hlinkClick r:id="" action="ppaction://media"/>
            <a:extLst>
              <a:ext uri="{FF2B5EF4-FFF2-40B4-BE49-F238E27FC236}">
                <a16:creationId xmlns:a16="http://schemas.microsoft.com/office/drawing/2014/main" id="{ADD5EE65-A370-66B7-7636-BF924A85026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931259379"/>
      </p:ext>
    </p:extLst>
  </p:cSld>
  <p:clrMapOvr>
    <a:masterClrMapping/>
  </p:clrMapOvr>
  <mc:AlternateContent xmlns:mc="http://schemas.openxmlformats.org/markup-compatibility/2006" xmlns:p14="http://schemas.microsoft.com/office/powerpoint/2010/main">
    <mc:Choice Requires="p14">
      <p:transition spd="slow" p14:dur="2000" advTm="39444"/>
    </mc:Choice>
    <mc:Fallback xmlns="">
      <p:transition spd="slow" advTm="39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 Determination Process (cont’d…)</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8E87F7-A4E8-7718-F4CE-D16DA8D1768A}"/>
              </a:ext>
            </a:extLst>
          </p:cNvPr>
          <p:cNvSpPr txBox="1"/>
          <p:nvPr/>
        </p:nvSpPr>
        <p:spPr>
          <a:xfrm>
            <a:off x="388749" y="1969856"/>
            <a:ext cx="12227302" cy="6186309"/>
          </a:xfrm>
          <a:prstGeom prst="rect">
            <a:avLst/>
          </a:prstGeom>
          <a:noFill/>
        </p:spPr>
        <p:txBody>
          <a:bodyPr wrap="square">
            <a:spAutoFit/>
          </a:bodyPr>
          <a:lstStyle/>
          <a:p>
            <a:pPr marL="0" indent="0" algn="l" rtl="0" fontAlgn="base">
              <a:buNone/>
            </a:pPr>
            <a:r>
              <a:rPr lang="en-US" sz="2200" b="1" i="0" u="none" strike="noStrike">
                <a:solidFill>
                  <a:srgbClr val="000000"/>
                </a:solidFill>
                <a:effectLst/>
                <a:latin typeface="+mj-lt"/>
                <a:cs typeface="Arial"/>
              </a:rPr>
              <a:t>Denials</a:t>
            </a:r>
            <a:endParaRPr lang="en-US" sz="2200" b="0" i="0">
              <a:solidFill>
                <a:srgbClr val="000000"/>
              </a:solidFill>
              <a:effectLst/>
              <a:latin typeface="+mj-lt"/>
              <a:cs typeface="Arial"/>
            </a:endParaRPr>
          </a:p>
          <a:p>
            <a:pPr marL="342900" indent="-342900" fontAlgn="base">
              <a:buClr>
                <a:schemeClr val="tx1"/>
              </a:buClr>
              <a:buFont typeface="Arial" panose="020B0604020202020204" pitchFamily="34" charset="0"/>
              <a:buChar char="•"/>
            </a:pPr>
            <a:r>
              <a:rPr lang="en-US" sz="2200">
                <a:solidFill>
                  <a:srgbClr val="000000"/>
                </a:solidFill>
                <a:latin typeface="+mj-lt"/>
                <a:cs typeface="Arial"/>
              </a:rPr>
              <a:t>If a </a:t>
            </a:r>
            <a:r>
              <a:rPr lang="en-US" sz="2200" b="1">
                <a:solidFill>
                  <a:srgbClr val="000000"/>
                </a:solidFill>
                <a:latin typeface="+mj-lt"/>
                <a:cs typeface="Arial"/>
              </a:rPr>
              <a:t>technical denial</a:t>
            </a:r>
            <a:r>
              <a:rPr lang="en-US" sz="2200" b="1" i="0" u="none" strike="noStrike">
                <a:solidFill>
                  <a:srgbClr val="000000"/>
                </a:solidFill>
                <a:effectLst/>
                <a:latin typeface="+mj-lt"/>
                <a:cs typeface="Arial"/>
              </a:rPr>
              <a:t> </a:t>
            </a:r>
            <a:r>
              <a:rPr lang="en-US" sz="2200" b="0" i="0" u="none" strike="noStrike">
                <a:solidFill>
                  <a:srgbClr val="000000"/>
                </a:solidFill>
                <a:effectLst/>
                <a:latin typeface="+mj-lt"/>
                <a:cs typeface="Arial"/>
              </a:rPr>
              <a:t>is determined, the provider can request a</a:t>
            </a:r>
            <a:r>
              <a:rPr lang="en-US" sz="2200">
                <a:solidFill>
                  <a:srgbClr val="000000"/>
                </a:solidFill>
                <a:latin typeface="+mj-lt"/>
                <a:cs typeface="Arial"/>
              </a:rPr>
              <a:t> reconsideration.</a:t>
            </a:r>
          </a:p>
          <a:p>
            <a:pPr marL="342900" indent="-342900">
              <a:buClr>
                <a:schemeClr val="tx1"/>
              </a:buClr>
              <a:buFont typeface="Arial" panose="020B0604020202020204" pitchFamily="34" charset="0"/>
              <a:buChar char="•"/>
            </a:pPr>
            <a:r>
              <a:rPr lang="en-US" sz="2200" b="0" i="0" u="none" strike="noStrike">
                <a:solidFill>
                  <a:srgbClr val="000000"/>
                </a:solidFill>
                <a:effectLst/>
                <a:latin typeface="+mj-lt"/>
                <a:cs typeface="Arial"/>
              </a:rPr>
              <a:t>If a </a:t>
            </a:r>
            <a:r>
              <a:rPr lang="en-US" sz="2200" b="1">
                <a:solidFill>
                  <a:srgbClr val="000000"/>
                </a:solidFill>
                <a:latin typeface="+mj-lt"/>
                <a:cs typeface="Arial"/>
              </a:rPr>
              <a:t>medical</a:t>
            </a:r>
            <a:r>
              <a:rPr lang="en-US" sz="2200" b="1" i="0" u="none" strike="noStrike">
                <a:solidFill>
                  <a:srgbClr val="000000"/>
                </a:solidFill>
                <a:effectLst/>
                <a:latin typeface="+mj-lt"/>
                <a:cs typeface="Arial"/>
              </a:rPr>
              <a:t> </a:t>
            </a:r>
            <a:r>
              <a:rPr lang="en-US" sz="2200" b="1">
                <a:solidFill>
                  <a:srgbClr val="000000"/>
                </a:solidFill>
                <a:latin typeface="+mj-lt"/>
                <a:cs typeface="Arial"/>
              </a:rPr>
              <a:t>necessity</a:t>
            </a:r>
            <a:r>
              <a:rPr lang="en-US" sz="2200" b="1" i="0" u="none" strike="noStrike">
                <a:solidFill>
                  <a:srgbClr val="000000"/>
                </a:solidFill>
                <a:effectLst/>
                <a:latin typeface="+mj-lt"/>
                <a:cs typeface="Arial"/>
              </a:rPr>
              <a:t> </a:t>
            </a:r>
            <a:r>
              <a:rPr lang="en-US" sz="2200" b="1">
                <a:solidFill>
                  <a:srgbClr val="000000"/>
                </a:solidFill>
                <a:latin typeface="+mj-lt"/>
                <a:cs typeface="Arial"/>
              </a:rPr>
              <a:t>denial</a:t>
            </a:r>
            <a:r>
              <a:rPr lang="en-US" sz="2200" b="1" i="0" u="none" strike="noStrike">
                <a:solidFill>
                  <a:srgbClr val="000000"/>
                </a:solidFill>
                <a:effectLst/>
                <a:latin typeface="+mj-lt"/>
                <a:cs typeface="Arial"/>
              </a:rPr>
              <a:t> </a:t>
            </a:r>
            <a:r>
              <a:rPr lang="en-US" sz="2200" b="0" i="0" u="none" strike="noStrike">
                <a:solidFill>
                  <a:srgbClr val="000000"/>
                </a:solidFill>
                <a:effectLst/>
                <a:latin typeface="+mj-lt"/>
                <a:cs typeface="Arial"/>
              </a:rPr>
              <a:t>was determined, it was determined by a Medical Director. The Medical Director may fully or partially deny a request. For a medical necessity denial, the provider may request a</a:t>
            </a:r>
            <a:r>
              <a:rPr lang="en-US" sz="2200">
                <a:solidFill>
                  <a:srgbClr val="000000"/>
                </a:solidFill>
                <a:latin typeface="+mj-lt"/>
                <a:cs typeface="Arial"/>
              </a:rPr>
              <a:t> reconsideration</a:t>
            </a:r>
            <a:r>
              <a:rPr lang="en-US" sz="2200" b="1" i="0" u="none" strike="noStrike">
                <a:solidFill>
                  <a:srgbClr val="000000"/>
                </a:solidFill>
                <a:effectLst/>
                <a:latin typeface="+mj-lt"/>
                <a:cs typeface="Arial"/>
              </a:rPr>
              <a:t> </a:t>
            </a:r>
            <a:r>
              <a:rPr lang="en-US" sz="2200" b="0" i="0" u="none" strike="noStrike">
                <a:solidFill>
                  <a:srgbClr val="000000"/>
                </a:solidFill>
                <a:effectLst/>
                <a:latin typeface="+mj-lt"/>
                <a:cs typeface="Arial"/>
              </a:rPr>
              <a:t>and/or a</a:t>
            </a:r>
            <a:r>
              <a:rPr lang="en-US" sz="2200">
                <a:solidFill>
                  <a:srgbClr val="000000"/>
                </a:solidFill>
                <a:latin typeface="+mj-lt"/>
                <a:cs typeface="Arial"/>
              </a:rPr>
              <a:t> Peer-to-Peer.</a:t>
            </a:r>
          </a:p>
          <a:p>
            <a:pPr marL="342900" indent="-342900">
              <a:buClr>
                <a:schemeClr val="tx1"/>
              </a:buClr>
              <a:buFont typeface="Arial" panose="020B0604020202020204" pitchFamily="34" charset="0"/>
              <a:buChar char="•"/>
            </a:pPr>
            <a:endParaRPr lang="en-US" sz="2200">
              <a:solidFill>
                <a:srgbClr val="000000"/>
              </a:solidFill>
              <a:latin typeface="+mj-lt"/>
            </a:endParaRPr>
          </a:p>
          <a:p>
            <a:pPr marL="221615" lvl="1" indent="-221615" algn="l" rtl="0" fontAlgn="base">
              <a:buFont typeface="Arial" panose="020B0604020202020204" pitchFamily="34" charset="0"/>
              <a:buNone/>
            </a:pPr>
            <a:r>
              <a:rPr lang="en-US" sz="2200" b="1" i="0" u="none" strike="noStrike">
                <a:solidFill>
                  <a:srgbClr val="000000"/>
                </a:solidFill>
                <a:effectLst/>
                <a:latin typeface="+mj-lt"/>
                <a:cs typeface="Arial"/>
              </a:rPr>
              <a:t>Steps to consider after a </a:t>
            </a:r>
            <a:r>
              <a:rPr lang="en-US" sz="2200" b="1">
                <a:solidFill>
                  <a:srgbClr val="000000"/>
                </a:solidFill>
                <a:latin typeface="+mj-lt"/>
                <a:cs typeface="Arial"/>
              </a:rPr>
              <a:t>denial</a:t>
            </a:r>
            <a:r>
              <a:rPr lang="en-US" sz="2200" b="1" i="0" u="none" strike="noStrike">
                <a:solidFill>
                  <a:srgbClr val="000000"/>
                </a:solidFill>
                <a:effectLst/>
                <a:latin typeface="+mj-lt"/>
                <a:cs typeface="Arial"/>
              </a:rPr>
              <a:t> is determined:</a:t>
            </a:r>
            <a:r>
              <a:rPr lang="en-US" sz="2200" b="1" i="0">
                <a:solidFill>
                  <a:srgbClr val="000000"/>
                </a:solidFill>
                <a:effectLst/>
                <a:latin typeface="+mj-lt"/>
                <a:cs typeface="Arial"/>
              </a:rPr>
              <a:t>​</a:t>
            </a:r>
          </a:p>
          <a:p>
            <a:pPr marL="221615" lvl="1" indent="-221615" algn="l" rtl="0" fontAlgn="base">
              <a:buFont typeface="Arial" panose="020B0604020202020204" pitchFamily="34" charset="0"/>
              <a:buNone/>
            </a:pPr>
            <a:endParaRPr lang="en-US" sz="2200" b="1" i="0">
              <a:solidFill>
                <a:srgbClr val="000000"/>
              </a:solidFill>
              <a:effectLst/>
              <a:latin typeface="+mj-lt"/>
              <a:cs typeface="Arial"/>
            </a:endParaRPr>
          </a:p>
          <a:p>
            <a:pPr marL="564515" lvl="1" indent="-342900" fontAlgn="base">
              <a:buClr>
                <a:schemeClr val="tx1"/>
              </a:buClr>
              <a:buFont typeface="Trebuchet MS" panose="020B0603020202020204" pitchFamily="34" charset="0"/>
              <a:buChar char="―"/>
            </a:pPr>
            <a:r>
              <a:rPr lang="en-US" sz="2200" b="1" u="none" strike="noStrike">
                <a:solidFill>
                  <a:srgbClr val="000000"/>
                </a:solidFill>
                <a:effectLst/>
                <a:latin typeface="+mj-lt"/>
                <a:cs typeface="Arial"/>
              </a:rPr>
              <a:t>Reconsideration </a:t>
            </a:r>
            <a:r>
              <a:rPr lang="en-US" sz="2200" b="1">
                <a:solidFill>
                  <a:srgbClr val="000000"/>
                </a:solidFill>
                <a:latin typeface="+mj-lt"/>
                <a:cs typeface="Arial"/>
              </a:rPr>
              <a:t>Request</a:t>
            </a:r>
            <a:r>
              <a:rPr lang="en-US" sz="2200" b="1" i="1" u="none" strike="noStrike">
                <a:solidFill>
                  <a:srgbClr val="000000"/>
                </a:solidFill>
                <a:effectLst/>
                <a:latin typeface="+mj-lt"/>
                <a:cs typeface="Arial"/>
              </a:rPr>
              <a:t>: </a:t>
            </a:r>
            <a:r>
              <a:rPr lang="en-US" sz="2200" b="0" i="0" u="none" strike="noStrike">
                <a:solidFill>
                  <a:srgbClr val="000000"/>
                </a:solidFill>
                <a:effectLst/>
                <a:latin typeface="+mj-lt"/>
                <a:cs typeface="Arial"/>
              </a:rPr>
              <a:t>the </a:t>
            </a:r>
            <a:r>
              <a:rPr lang="en-US" sz="2200" i="1" u="none" strike="noStrike">
                <a:solidFill>
                  <a:srgbClr val="000000"/>
                </a:solidFill>
                <a:effectLst/>
                <a:latin typeface="+mj-lt"/>
                <a:cs typeface="Arial"/>
              </a:rPr>
              <a:t>servicing</a:t>
            </a:r>
            <a:r>
              <a:rPr lang="en-US" sz="2200" b="0" i="0" u="none" strike="noStrike">
                <a:solidFill>
                  <a:srgbClr val="000000"/>
                </a:solidFill>
                <a:effectLst/>
                <a:latin typeface="+mj-lt"/>
                <a:cs typeface="Arial"/>
              </a:rPr>
              <a:t> provider may request a reconsideration to Acentra Health within </a:t>
            </a:r>
            <a:r>
              <a:rPr lang="en-US" sz="2200" i="1" u="none" strike="noStrike">
                <a:solidFill>
                  <a:srgbClr val="000000"/>
                </a:solidFill>
                <a:effectLst/>
                <a:latin typeface="+mj-lt"/>
                <a:cs typeface="Arial"/>
              </a:rPr>
              <a:t>10 business days</a:t>
            </a:r>
            <a:r>
              <a:rPr lang="en-US" sz="2200" b="1" i="0" u="none" strike="noStrike">
                <a:solidFill>
                  <a:srgbClr val="000000"/>
                </a:solidFill>
                <a:effectLst/>
                <a:latin typeface="+mj-lt"/>
                <a:cs typeface="Arial"/>
              </a:rPr>
              <a:t> </a:t>
            </a:r>
            <a:r>
              <a:rPr lang="en-US" sz="2200" b="0" i="0" u="none" strike="noStrike">
                <a:solidFill>
                  <a:srgbClr val="000000"/>
                </a:solidFill>
                <a:effectLst/>
                <a:latin typeface="+mj-lt"/>
                <a:cs typeface="Arial"/>
              </a:rPr>
              <a:t>of the </a:t>
            </a:r>
            <a:r>
              <a:rPr lang="en-US" sz="2200">
                <a:solidFill>
                  <a:srgbClr val="000000"/>
                </a:solidFill>
                <a:latin typeface="+mj-lt"/>
                <a:cs typeface="Arial"/>
              </a:rPr>
              <a:t>initial denial</a:t>
            </a:r>
            <a:r>
              <a:rPr lang="en-US" sz="2200" b="0" i="0" u="none" strike="noStrike">
                <a:solidFill>
                  <a:srgbClr val="000000"/>
                </a:solidFill>
                <a:effectLst/>
                <a:latin typeface="+mj-lt"/>
                <a:cs typeface="Arial"/>
              </a:rPr>
              <a:t>.  If the reconsideration is not overturned, the next option is a </a:t>
            </a:r>
            <a:r>
              <a:rPr lang="en-US" sz="2200">
                <a:solidFill>
                  <a:srgbClr val="000000"/>
                </a:solidFill>
                <a:latin typeface="+mj-lt"/>
                <a:cs typeface="Arial"/>
              </a:rPr>
              <a:t>Peer-to-Peer</a:t>
            </a:r>
            <a:r>
              <a:rPr lang="en-US" sz="2200" b="0" i="0" u="none" strike="noStrike">
                <a:solidFill>
                  <a:srgbClr val="000000"/>
                </a:solidFill>
                <a:effectLst/>
                <a:latin typeface="+mj-lt"/>
                <a:cs typeface="Arial"/>
              </a:rPr>
              <a:t> </a:t>
            </a:r>
            <a:r>
              <a:rPr lang="en-US" sz="2200" i="0" u="none" strike="noStrike">
                <a:solidFill>
                  <a:srgbClr val="000000"/>
                </a:solidFill>
                <a:effectLst/>
                <a:latin typeface="+mj-lt"/>
                <a:cs typeface="Arial"/>
              </a:rPr>
              <a:t>(Physician to Physician</a:t>
            </a:r>
            <a:r>
              <a:rPr lang="en-US" sz="2200">
                <a:solidFill>
                  <a:srgbClr val="000000"/>
                </a:solidFill>
                <a:latin typeface="+mj-lt"/>
                <a:cs typeface="Arial"/>
              </a:rPr>
              <a:t>).</a:t>
            </a:r>
            <a:endParaRPr lang="en-US" sz="2200">
              <a:solidFill>
                <a:srgbClr val="000000"/>
              </a:solidFill>
              <a:effectLst/>
              <a:latin typeface="+mj-lt"/>
            </a:endParaRPr>
          </a:p>
          <a:p>
            <a:pPr marL="564515" lvl="1" indent="-342900" fontAlgn="base">
              <a:buClr>
                <a:schemeClr val="tx1"/>
              </a:buClr>
              <a:buFont typeface="Trebuchet MS" panose="020B0603020202020204" pitchFamily="34" charset="0"/>
              <a:buChar char="―"/>
            </a:pPr>
            <a:r>
              <a:rPr lang="en-US" sz="2200" b="1" u="none" strike="noStrike">
                <a:solidFill>
                  <a:srgbClr val="000000"/>
                </a:solidFill>
                <a:effectLst/>
                <a:latin typeface="+mj-lt"/>
                <a:cs typeface="Arial"/>
              </a:rPr>
              <a:t>Peer to Peer Request</a:t>
            </a:r>
            <a:r>
              <a:rPr lang="en-US" sz="2200" b="1" i="1" u="none" strike="noStrike">
                <a:solidFill>
                  <a:srgbClr val="000000"/>
                </a:solidFill>
                <a:effectLst/>
                <a:latin typeface="+mj-lt"/>
                <a:cs typeface="Arial"/>
              </a:rPr>
              <a:t>: </a:t>
            </a:r>
            <a:r>
              <a:rPr lang="en-US" sz="2200" b="0" i="0" u="none" strike="noStrike">
                <a:solidFill>
                  <a:srgbClr val="000000"/>
                </a:solidFill>
                <a:effectLst/>
                <a:latin typeface="+mj-lt"/>
                <a:cs typeface="Arial"/>
              </a:rPr>
              <a:t>an </a:t>
            </a:r>
            <a:r>
              <a:rPr lang="en-US" sz="2200" i="1" u="none" strike="noStrike">
                <a:solidFill>
                  <a:srgbClr val="000000"/>
                </a:solidFill>
                <a:effectLst/>
                <a:latin typeface="+mj-lt"/>
                <a:cs typeface="Arial"/>
              </a:rPr>
              <a:t>ordering</a:t>
            </a:r>
            <a:r>
              <a:rPr lang="en-US" sz="2200" b="0" i="0" u="none" strike="noStrike">
                <a:solidFill>
                  <a:srgbClr val="000000"/>
                </a:solidFill>
                <a:effectLst/>
                <a:latin typeface="+mj-lt"/>
                <a:cs typeface="Arial"/>
              </a:rPr>
              <a:t> provider may request a Peer-to-Peer review within </a:t>
            </a:r>
            <a:r>
              <a:rPr lang="en-US" sz="2200" i="1" u="none" strike="noStrike">
                <a:solidFill>
                  <a:srgbClr val="000000"/>
                </a:solidFill>
                <a:effectLst/>
                <a:latin typeface="+mj-lt"/>
                <a:cs typeface="Arial"/>
              </a:rPr>
              <a:t>10 business days</a:t>
            </a:r>
            <a:r>
              <a:rPr lang="en-US" sz="2200" b="1" i="0" u="none" strike="noStrike">
                <a:solidFill>
                  <a:srgbClr val="000000"/>
                </a:solidFill>
                <a:effectLst/>
                <a:latin typeface="+mj-lt"/>
                <a:cs typeface="Arial"/>
              </a:rPr>
              <a:t> </a:t>
            </a:r>
            <a:r>
              <a:rPr lang="en-US" sz="2200" b="0" i="0" u="none" strike="noStrike">
                <a:solidFill>
                  <a:srgbClr val="000000"/>
                </a:solidFill>
                <a:effectLst/>
                <a:latin typeface="+mj-lt"/>
                <a:cs typeface="Arial"/>
              </a:rPr>
              <a:t>from the date of the medical necessity adverse </a:t>
            </a:r>
            <a:r>
              <a:rPr lang="en-US" sz="2200">
                <a:solidFill>
                  <a:srgbClr val="000000"/>
                </a:solidFill>
                <a:latin typeface="+mj-lt"/>
                <a:cs typeface="Arial"/>
              </a:rPr>
              <a:t>determination.</a:t>
            </a:r>
          </a:p>
          <a:p>
            <a:pPr marL="786130" lvl="2" indent="-342900">
              <a:buClr>
                <a:schemeClr val="tx1"/>
              </a:buClr>
              <a:buFont typeface="Courier New" panose="02070309020205020404" pitchFamily="49" charset="0"/>
              <a:buChar char="o"/>
            </a:pPr>
            <a:r>
              <a:rPr lang="en-US" sz="2200">
                <a:solidFill>
                  <a:srgbClr val="000000"/>
                </a:solidFill>
                <a:latin typeface="+mj-lt"/>
                <a:cs typeface="Arial"/>
              </a:rPr>
              <a:t>Place</a:t>
            </a:r>
            <a:r>
              <a:rPr lang="en-US" sz="2200" b="0" i="0" u="none" strike="noStrike">
                <a:solidFill>
                  <a:srgbClr val="000000"/>
                </a:solidFill>
                <a:effectLst/>
                <a:latin typeface="+mj-lt"/>
                <a:cs typeface="Arial"/>
              </a:rPr>
              <a:t> the request in the case notes, providing the physician’s full name, phone number, and three dates and times of </a:t>
            </a:r>
            <a:r>
              <a:rPr lang="en-US" sz="2200">
                <a:solidFill>
                  <a:srgbClr val="000000"/>
                </a:solidFill>
                <a:latin typeface="+mj-lt"/>
                <a:cs typeface="Arial"/>
              </a:rPr>
              <a:t>availability.</a:t>
            </a:r>
            <a:endParaRPr lang="en-US" sz="2200">
              <a:latin typeface="+mj-lt"/>
            </a:endParaRPr>
          </a:p>
          <a:p>
            <a:pPr marL="786130" lvl="2" indent="-342900" algn="l">
              <a:buClr>
                <a:schemeClr val="tx1"/>
              </a:buClr>
              <a:buFont typeface="Courier New" panose="02070309020205020404" pitchFamily="49" charset="0"/>
              <a:buChar char="o"/>
            </a:pPr>
            <a:r>
              <a:rPr lang="en-US" sz="2200">
                <a:solidFill>
                  <a:srgbClr val="000000"/>
                </a:solidFill>
                <a:latin typeface="+mj-lt"/>
                <a:cs typeface="Arial"/>
              </a:rPr>
              <a:t>The</a:t>
            </a:r>
            <a:r>
              <a:rPr lang="en-US" sz="2200" b="0" i="0" u="none" strike="noStrike">
                <a:solidFill>
                  <a:srgbClr val="000000"/>
                </a:solidFill>
                <a:effectLst/>
                <a:latin typeface="+mj-lt"/>
                <a:cs typeface="Arial"/>
              </a:rPr>
              <a:t> peer-to-peer will be arranged on one of the provided dates and times for the conversation to be conducted. You may also call Customer Service at 720-689-6340 to request the peer-to-peer. </a:t>
            </a:r>
            <a:r>
              <a:rPr lang="en-US" sz="2200" b="0" i="0">
                <a:solidFill>
                  <a:srgbClr val="000000"/>
                </a:solidFill>
                <a:effectLst/>
                <a:latin typeface="+mj-lt"/>
                <a:cs typeface="Arial"/>
              </a:rPr>
              <a:t>​</a:t>
            </a:r>
            <a:endParaRPr lang="en-US" sz="2200">
              <a:latin typeface="+mj-lt"/>
            </a:endParaRPr>
          </a:p>
        </p:txBody>
      </p:sp>
      <p:pic>
        <p:nvPicPr>
          <p:cNvPr id="23" name="Audio 22">
            <a:hlinkClick r:id="" action="ppaction://media"/>
            <a:extLst>
              <a:ext uri="{FF2B5EF4-FFF2-40B4-BE49-F238E27FC236}">
                <a16:creationId xmlns:a16="http://schemas.microsoft.com/office/drawing/2014/main" id="{917487F2-1D16-4D97-5283-98108452BDF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1591463565"/>
      </p:ext>
    </p:extLst>
  </p:cSld>
  <p:clrMapOvr>
    <a:masterClrMapping/>
  </p:clrMapOvr>
  <mc:AlternateContent xmlns:mc="http://schemas.openxmlformats.org/markup-compatibility/2006" xmlns:p14="http://schemas.microsoft.com/office/powerpoint/2010/main">
    <mc:Choice Requires="p14">
      <p:transition spd="slow" p14:dur="2000" advTm="67109"/>
    </mc:Choice>
    <mc:Fallback xmlns="">
      <p:transition spd="slow" advTm="67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Turnaround Times (TAT) – Part 1</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AA38BE-98BA-BD40-3EA1-7F02808E8266}"/>
              </a:ext>
            </a:extLst>
          </p:cNvPr>
          <p:cNvSpPr txBox="1"/>
          <p:nvPr/>
        </p:nvSpPr>
        <p:spPr>
          <a:xfrm>
            <a:off x="146050" y="2060644"/>
            <a:ext cx="12712700" cy="6001643"/>
          </a:xfrm>
          <a:prstGeom prst="rect">
            <a:avLst/>
          </a:prstGeom>
          <a:noFill/>
        </p:spPr>
        <p:txBody>
          <a:bodyPr wrap="square">
            <a:spAutoFit/>
          </a:bodyPr>
          <a:lstStyle/>
          <a:p>
            <a:pPr marL="0" indent="0" fontAlgn="base">
              <a:buNone/>
            </a:pPr>
            <a:r>
              <a:rPr lang="en-US" sz="2400" b="1" i="0" u="none" strike="noStrike" dirty="0">
                <a:solidFill>
                  <a:schemeClr val="tx1"/>
                </a:solidFill>
                <a:effectLst/>
                <a:latin typeface="+mj-lt"/>
                <a:cs typeface="Arial"/>
              </a:rPr>
              <a:t>Turnaround </a:t>
            </a:r>
            <a:r>
              <a:rPr lang="en-US" sz="2400" b="1" dirty="0">
                <a:solidFill>
                  <a:schemeClr val="tx1"/>
                </a:solidFill>
                <a:latin typeface="+mj-lt"/>
                <a:cs typeface="Arial"/>
              </a:rPr>
              <a:t>Time:</a:t>
            </a:r>
            <a:r>
              <a:rPr lang="en-US" sz="2400" dirty="0">
                <a:solidFill>
                  <a:schemeClr val="tx1"/>
                </a:solidFill>
                <a:latin typeface="+mj-lt"/>
                <a:cs typeface="Arial"/>
              </a:rPr>
              <a:t> the</a:t>
            </a:r>
            <a:r>
              <a:rPr lang="en-US" sz="2400" i="0" u="none" strike="noStrike" dirty="0">
                <a:solidFill>
                  <a:schemeClr val="tx1"/>
                </a:solidFill>
                <a:effectLst/>
                <a:latin typeface="+mj-lt"/>
                <a:cs typeface="Arial"/>
              </a:rPr>
              <a:t> </a:t>
            </a:r>
            <a:r>
              <a:rPr lang="en-US" sz="2400" b="0" i="0" u="none" strike="noStrike" dirty="0">
                <a:solidFill>
                  <a:schemeClr val="tx1"/>
                </a:solidFill>
                <a:effectLst/>
                <a:latin typeface="+mj-lt"/>
                <a:cs typeface="Arial"/>
              </a:rPr>
              <a:t>turnaround time for completion of a PAR review ensures: </a:t>
            </a:r>
            <a:r>
              <a:rPr lang="en-US" sz="2400" b="0" i="0" dirty="0">
                <a:solidFill>
                  <a:schemeClr val="tx1"/>
                </a:solidFill>
                <a:effectLst/>
                <a:latin typeface="+mj-lt"/>
                <a:cs typeface="Arial"/>
              </a:rPr>
              <a:t>​</a:t>
            </a:r>
          </a:p>
          <a:p>
            <a:pPr marL="0" indent="0" fontAlgn="base">
              <a:buNone/>
            </a:pPr>
            <a:endParaRPr lang="en-US" sz="2400" b="0" i="0" dirty="0">
              <a:solidFill>
                <a:schemeClr val="tx1"/>
              </a:solidFill>
              <a:effectLst/>
              <a:latin typeface="+mj-lt"/>
              <a:cs typeface="Arial"/>
            </a:endParaRPr>
          </a:p>
          <a:p>
            <a:pPr marL="457200" indent="-457200" algn="l" rtl="0" fontAlgn="base">
              <a:buClr>
                <a:schemeClr val="tx1"/>
              </a:buClr>
              <a:buFont typeface="Arial" panose="020B0604020202020204" pitchFamily="34" charset="0"/>
              <a:buChar char="•"/>
            </a:pPr>
            <a:r>
              <a:rPr lang="en-US" sz="2400" b="0" i="0" dirty="0">
                <a:solidFill>
                  <a:schemeClr val="tx1"/>
                </a:solidFill>
                <a:effectLst/>
                <a:latin typeface="+mj-lt"/>
                <a:cs typeface="Arial"/>
              </a:rPr>
              <a:t>​</a:t>
            </a:r>
            <a:r>
              <a:rPr lang="en-US" sz="2400" b="0" i="0" u="none" strike="noStrike" dirty="0">
                <a:solidFill>
                  <a:schemeClr val="tx1"/>
                </a:solidFill>
                <a:effectLst/>
                <a:latin typeface="+mj-lt"/>
                <a:cs typeface="Arial"/>
              </a:rPr>
              <a:t>A thorough and quality review of all PARs by reviewing</a:t>
            </a:r>
            <a:r>
              <a:rPr lang="en-US" sz="2400" dirty="0">
                <a:solidFill>
                  <a:schemeClr val="tx1"/>
                </a:solidFill>
                <a:latin typeface="+mj-lt"/>
                <a:cs typeface="Arial"/>
              </a:rPr>
              <a:t> all necessary &amp; required  </a:t>
            </a:r>
            <a:r>
              <a:rPr lang="en-US" sz="2400" b="0" i="0" u="none" strike="noStrike" dirty="0">
                <a:solidFill>
                  <a:schemeClr val="tx1"/>
                </a:solidFill>
                <a:effectLst/>
                <a:latin typeface="+mj-lt"/>
                <a:cs typeface="Arial"/>
              </a:rPr>
              <a:t>documentation when it is </a:t>
            </a:r>
            <a:r>
              <a:rPr lang="en-US" sz="2400" i="0" u="none" strike="noStrike" dirty="0">
                <a:solidFill>
                  <a:schemeClr val="tx1"/>
                </a:solidFill>
                <a:effectLst/>
                <a:latin typeface="+mj-lt"/>
                <a:cs typeface="Arial"/>
              </a:rPr>
              <a:t>received</a:t>
            </a:r>
            <a:r>
              <a:rPr lang="en-US" sz="2400" b="0" i="0" u="none" strike="noStrike" dirty="0">
                <a:solidFill>
                  <a:schemeClr val="tx1"/>
                </a:solidFill>
                <a:effectLst/>
                <a:latin typeface="+mj-lt"/>
                <a:cs typeface="Arial"/>
              </a:rPr>
              <a:t> </a:t>
            </a:r>
          </a:p>
          <a:p>
            <a:pPr algn="l" rtl="0" fontAlgn="base">
              <a:buClr>
                <a:schemeClr val="tx1"/>
              </a:buClr>
            </a:pPr>
            <a:r>
              <a:rPr lang="en-US" sz="2400" b="0" i="0" dirty="0">
                <a:solidFill>
                  <a:schemeClr val="tx1"/>
                </a:solidFill>
                <a:effectLst/>
                <a:latin typeface="+mj-lt"/>
                <a:cs typeface="Arial"/>
              </a:rPr>
              <a:t>​</a:t>
            </a:r>
          </a:p>
          <a:p>
            <a:pPr marL="457200" indent="-457200">
              <a:buClr>
                <a:schemeClr val="tx1"/>
              </a:buClr>
              <a:buFont typeface="Arial" panose="020B0604020202020204" pitchFamily="34" charset="0"/>
              <a:buChar char="•"/>
            </a:pPr>
            <a:r>
              <a:rPr lang="en-US" sz="2400" b="0" i="0" u="none" strike="noStrike" dirty="0">
                <a:solidFill>
                  <a:schemeClr val="tx1"/>
                </a:solidFill>
                <a:effectLst/>
                <a:latin typeface="+mj-lt"/>
                <a:cs typeface="Arial"/>
              </a:rPr>
              <a:t>Decreases the number of unnecessary pends to request additional documentation or information </a:t>
            </a:r>
            <a:r>
              <a:rPr lang="en-US" sz="2400" b="0" i="0" dirty="0">
                <a:solidFill>
                  <a:schemeClr val="tx1"/>
                </a:solidFill>
                <a:effectLst/>
                <a:latin typeface="+mj-lt"/>
                <a:cs typeface="Arial"/>
              </a:rPr>
              <a:t>​</a:t>
            </a:r>
          </a:p>
          <a:p>
            <a:pPr marL="457200" indent="-457200">
              <a:buClr>
                <a:schemeClr val="tx1"/>
              </a:buClr>
              <a:buFont typeface="Arial" panose="020B0604020202020204" pitchFamily="34" charset="0"/>
              <a:buChar char="•"/>
            </a:pPr>
            <a:endParaRPr lang="en-US" sz="2400" dirty="0">
              <a:solidFill>
                <a:schemeClr val="tx1"/>
              </a:solidFill>
              <a:latin typeface="+mj-lt"/>
            </a:endParaRPr>
          </a:p>
          <a:p>
            <a:pPr marL="457200" indent="-457200">
              <a:buClr>
                <a:schemeClr val="tx1"/>
              </a:buClr>
              <a:buFont typeface="Arial" panose="020B0604020202020204" pitchFamily="34" charset="0"/>
              <a:buChar char="•"/>
            </a:pPr>
            <a:r>
              <a:rPr lang="en-US" sz="2400" b="0" i="0" u="none" strike="noStrike" dirty="0">
                <a:solidFill>
                  <a:schemeClr val="tx1"/>
                </a:solidFill>
                <a:effectLst/>
                <a:latin typeface="+mj-lt"/>
                <a:cs typeface="Arial"/>
              </a:rPr>
              <a:t>Improves care coordination and data sharing between Acentra Health and </a:t>
            </a:r>
            <a:r>
              <a:rPr lang="en-US" sz="2400" dirty="0">
                <a:solidFill>
                  <a:schemeClr val="tx1"/>
                </a:solidFill>
                <a:latin typeface="+mj-lt"/>
                <a:cs typeface="Arial"/>
              </a:rPr>
              <a:t>HCPF’s </a:t>
            </a:r>
            <a:r>
              <a:rPr lang="en-US" sz="2400" b="0" i="0" u="none" strike="noStrike" dirty="0">
                <a:solidFill>
                  <a:schemeClr val="tx1"/>
                </a:solidFill>
                <a:effectLst/>
                <a:latin typeface="+mj-lt"/>
                <a:cs typeface="Arial"/>
              </a:rPr>
              <a:t>partners</a:t>
            </a:r>
            <a:r>
              <a:rPr lang="en-US" sz="2400" dirty="0">
                <a:solidFill>
                  <a:schemeClr val="tx1"/>
                </a:solidFill>
                <a:latin typeface="+mj-lt"/>
                <a:cs typeface="Arial"/>
              </a:rPr>
              <a:t> (i.e., </a:t>
            </a:r>
            <a:r>
              <a:rPr lang="en-US" sz="2400" b="0" i="0" u="none" strike="noStrike" dirty="0">
                <a:solidFill>
                  <a:schemeClr val="tx1"/>
                </a:solidFill>
                <a:effectLst/>
                <a:latin typeface="+mj-lt"/>
                <a:cs typeface="Arial"/>
              </a:rPr>
              <a:t>Regional Accountable Entities</a:t>
            </a:r>
            <a:r>
              <a:rPr lang="en-US" sz="2400" dirty="0">
                <a:solidFill>
                  <a:schemeClr val="tx1"/>
                </a:solidFill>
                <a:latin typeface="+mj-lt"/>
                <a:cs typeface="Arial"/>
              </a:rPr>
              <a:t>, </a:t>
            </a:r>
            <a:r>
              <a:rPr lang="en-US" sz="2400" b="0" i="0" u="none" strike="noStrike" dirty="0">
                <a:solidFill>
                  <a:schemeClr val="tx1"/>
                </a:solidFill>
                <a:effectLst/>
                <a:latin typeface="+mj-lt"/>
                <a:cs typeface="Arial"/>
              </a:rPr>
              <a:t>Case Management Agencies</a:t>
            </a:r>
            <a:r>
              <a:rPr lang="en-US" sz="2400" dirty="0">
                <a:solidFill>
                  <a:schemeClr val="tx1"/>
                </a:solidFill>
                <a:latin typeface="+mj-lt"/>
                <a:cs typeface="Arial"/>
              </a:rPr>
              <a:t>, etc.)</a:t>
            </a:r>
          </a:p>
          <a:p>
            <a:pPr marL="457200" indent="-457200">
              <a:buClr>
                <a:schemeClr val="tx1"/>
              </a:buClr>
              <a:buFont typeface="Arial" panose="020B0604020202020204" pitchFamily="34" charset="0"/>
              <a:buChar char="•"/>
            </a:pPr>
            <a:endParaRPr lang="en-US" sz="2400" dirty="0">
              <a:solidFill>
                <a:schemeClr val="tx1"/>
              </a:solidFill>
              <a:latin typeface="+mj-lt"/>
              <a:cs typeface="Arial"/>
            </a:endParaRPr>
          </a:p>
          <a:p>
            <a:pPr marL="457200" indent="-457200">
              <a:buClr>
                <a:schemeClr val="tx1"/>
              </a:buClr>
              <a:buFont typeface="Arial" panose="020B0604020202020204" pitchFamily="34" charset="0"/>
              <a:buChar char="•"/>
            </a:pPr>
            <a:endParaRPr lang="en-US" sz="2400" dirty="0">
              <a:solidFill>
                <a:schemeClr val="tx1"/>
              </a:solidFill>
              <a:latin typeface="+mj-lt"/>
            </a:endParaRPr>
          </a:p>
          <a:p>
            <a:pPr marL="0" indent="0" algn="l" rtl="0" fontAlgn="base">
              <a:buNone/>
            </a:pPr>
            <a:r>
              <a:rPr lang="en-US" sz="2400" b="0" i="0" dirty="0">
                <a:solidFill>
                  <a:schemeClr val="tx1"/>
                </a:solidFill>
                <a:effectLst/>
                <a:latin typeface="+mj-lt"/>
                <a:cs typeface="Arial"/>
              </a:rPr>
              <a:t>​</a:t>
            </a:r>
            <a:r>
              <a:rPr lang="en-US" sz="2400" dirty="0">
                <a:solidFill>
                  <a:schemeClr val="tx1"/>
                </a:solidFill>
                <a:latin typeface="+mj-lt"/>
              </a:rPr>
              <a:t>*For additional information pends: the provider will have 10 business days to respond. If there is no response or there is an insufficient response to the request, Acentra will complete the review and technically deny for Lack of Information (LOI), if appropriate.</a:t>
            </a:r>
            <a:endParaRPr lang="en-US" sz="2400" b="0" i="0" dirty="0">
              <a:solidFill>
                <a:schemeClr val="tx1"/>
              </a:solidFill>
              <a:effectLst/>
              <a:latin typeface="+mj-lt"/>
              <a:cs typeface="Arial"/>
            </a:endParaRPr>
          </a:p>
          <a:p>
            <a:pPr marL="0" indent="0" fontAlgn="base">
              <a:buNone/>
            </a:pPr>
            <a:endParaRPr lang="en-US" sz="2400" b="0" i="0" dirty="0">
              <a:solidFill>
                <a:srgbClr val="000000"/>
              </a:solidFill>
              <a:effectLst/>
              <a:latin typeface="+mj-lt"/>
              <a:cs typeface="Arial"/>
            </a:endParaRPr>
          </a:p>
        </p:txBody>
      </p:sp>
      <p:pic>
        <p:nvPicPr>
          <p:cNvPr id="20" name="Audio 19">
            <a:hlinkClick r:id="" action="ppaction://media"/>
            <a:extLst>
              <a:ext uri="{FF2B5EF4-FFF2-40B4-BE49-F238E27FC236}">
                <a16:creationId xmlns:a16="http://schemas.microsoft.com/office/drawing/2014/main" id="{CD0555B9-E65E-0816-1296-3E19A657894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668057495"/>
      </p:ext>
    </p:extLst>
  </p:cSld>
  <p:clrMapOvr>
    <a:masterClrMapping/>
  </p:clrMapOvr>
  <mc:AlternateContent xmlns:mc="http://schemas.openxmlformats.org/markup-compatibility/2006" xmlns:p14="http://schemas.microsoft.com/office/powerpoint/2010/main">
    <mc:Choice Requires="p14">
      <p:transition spd="slow" p14:dur="2000" advTm="39655"/>
    </mc:Choice>
    <mc:Fallback xmlns="">
      <p:transition spd="slow" advTm="39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Turnaround Times – Part 2</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75F45D-1068-1E78-8E81-98BEEC8175D7}"/>
              </a:ext>
            </a:extLst>
          </p:cNvPr>
          <p:cNvSpPr txBox="1"/>
          <p:nvPr/>
        </p:nvSpPr>
        <p:spPr>
          <a:xfrm>
            <a:off x="368300" y="1385887"/>
            <a:ext cx="12268199" cy="6524863"/>
          </a:xfrm>
          <a:prstGeom prst="rect">
            <a:avLst/>
          </a:prstGeom>
          <a:noFill/>
        </p:spPr>
        <p:txBody>
          <a:bodyPr wrap="square">
            <a:spAutoFit/>
          </a:bodyPr>
          <a:lstStyle/>
          <a:p>
            <a:pPr algn="l"/>
            <a:r>
              <a:rPr lang="en-US" sz="2200" b="1" dirty="0"/>
              <a:t>Expedited review </a:t>
            </a:r>
            <a:r>
              <a:rPr lang="en-US" sz="2200" dirty="0"/>
              <a:t>: a PAR that is expedited is because a delay could: </a:t>
            </a:r>
          </a:p>
          <a:p>
            <a:pPr algn="l"/>
            <a:r>
              <a:rPr lang="en-US" sz="2200" dirty="0"/>
              <a:t>• Jeopardize Life/Health of member, </a:t>
            </a:r>
          </a:p>
          <a:p>
            <a:pPr algn="l"/>
            <a:r>
              <a:rPr lang="en-US" sz="2200" dirty="0"/>
              <a:t>• Jeopardize ability to regain maximum function and/or </a:t>
            </a:r>
          </a:p>
          <a:p>
            <a:pPr algn="l"/>
            <a:r>
              <a:rPr lang="en-US" sz="2200" dirty="0"/>
              <a:t>• subject to severe pain. </a:t>
            </a:r>
          </a:p>
          <a:p>
            <a:pPr algn="l"/>
            <a:r>
              <a:rPr lang="en-US" sz="2200" dirty="0"/>
              <a:t>These requests will be completed in no more than 4 business hours.</a:t>
            </a:r>
          </a:p>
          <a:p>
            <a:pPr algn="l"/>
            <a:endParaRPr lang="en-US" sz="2200" dirty="0"/>
          </a:p>
          <a:p>
            <a:pPr algn="l"/>
            <a:r>
              <a:rPr lang="en-US" sz="2200" b="1" dirty="0"/>
              <a:t>Rapid review</a:t>
            </a:r>
            <a:r>
              <a:rPr lang="en-US" sz="2200" dirty="0"/>
              <a:t>: a PAR that is requested because a longer TAT could result in a delay in the Health First Colorado member receiving care or services that would be detrimental to their ongoing, long-term care.</a:t>
            </a:r>
          </a:p>
          <a:p>
            <a:pPr algn="l"/>
            <a:endParaRPr lang="en-US" sz="2200" dirty="0"/>
          </a:p>
          <a:p>
            <a:pPr algn="l"/>
            <a:r>
              <a:rPr lang="en-US" sz="2200" dirty="0"/>
              <a:t>A Rapid review may be requested by the Provider in very specific circumstances including: </a:t>
            </a:r>
          </a:p>
          <a:p>
            <a:pPr algn="l"/>
            <a:r>
              <a:rPr lang="en-US" sz="2200" dirty="0"/>
              <a:t>• A service or benefit that requires a PAR and is needed prior to a member’s inpatient hospital discharge. </a:t>
            </a:r>
          </a:p>
          <a:p>
            <a:pPr marL="342900" indent="-342900" algn="l">
              <a:buFont typeface="Arial" panose="020B0604020202020204" pitchFamily="34" charset="0"/>
              <a:buChar char="•"/>
            </a:pPr>
            <a:r>
              <a:rPr lang="en-US" sz="2200" dirty="0"/>
              <a:t>Same Day Diagnostic studies required for cancer treatments.</a:t>
            </a:r>
          </a:p>
          <a:p>
            <a:pPr marL="342900" indent="-342900" algn="l">
              <a:buFont typeface="Arial" panose="020B0604020202020204" pitchFamily="34" charset="0"/>
              <a:buChar char="•"/>
            </a:pPr>
            <a:r>
              <a:rPr lang="en-US" sz="2200" dirty="0"/>
              <a:t>Genetic or Molecular testing requiring amniocentesis </a:t>
            </a:r>
          </a:p>
          <a:p>
            <a:pPr algn="l"/>
            <a:r>
              <a:rPr lang="en-US" sz="2200" dirty="0"/>
              <a:t>These requests will be completed in no more than 1 business day.</a:t>
            </a:r>
          </a:p>
          <a:p>
            <a:pPr algn="l"/>
            <a:endParaRPr lang="en-US" sz="2200" dirty="0"/>
          </a:p>
          <a:p>
            <a:pPr algn="l"/>
            <a:r>
              <a:rPr lang="en-US" sz="2200" b="1" dirty="0"/>
              <a:t>Standard review</a:t>
            </a:r>
            <a:r>
              <a:rPr lang="en-US" sz="2200" dirty="0"/>
              <a:t>: the majority of cases would fall under this category as a Prior Authorization Request is needed. These requests will be completed in no more than 10 business days. </a:t>
            </a:r>
            <a:endParaRPr lang="en-US" sz="2200" b="0" i="1" u="none" strike="noStrike" baseline="0" dirty="0">
              <a:solidFill>
                <a:srgbClr val="000000"/>
              </a:solidFill>
              <a:latin typeface="+mj-lt"/>
            </a:endParaRPr>
          </a:p>
        </p:txBody>
      </p:sp>
      <p:pic>
        <p:nvPicPr>
          <p:cNvPr id="12" name="Audio 11">
            <a:hlinkClick r:id="" action="ppaction://media"/>
            <a:extLst>
              <a:ext uri="{FF2B5EF4-FFF2-40B4-BE49-F238E27FC236}">
                <a16:creationId xmlns:a16="http://schemas.microsoft.com/office/drawing/2014/main" id="{AFF4A104-B52F-968C-9661-6B74BC7F683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538280352"/>
      </p:ext>
    </p:extLst>
  </p:cSld>
  <p:clrMapOvr>
    <a:masterClrMapping/>
  </p:clrMapOvr>
  <mc:AlternateContent xmlns:mc="http://schemas.openxmlformats.org/markup-compatibility/2006" xmlns:p14="http://schemas.microsoft.com/office/powerpoint/2010/main">
    <mc:Choice Requires="p14">
      <p:transition spd="slow" p14:dur="2000" advTm="63664"/>
    </mc:Choice>
    <mc:Fallback xmlns="">
      <p:transition spd="slow" advTm="63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Definition of Medical Necessity</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9A8BEC-DE13-464F-3BFA-460AEF948489}"/>
              </a:ext>
            </a:extLst>
          </p:cNvPr>
          <p:cNvSpPr txBox="1"/>
          <p:nvPr/>
        </p:nvSpPr>
        <p:spPr>
          <a:xfrm>
            <a:off x="368300" y="1611651"/>
            <a:ext cx="12268199" cy="7078861"/>
          </a:xfrm>
          <a:prstGeom prst="rect">
            <a:avLst/>
          </a:prstGeom>
          <a:noFill/>
        </p:spPr>
        <p:txBody>
          <a:bodyPr wrap="square" lIns="91440" tIns="45720" rIns="91440" bIns="45720" anchor="t">
            <a:spAutoFit/>
          </a:bodyPr>
          <a:lstStyle/>
          <a:p>
            <a:pPr marL="0" indent="0" algn="l" rtl="0" fontAlgn="base">
              <a:buNone/>
            </a:pPr>
            <a:r>
              <a:rPr lang="en-US" i="1" dirty="0">
                <a:latin typeface="+mn-lt"/>
                <a:cs typeface="Arial"/>
              </a:rPr>
              <a:t>1</a:t>
            </a:r>
            <a:r>
              <a:rPr lang="en-US" b="0" i="1" u="none" strike="noStrike" dirty="0">
                <a:solidFill>
                  <a:srgbClr val="000000"/>
                </a:solidFill>
                <a:effectLst/>
                <a:latin typeface="+mn-lt"/>
                <a:cs typeface="Arial"/>
              </a:rPr>
              <a:t>0 CCR 2505-10; </a:t>
            </a:r>
            <a:r>
              <a:rPr lang="en-US" i="1" dirty="0">
                <a:solidFill>
                  <a:srgbClr val="000000"/>
                </a:solidFill>
                <a:latin typeface="+mn-lt"/>
                <a:cs typeface="Arial"/>
              </a:rPr>
              <a:t>8.076.1.8</a:t>
            </a:r>
            <a:endParaRPr lang="en-US" b="0" i="1" dirty="0">
              <a:solidFill>
                <a:srgbClr val="000000"/>
              </a:solidFill>
              <a:effectLst/>
              <a:latin typeface="+mn-lt"/>
              <a:cs typeface="Arial"/>
            </a:endParaRPr>
          </a:p>
          <a:p>
            <a:pPr marL="0" indent="0" algn="l" rtl="0" fontAlgn="base">
              <a:buNone/>
            </a:pPr>
            <a:r>
              <a:rPr lang="en-US" b="0" i="0" u="none" strike="noStrike" dirty="0">
                <a:solidFill>
                  <a:srgbClr val="000000"/>
                </a:solidFill>
                <a:effectLst/>
                <a:latin typeface="+mn-lt"/>
                <a:cs typeface="Arial"/>
              </a:rPr>
              <a:t>Medical necessity means a Medical Assistance program good or service:</a:t>
            </a:r>
            <a:r>
              <a:rPr lang="en-US" b="0" i="0" dirty="0">
                <a:solidFill>
                  <a:srgbClr val="000000"/>
                </a:solidFill>
                <a:effectLst/>
                <a:latin typeface="+mn-lt"/>
                <a:cs typeface="Arial"/>
              </a:rPr>
              <a:t>​</a:t>
            </a:r>
          </a:p>
          <a:p>
            <a:pPr marL="1122045" lvl="3" indent="-457200" fontAlgn="base">
              <a:buAutoNum type="alphaLcPeriod"/>
            </a:pPr>
            <a:r>
              <a:rPr lang="en-US" b="0" i="0" u="none" strike="noStrike" dirty="0">
                <a:solidFill>
                  <a:srgbClr val="000000"/>
                </a:solidFill>
                <a:effectLst/>
                <a:latin typeface="+mn-lt"/>
                <a:cs typeface="Arial"/>
              </a:rPr>
              <a:t>Will, or is reasonably expected to prevent, diagnose, cure, correct, reduce, or ameliorate the pain and suffering, or the physical, mental, cognitive, or developmental effects of an illness, condition, injury, or disability.</a:t>
            </a:r>
          </a:p>
          <a:p>
            <a:pPr marL="664845" lvl="3" indent="0"/>
            <a:r>
              <a:rPr lang="en-US" dirty="0">
                <a:solidFill>
                  <a:srgbClr val="000000"/>
                </a:solidFill>
                <a:latin typeface="+mn-lt"/>
                <a:cs typeface="Arial"/>
              </a:rPr>
              <a:t> </a:t>
            </a:r>
            <a:r>
              <a:rPr lang="en-US" b="0" i="0" u="none" strike="noStrike" dirty="0">
                <a:solidFill>
                  <a:srgbClr val="000000"/>
                </a:solidFill>
                <a:effectLst/>
                <a:latin typeface="+mn-lt"/>
                <a:cs typeface="Arial"/>
              </a:rPr>
              <a:t>This may</a:t>
            </a:r>
            <a:r>
              <a:rPr lang="en-US" b="0" i="0" dirty="0">
                <a:solidFill>
                  <a:srgbClr val="000000"/>
                </a:solidFill>
                <a:effectLst/>
                <a:latin typeface="+mn-lt"/>
                <a:cs typeface="Arial"/>
              </a:rPr>
              <a:t>​ </a:t>
            </a:r>
            <a:r>
              <a:rPr lang="en-US" b="0" i="0" u="none" strike="noStrike" dirty="0">
                <a:solidFill>
                  <a:srgbClr val="000000"/>
                </a:solidFill>
                <a:effectLst/>
                <a:latin typeface="+mn-lt"/>
                <a:cs typeface="Arial"/>
              </a:rPr>
              <a:t>include a course of treatment that includes mere observation or no treatment at all;</a:t>
            </a:r>
            <a:r>
              <a:rPr lang="en-US" b="0" i="0" dirty="0">
                <a:solidFill>
                  <a:srgbClr val="000000"/>
                </a:solidFill>
                <a:effectLst/>
                <a:latin typeface="+mn-lt"/>
                <a:cs typeface="Arial"/>
              </a:rPr>
              <a:t>​</a:t>
            </a:r>
          </a:p>
          <a:p>
            <a:pPr marL="664845" lvl="3" indent="0" fontAlgn="base"/>
            <a:endParaRPr lang="en-US" b="0" i="0">
              <a:solidFill>
                <a:srgbClr val="000000"/>
              </a:solidFill>
              <a:effectLst/>
              <a:latin typeface="+mn-lt"/>
              <a:cs typeface="Arial"/>
            </a:endParaRPr>
          </a:p>
          <a:p>
            <a:pPr marL="664845" lvl="3" indent="0" fontAlgn="base">
              <a:buNone/>
            </a:pPr>
            <a:r>
              <a:rPr lang="en-US" b="0" i="0" u="none" strike="noStrike" dirty="0">
                <a:solidFill>
                  <a:srgbClr val="000000"/>
                </a:solidFill>
                <a:effectLst/>
                <a:latin typeface="+mn-lt"/>
                <a:cs typeface="Arial"/>
              </a:rPr>
              <a:t>b. Is provided in accordance with generally accepted professional standards for health care in the United States;</a:t>
            </a:r>
            <a:r>
              <a:rPr lang="en-US" b="0" i="0" dirty="0">
                <a:solidFill>
                  <a:srgbClr val="000000"/>
                </a:solidFill>
                <a:effectLst/>
                <a:latin typeface="+mn-lt"/>
                <a:cs typeface="Arial"/>
              </a:rPr>
              <a:t>​</a:t>
            </a:r>
          </a:p>
          <a:p>
            <a:pPr marL="664845" lvl="3" indent="0" fontAlgn="base">
              <a:buNone/>
            </a:pPr>
            <a:endParaRPr lang="en-US" b="0" i="0">
              <a:solidFill>
                <a:srgbClr val="000000"/>
              </a:solidFill>
              <a:effectLst/>
              <a:latin typeface="+mn-lt"/>
              <a:cs typeface="Arial"/>
            </a:endParaRPr>
          </a:p>
          <a:p>
            <a:pPr marL="664845" lvl="3" indent="0" fontAlgn="base">
              <a:buNone/>
            </a:pPr>
            <a:r>
              <a:rPr lang="en-US" b="0" i="0" u="none" strike="noStrike" dirty="0">
                <a:solidFill>
                  <a:srgbClr val="000000"/>
                </a:solidFill>
                <a:effectLst/>
                <a:latin typeface="+mn-lt"/>
                <a:cs typeface="Arial"/>
              </a:rPr>
              <a:t>c. Is clinically appropriate in terms of type, frequency, extent, site, and duration;</a:t>
            </a:r>
            <a:r>
              <a:rPr lang="en-US" b="0" i="0" dirty="0">
                <a:solidFill>
                  <a:srgbClr val="000000"/>
                </a:solidFill>
                <a:effectLst/>
                <a:latin typeface="+mn-lt"/>
                <a:cs typeface="Arial"/>
              </a:rPr>
              <a:t>​</a:t>
            </a:r>
          </a:p>
          <a:p>
            <a:pPr marL="664845" lvl="3" indent="0" fontAlgn="base">
              <a:buNone/>
            </a:pPr>
            <a:endParaRPr lang="en-US" b="0" i="0">
              <a:solidFill>
                <a:srgbClr val="000000"/>
              </a:solidFill>
              <a:effectLst/>
              <a:latin typeface="+mn-lt"/>
              <a:cs typeface="Arial"/>
            </a:endParaRPr>
          </a:p>
          <a:p>
            <a:pPr marL="664845" lvl="3" indent="0" fontAlgn="base">
              <a:buNone/>
            </a:pPr>
            <a:r>
              <a:rPr lang="en-US" b="0" i="0" u="none" strike="noStrike" dirty="0">
                <a:solidFill>
                  <a:srgbClr val="000000"/>
                </a:solidFill>
                <a:effectLst/>
                <a:latin typeface="+mn-lt"/>
                <a:cs typeface="Arial"/>
              </a:rPr>
              <a:t>d. Is not primarily for the economic benefit of the provider or primarily for the convenience of the client, caretaker, or provider;</a:t>
            </a:r>
            <a:r>
              <a:rPr lang="en-US" b="0" i="0" dirty="0">
                <a:solidFill>
                  <a:srgbClr val="000000"/>
                </a:solidFill>
                <a:effectLst/>
                <a:latin typeface="+mn-lt"/>
                <a:cs typeface="Arial"/>
              </a:rPr>
              <a:t>​</a:t>
            </a:r>
          </a:p>
          <a:p>
            <a:pPr marL="664845" lvl="3" indent="0" fontAlgn="base">
              <a:buNone/>
            </a:pPr>
            <a:endParaRPr lang="en-US" b="0" i="0">
              <a:solidFill>
                <a:srgbClr val="000000"/>
              </a:solidFill>
              <a:effectLst/>
              <a:latin typeface="+mn-lt"/>
              <a:cs typeface="Arial"/>
            </a:endParaRPr>
          </a:p>
          <a:p>
            <a:pPr marL="664845" lvl="3" indent="0" fontAlgn="base">
              <a:buNone/>
            </a:pPr>
            <a:r>
              <a:rPr lang="en-US" b="0" i="0" u="none" strike="noStrike" dirty="0">
                <a:solidFill>
                  <a:srgbClr val="000000"/>
                </a:solidFill>
                <a:effectLst/>
                <a:latin typeface="+mn-lt"/>
                <a:cs typeface="Arial"/>
              </a:rPr>
              <a:t>e. Is delivered in the most appropriate setting(s) required by the client's condition;</a:t>
            </a:r>
            <a:r>
              <a:rPr lang="en-US" b="0" i="0" dirty="0">
                <a:solidFill>
                  <a:srgbClr val="000000"/>
                </a:solidFill>
                <a:effectLst/>
                <a:latin typeface="+mn-lt"/>
                <a:cs typeface="Arial"/>
              </a:rPr>
              <a:t>​</a:t>
            </a:r>
          </a:p>
          <a:p>
            <a:pPr marL="664845" lvl="3" indent="0" fontAlgn="base">
              <a:buNone/>
            </a:pPr>
            <a:endParaRPr lang="en-US" b="0" i="0">
              <a:solidFill>
                <a:srgbClr val="000000"/>
              </a:solidFill>
              <a:effectLst/>
              <a:latin typeface="+mn-lt"/>
              <a:cs typeface="Arial"/>
            </a:endParaRPr>
          </a:p>
          <a:p>
            <a:pPr marL="664845" lvl="3" indent="0" fontAlgn="base">
              <a:buNone/>
            </a:pPr>
            <a:r>
              <a:rPr lang="en-US" b="0" i="0" u="none" strike="noStrike" dirty="0">
                <a:solidFill>
                  <a:srgbClr val="000000"/>
                </a:solidFill>
                <a:effectLst/>
                <a:latin typeface="+mn-lt"/>
                <a:cs typeface="Arial"/>
              </a:rPr>
              <a:t>f. Is not experimental or investigational; and</a:t>
            </a:r>
            <a:r>
              <a:rPr lang="en-US" b="0" i="0" dirty="0">
                <a:solidFill>
                  <a:srgbClr val="000000"/>
                </a:solidFill>
                <a:effectLst/>
                <a:latin typeface="+mn-lt"/>
                <a:cs typeface="Arial"/>
              </a:rPr>
              <a:t>​</a:t>
            </a:r>
          </a:p>
          <a:p>
            <a:pPr marL="664845" lvl="3" indent="0" fontAlgn="base">
              <a:buNone/>
            </a:pPr>
            <a:endParaRPr lang="en-US" b="0" i="0">
              <a:solidFill>
                <a:srgbClr val="000000"/>
              </a:solidFill>
              <a:effectLst/>
              <a:latin typeface="+mn-lt"/>
              <a:cs typeface="Arial"/>
            </a:endParaRPr>
          </a:p>
          <a:p>
            <a:pPr marL="664845" lvl="3" indent="0" fontAlgn="base">
              <a:buNone/>
            </a:pPr>
            <a:r>
              <a:rPr lang="en-US" b="0" i="0" u="none" strike="noStrike" dirty="0">
                <a:solidFill>
                  <a:srgbClr val="000000"/>
                </a:solidFill>
                <a:effectLst/>
                <a:latin typeface="+mn-lt"/>
              </a:rPr>
              <a:t>g. Is not more costly than other equally effective treatment options.</a:t>
            </a:r>
            <a:r>
              <a:rPr lang="en-US" b="0" i="0" dirty="0">
                <a:solidFill>
                  <a:srgbClr val="000000"/>
                </a:solidFill>
                <a:effectLst/>
                <a:latin typeface="+mn-lt"/>
              </a:rPr>
              <a:t>​</a:t>
            </a:r>
          </a:p>
          <a:p>
            <a:pPr marL="664845" lvl="3" indent="0">
              <a:buNone/>
            </a:pPr>
            <a:endParaRPr lang="en-US">
              <a:solidFill>
                <a:srgbClr val="000000"/>
              </a:solidFill>
              <a:latin typeface="+mn-lt"/>
              <a:cs typeface="Arial"/>
            </a:endParaRPr>
          </a:p>
          <a:p>
            <a:pPr marL="342900" indent="-342900" algn="l" rtl="0" fontAlgn="base">
              <a:buClr>
                <a:schemeClr val="tx1"/>
              </a:buClr>
              <a:buFont typeface="Arial" panose="020B0604020202020204" pitchFamily="34" charset="0"/>
              <a:buChar char="•"/>
            </a:pPr>
            <a:r>
              <a:rPr lang="en-US" b="1" i="0" u="none" strike="noStrike" dirty="0">
                <a:solidFill>
                  <a:srgbClr val="000000"/>
                </a:solidFill>
                <a:effectLst/>
                <a:latin typeface="+mn-lt"/>
              </a:rPr>
              <a:t>For EPSDT, medical necessity includes a good or service that will or is reasonably expected to, assist the member to achieve or maintain maximum functional capacity in performing one or more Activities of Daily Living, and meets the criteria, Code of Colorado Regulations, Program </a:t>
            </a:r>
            <a:r>
              <a:rPr lang="en-US" sz="2000" b="1" i="0" u="none" strike="noStrike" dirty="0">
                <a:solidFill>
                  <a:srgbClr val="000000"/>
                </a:solidFill>
                <a:effectLst/>
                <a:latin typeface="+mn-lt"/>
              </a:rPr>
              <a:t>Rules (10 CCR 2505-10.8.280.4.E.2).</a:t>
            </a:r>
            <a:r>
              <a:rPr lang="en-US" sz="2000" b="0" i="0" dirty="0">
                <a:solidFill>
                  <a:srgbClr val="000000"/>
                </a:solidFill>
                <a:effectLst/>
                <a:latin typeface="+mn-lt"/>
              </a:rPr>
              <a:t>​</a:t>
            </a:r>
          </a:p>
        </p:txBody>
      </p:sp>
      <p:pic>
        <p:nvPicPr>
          <p:cNvPr id="34" name="Audio 33">
            <a:hlinkClick r:id="" action="ppaction://media"/>
            <a:extLst>
              <a:ext uri="{FF2B5EF4-FFF2-40B4-BE49-F238E27FC236}">
                <a16:creationId xmlns:a16="http://schemas.microsoft.com/office/drawing/2014/main" id="{18421521-AE33-FFC9-07E2-10DC86A2629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888505930"/>
      </p:ext>
    </p:extLst>
  </p:cSld>
  <p:clrMapOvr>
    <a:masterClrMapping/>
  </p:clrMapOvr>
  <mc:AlternateContent xmlns:mc="http://schemas.openxmlformats.org/markup-compatibility/2006" xmlns:p14="http://schemas.microsoft.com/office/powerpoint/2010/main">
    <mc:Choice Requires="p14">
      <p:transition spd="slow" p14:dur="2000" advTm="69365"/>
    </mc:Choice>
    <mc:Fallback xmlns="">
      <p:transition spd="slow" advTm="69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3CC11-0933-73E9-82DA-02B4320CA17F}"/>
              </a:ext>
            </a:extLst>
          </p:cNvPr>
          <p:cNvSpPr>
            <a:spLocks noGrp="1"/>
          </p:cNvSpPr>
          <p:nvPr>
            <p:ph type="title"/>
          </p:nvPr>
        </p:nvSpPr>
        <p:spPr/>
        <p:txBody>
          <a:bodyPr/>
          <a:lstStyle/>
          <a:p>
            <a:r>
              <a:rPr lang="en-US" dirty="0"/>
              <a:t>PAR Revision</a:t>
            </a:r>
          </a:p>
        </p:txBody>
      </p:sp>
      <p:sp>
        <p:nvSpPr>
          <p:cNvPr id="3" name="Content Placeholder 2">
            <a:extLst>
              <a:ext uri="{FF2B5EF4-FFF2-40B4-BE49-F238E27FC236}">
                <a16:creationId xmlns:a16="http://schemas.microsoft.com/office/drawing/2014/main" id="{F7E2B6DB-EE6D-0BC1-084C-EB503878B8A9}"/>
              </a:ext>
            </a:extLst>
          </p:cNvPr>
          <p:cNvSpPr>
            <a:spLocks noGrp="1"/>
          </p:cNvSpPr>
          <p:nvPr>
            <p:ph sz="quarter" idx="10"/>
          </p:nvPr>
        </p:nvSpPr>
        <p:spPr/>
        <p:txBody>
          <a:bodyPr/>
          <a:lstStyle/>
          <a:p>
            <a:pPr marL="0" indent="0" fontAlgn="base">
              <a:buClr>
                <a:schemeClr val="tx1"/>
              </a:buClr>
              <a:buNone/>
            </a:pPr>
            <a:r>
              <a:rPr lang="en-US" sz="4000" b="0" i="0" u="none" strike="noStrike" dirty="0">
                <a:solidFill>
                  <a:schemeClr val="tx1"/>
                </a:solidFill>
                <a:effectLst/>
                <a:latin typeface="+mj-lt"/>
                <a:cs typeface="Arial"/>
              </a:rPr>
              <a:t>If the number of approved units needs to be amended or reallocated, the provider must submit a request for a PAR revision prior to the PAR end </a:t>
            </a:r>
            <a:r>
              <a:rPr lang="en-US" sz="4000" dirty="0">
                <a:solidFill>
                  <a:schemeClr val="tx1"/>
                </a:solidFill>
                <a:latin typeface="+mj-lt"/>
                <a:cs typeface="Arial"/>
              </a:rPr>
              <a:t>date.</a:t>
            </a:r>
            <a:endParaRPr lang="en-US" sz="4000" dirty="0">
              <a:solidFill>
                <a:schemeClr val="tx1"/>
              </a:solidFill>
              <a:latin typeface="+mj-lt"/>
            </a:endParaRPr>
          </a:p>
          <a:p>
            <a:pPr marL="793115" lvl="1" indent="-571500" algn="l">
              <a:buClr>
                <a:schemeClr val="tx1"/>
              </a:buClr>
              <a:buFont typeface="Arial" panose="020B0604020202020204" pitchFamily="34" charset="0"/>
              <a:buChar char="•"/>
            </a:pPr>
            <a:r>
              <a:rPr lang="en-US" sz="4000" dirty="0">
                <a:solidFill>
                  <a:schemeClr val="tx1"/>
                </a:solidFill>
                <a:latin typeface="+mj-lt"/>
                <a:cs typeface="Arial"/>
              </a:rPr>
              <a:t>Acentra</a:t>
            </a:r>
            <a:r>
              <a:rPr lang="en-US" sz="4000" b="0" i="0" u="none" strike="noStrike" dirty="0">
                <a:solidFill>
                  <a:schemeClr val="tx1"/>
                </a:solidFill>
                <a:effectLst/>
                <a:latin typeface="+mj-lt"/>
                <a:cs typeface="Arial"/>
              </a:rPr>
              <a:t> Health cannot make modifications to an expired PAR or a previously billed PAR.</a:t>
            </a:r>
            <a:r>
              <a:rPr lang="en-US" sz="4000" b="0" i="0" dirty="0">
                <a:solidFill>
                  <a:schemeClr val="tx1"/>
                </a:solidFill>
                <a:effectLst/>
                <a:latin typeface="+mj-lt"/>
                <a:cs typeface="Arial"/>
              </a:rPr>
              <a:t>​</a:t>
            </a:r>
            <a:endParaRPr lang="en-US" sz="4000" dirty="0">
              <a:solidFill>
                <a:schemeClr val="tx1"/>
              </a:solidFill>
              <a:latin typeface="+mj-lt"/>
            </a:endParaRPr>
          </a:p>
          <a:p>
            <a:endParaRPr lang="en-US" dirty="0"/>
          </a:p>
        </p:txBody>
      </p:sp>
      <p:pic>
        <p:nvPicPr>
          <p:cNvPr id="4" name="Picture 2" descr="image">
            <a:extLst>
              <a:ext uri="{FF2B5EF4-FFF2-40B4-BE49-F238E27FC236}">
                <a16:creationId xmlns:a16="http://schemas.microsoft.com/office/drawing/2014/main" id="{E352FA59-7739-DBF9-87B9-E749BDA250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7AEA5539-BBCE-49FD-9592-0183FF2C960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720460648"/>
      </p:ext>
    </p:extLst>
  </p:cSld>
  <p:clrMapOvr>
    <a:masterClrMapping/>
  </p:clrMapOvr>
  <mc:AlternateContent xmlns:mc="http://schemas.openxmlformats.org/markup-compatibility/2006" xmlns:p14="http://schemas.microsoft.com/office/powerpoint/2010/main">
    <mc:Choice Requires="p14">
      <p:transition spd="slow" p14:dur="2000" advTm="15174"/>
    </mc:Choice>
    <mc:Fallback xmlns="">
      <p:transition spd="slow" advTm="15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 Revision</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0DA986-9A05-E6D2-3D0C-B91455979163}"/>
              </a:ext>
            </a:extLst>
          </p:cNvPr>
          <p:cNvSpPr txBox="1"/>
          <p:nvPr/>
        </p:nvSpPr>
        <p:spPr>
          <a:xfrm>
            <a:off x="483570" y="1524000"/>
            <a:ext cx="11811000" cy="1938992"/>
          </a:xfrm>
          <a:prstGeom prst="rect">
            <a:avLst/>
          </a:prstGeom>
          <a:noFill/>
        </p:spPr>
        <p:txBody>
          <a:bodyPr wrap="square">
            <a:spAutoFit/>
          </a:bodyPr>
          <a:lstStyle/>
          <a:p>
            <a:pPr marL="221615" indent="-221615" fontAlgn="base">
              <a:buClr>
                <a:schemeClr val="tx1"/>
              </a:buClr>
            </a:pPr>
            <a:r>
              <a:rPr lang="en-US" sz="2400" b="1" i="0" u="none" strike="noStrike" dirty="0">
                <a:solidFill>
                  <a:schemeClr val="tx1"/>
                </a:solidFill>
                <a:effectLst/>
                <a:latin typeface="+mj-lt"/>
                <a:cs typeface="Arial"/>
              </a:rPr>
              <a:t>To make a revision</a:t>
            </a:r>
            <a:r>
              <a:rPr lang="en-US" sz="2400" dirty="0">
                <a:solidFill>
                  <a:schemeClr val="tx1"/>
                </a:solidFill>
                <a:latin typeface="+mj-lt"/>
                <a:cs typeface="Arial"/>
              </a:rPr>
              <a:t>: </a:t>
            </a:r>
          </a:p>
          <a:p>
            <a:pPr marL="507365" lvl="1" indent="-285750">
              <a:buClr>
                <a:schemeClr val="tx1"/>
              </a:buClr>
              <a:buFont typeface="Trebuchet MS" panose="020B0603020202020204" pitchFamily="34" charset="0"/>
              <a:buChar char="―"/>
            </a:pPr>
            <a:r>
              <a:rPr lang="en-US" sz="2400" dirty="0">
                <a:solidFill>
                  <a:schemeClr val="tx1"/>
                </a:solidFill>
                <a:latin typeface="+mj-lt"/>
                <a:cs typeface="Arial"/>
              </a:rPr>
              <a:t>Select</a:t>
            </a:r>
            <a:r>
              <a:rPr lang="en-US" sz="2400" b="0" i="0" u="none" strike="noStrike" dirty="0">
                <a:solidFill>
                  <a:schemeClr val="tx1"/>
                </a:solidFill>
                <a:effectLst/>
                <a:latin typeface="+mj-lt"/>
                <a:cs typeface="Arial"/>
              </a:rPr>
              <a:t> “Request Revision” under the “Actions” </a:t>
            </a:r>
            <a:r>
              <a:rPr lang="en-US" sz="2400" dirty="0">
                <a:solidFill>
                  <a:schemeClr val="tx1"/>
                </a:solidFill>
                <a:latin typeface="+mj-lt"/>
                <a:cs typeface="Arial"/>
              </a:rPr>
              <a:t>drop-down</a:t>
            </a:r>
            <a:endParaRPr lang="en-US" sz="2400" dirty="0">
              <a:solidFill>
                <a:schemeClr val="tx1"/>
              </a:solidFill>
              <a:latin typeface="+mj-lt"/>
            </a:endParaRPr>
          </a:p>
          <a:p>
            <a:pPr marL="507365" lvl="1" indent="-285750">
              <a:buClr>
                <a:schemeClr val="tx1"/>
              </a:buClr>
              <a:buFont typeface="Trebuchet MS" panose="020B0603020202020204" pitchFamily="34" charset="0"/>
              <a:buChar char="―"/>
            </a:pPr>
            <a:r>
              <a:rPr lang="en-US" sz="2400" dirty="0">
                <a:solidFill>
                  <a:schemeClr val="tx1"/>
                </a:solidFill>
                <a:latin typeface="+mj-lt"/>
                <a:cs typeface="Arial"/>
              </a:rPr>
              <a:t>Select</a:t>
            </a:r>
            <a:r>
              <a:rPr lang="en-US" sz="2400" b="0" i="0" u="none" strike="noStrike" dirty="0">
                <a:solidFill>
                  <a:schemeClr val="tx1"/>
                </a:solidFill>
                <a:effectLst/>
                <a:latin typeface="+mj-lt"/>
                <a:cs typeface="Arial"/>
              </a:rPr>
              <a:t> the Request </a:t>
            </a:r>
            <a:r>
              <a:rPr lang="en-US" sz="2400" dirty="0">
                <a:solidFill>
                  <a:schemeClr val="tx1"/>
                </a:solidFill>
                <a:latin typeface="+mj-lt"/>
                <a:cs typeface="Arial"/>
              </a:rPr>
              <a:t>number and</a:t>
            </a:r>
            <a:r>
              <a:rPr lang="en-US" sz="2400" b="0" i="0" u="none" strike="noStrike" dirty="0">
                <a:solidFill>
                  <a:schemeClr val="tx1"/>
                </a:solidFill>
                <a:effectLst/>
                <a:latin typeface="+mj-lt"/>
                <a:cs typeface="Arial"/>
              </a:rPr>
              <a:t> enter a note in the existing approved case of what revisions you are requesting</a:t>
            </a:r>
            <a:r>
              <a:rPr lang="en-US" sz="2400" dirty="0">
                <a:solidFill>
                  <a:schemeClr val="tx1"/>
                </a:solidFill>
                <a:latin typeface="+mj-lt"/>
                <a:cs typeface="Arial"/>
              </a:rPr>
              <a:t> </a:t>
            </a:r>
            <a:endParaRPr lang="en-US" sz="2400" dirty="0">
              <a:solidFill>
                <a:schemeClr val="tx1"/>
              </a:solidFill>
              <a:latin typeface="+mj-lt"/>
            </a:endParaRPr>
          </a:p>
          <a:p>
            <a:pPr marL="507365" lvl="1" indent="-285750">
              <a:buClr>
                <a:schemeClr val="tx1"/>
              </a:buClr>
              <a:buFont typeface="Trebuchet MS" panose="020B0603020202020204" pitchFamily="34" charset="0"/>
              <a:buChar char="―"/>
            </a:pPr>
            <a:r>
              <a:rPr lang="en-US" sz="2400" dirty="0">
                <a:solidFill>
                  <a:schemeClr val="tx1"/>
                </a:solidFill>
                <a:latin typeface="+mj-lt"/>
                <a:cs typeface="Arial"/>
              </a:rPr>
              <a:t>Upload</a:t>
            </a:r>
            <a:r>
              <a:rPr lang="en-US" sz="2400" b="0" i="0" u="none" strike="noStrike" dirty="0">
                <a:solidFill>
                  <a:schemeClr val="tx1"/>
                </a:solidFill>
                <a:effectLst/>
                <a:latin typeface="+mj-lt"/>
                <a:cs typeface="Arial"/>
              </a:rPr>
              <a:t> additional documentation to support the request as appropriate</a:t>
            </a:r>
            <a:endParaRPr lang="en-US" sz="2400" dirty="0">
              <a:latin typeface="+mj-lt"/>
            </a:endParaRPr>
          </a:p>
        </p:txBody>
      </p:sp>
      <p:pic>
        <p:nvPicPr>
          <p:cNvPr id="5" name="Picture 4" descr="Screenshot showing the actions dropdown tab. The request number dropdown and how to add additional documentation">
            <a:extLst>
              <a:ext uri="{FF2B5EF4-FFF2-40B4-BE49-F238E27FC236}">
                <a16:creationId xmlns:a16="http://schemas.microsoft.com/office/drawing/2014/main" id="{A0DBC984-949B-E24D-AAA6-7E06A14DBBD5}"/>
              </a:ext>
            </a:extLst>
          </p:cNvPr>
          <p:cNvPicPr>
            <a:picLocks noChangeAspect="1"/>
          </p:cNvPicPr>
          <p:nvPr/>
        </p:nvPicPr>
        <p:blipFill>
          <a:blip r:embed="rId5"/>
          <a:stretch>
            <a:fillRect/>
          </a:stretch>
        </p:blipFill>
        <p:spPr>
          <a:xfrm>
            <a:off x="158898" y="4648200"/>
            <a:ext cx="12551004" cy="3326866"/>
          </a:xfrm>
          <a:prstGeom prst="rect">
            <a:avLst/>
          </a:prstGeom>
        </p:spPr>
      </p:pic>
      <p:pic>
        <p:nvPicPr>
          <p:cNvPr id="33" name="Audio 32">
            <a:hlinkClick r:id="" action="ppaction://media"/>
            <a:extLst>
              <a:ext uri="{FF2B5EF4-FFF2-40B4-BE49-F238E27FC236}">
                <a16:creationId xmlns:a16="http://schemas.microsoft.com/office/drawing/2014/main" id="{D7A9733A-E44F-9920-38C7-57787369AA6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102028533"/>
      </p:ext>
    </p:extLst>
  </p:cSld>
  <p:clrMapOvr>
    <a:masterClrMapping/>
  </p:clrMapOvr>
  <mc:AlternateContent xmlns:mc="http://schemas.openxmlformats.org/markup-compatibility/2006" xmlns:p14="http://schemas.microsoft.com/office/powerpoint/2010/main">
    <mc:Choice Requires="p14">
      <p:transition spd="slow" p14:dur="2000" advTm="20917"/>
    </mc:Choice>
    <mc:Fallback xmlns="">
      <p:transition spd="slow" advTm="20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Change of Provider Form</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28D967-3323-6369-480F-58A128250295}"/>
              </a:ext>
            </a:extLst>
          </p:cNvPr>
          <p:cNvSpPr txBox="1"/>
          <p:nvPr/>
        </p:nvSpPr>
        <p:spPr>
          <a:xfrm>
            <a:off x="254000" y="2311042"/>
            <a:ext cx="12227301" cy="5632311"/>
          </a:xfrm>
          <a:prstGeom prst="rect">
            <a:avLst/>
          </a:prstGeom>
          <a:noFill/>
        </p:spPr>
        <p:txBody>
          <a:bodyPr wrap="square">
            <a:spAutoFit/>
          </a:bodyPr>
          <a:lstStyle/>
          <a:p>
            <a:pPr marL="285750" indent="-285750">
              <a:buFont typeface="Arial"/>
              <a:buChar char="•"/>
            </a:pPr>
            <a:r>
              <a:rPr lang="en-US" sz="3600">
                <a:solidFill>
                  <a:srgbClr val="000000"/>
                </a:solidFill>
                <a:latin typeface="+mj-lt"/>
                <a:cs typeface="Arial"/>
              </a:rPr>
              <a:t>When a member receiving services, changes providers during an active PAR certification, the receiving provider will need to complete a </a:t>
            </a:r>
            <a:r>
              <a:rPr lang="en-US" sz="3600" u="sng">
                <a:solidFill>
                  <a:srgbClr val="0896FC"/>
                </a:solidFill>
                <a:latin typeface="+mj-lt"/>
                <a:cs typeface="Arial"/>
                <a:hlinkClick r:id="rId5">
                  <a:extLst>
                    <a:ext uri="{A12FA001-AC4F-418D-AE19-62706E023703}">
                      <ahyp:hlinkClr xmlns:ahyp="http://schemas.microsoft.com/office/drawing/2018/hyperlinkcolor" val="tx"/>
                    </a:ext>
                  </a:extLst>
                </a:hlinkClick>
              </a:rPr>
              <a:t>Change of Provider Form</a:t>
            </a:r>
            <a:r>
              <a:rPr lang="en-US" sz="3600" u="sng">
                <a:solidFill>
                  <a:srgbClr val="0896FC"/>
                </a:solidFill>
                <a:latin typeface="+mj-lt"/>
                <a:cs typeface="Arial"/>
              </a:rPr>
              <a:t>  </a:t>
            </a:r>
            <a:r>
              <a:rPr lang="en-US" sz="3600" u="sng">
                <a:solidFill>
                  <a:srgbClr val="000000"/>
                </a:solidFill>
                <a:latin typeface="+mj-lt"/>
                <a:cs typeface="Arial"/>
              </a:rPr>
              <a:t>(</a:t>
            </a:r>
            <a:r>
              <a:rPr lang="en-US" sz="3600">
                <a:solidFill>
                  <a:srgbClr val="000000"/>
                </a:solidFill>
                <a:latin typeface="+mj-lt"/>
                <a:cs typeface="Arial"/>
              </a:rPr>
              <a:t>COP) to transfer the member’s care from the previous provider to the receiving agency.</a:t>
            </a:r>
          </a:p>
          <a:p>
            <a:pPr marL="285750" indent="-285750">
              <a:buFont typeface="Arial"/>
              <a:buChar char="•"/>
            </a:pPr>
            <a:endParaRPr lang="en-US" sz="3600">
              <a:solidFill>
                <a:srgbClr val="000000"/>
              </a:solidFill>
              <a:latin typeface="+mj-lt"/>
              <a:cs typeface="Arial"/>
            </a:endParaRPr>
          </a:p>
          <a:p>
            <a:pPr marL="285750" indent="-285750">
              <a:buFont typeface="Arial"/>
              <a:buChar char="•"/>
            </a:pPr>
            <a:r>
              <a:rPr lang="en-US" sz="3600">
                <a:solidFill>
                  <a:srgbClr val="000000"/>
                </a:solidFill>
                <a:latin typeface="+mj-lt"/>
                <a:cs typeface="Arial"/>
              </a:rPr>
              <a:t>This form is located on the Provider Forms webpage under the Prior authorization Request (PAR) Forms, drop-down menu, along with “</a:t>
            </a:r>
            <a:r>
              <a:rPr lang="en-US" sz="3600" u="sng">
                <a:solidFill>
                  <a:srgbClr val="0896FC"/>
                </a:solidFill>
                <a:latin typeface="+mj-lt"/>
                <a:cs typeface="Arial"/>
                <a:hlinkClick r:id="rId6">
                  <a:extLst>
                    <a:ext uri="{A12FA001-AC4F-418D-AE19-62706E023703}">
                      <ahyp:hlinkClr xmlns:ahyp="http://schemas.microsoft.com/office/drawing/2018/hyperlinkcolor" val="tx"/>
                    </a:ext>
                  </a:extLst>
                </a:hlinkClick>
              </a:rPr>
              <a:t>How to Complete Change of Provider Form</a:t>
            </a:r>
            <a:r>
              <a:rPr lang="en-US" sz="3600" u="sng">
                <a:solidFill>
                  <a:srgbClr val="0896FC"/>
                </a:solidFill>
                <a:latin typeface="+mj-lt"/>
                <a:cs typeface="Arial"/>
              </a:rPr>
              <a:t>. </a:t>
            </a:r>
            <a:r>
              <a:rPr lang="en-US" sz="3600">
                <a:solidFill>
                  <a:schemeClr val="tx1"/>
                </a:solidFill>
                <a:latin typeface="+mj-lt"/>
                <a:cs typeface="Arial"/>
              </a:rPr>
              <a:t>"</a:t>
            </a:r>
            <a:endParaRPr lang="en-US" sz="3600">
              <a:solidFill>
                <a:schemeClr val="tx1"/>
              </a:solidFill>
              <a:latin typeface="+mj-lt"/>
            </a:endParaRPr>
          </a:p>
        </p:txBody>
      </p:sp>
      <p:pic>
        <p:nvPicPr>
          <p:cNvPr id="18" name="Audio 17">
            <a:hlinkClick r:id="" action="ppaction://media"/>
            <a:extLst>
              <a:ext uri="{FF2B5EF4-FFF2-40B4-BE49-F238E27FC236}">
                <a16:creationId xmlns:a16="http://schemas.microsoft.com/office/drawing/2014/main" id="{16D2053D-37A0-B001-C6A0-D594957A2F1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1472003445"/>
      </p:ext>
    </p:extLst>
  </p:cSld>
  <p:clrMapOvr>
    <a:masterClrMapping/>
  </p:clrMapOvr>
  <mc:AlternateContent xmlns:mc="http://schemas.openxmlformats.org/markup-compatibility/2006" xmlns:p14="http://schemas.microsoft.com/office/powerpoint/2010/main">
    <mc:Choice Requires="p14">
      <p:transition spd="slow" p14:dur="2000" advTm="24291"/>
    </mc:Choice>
    <mc:Fallback xmlns="">
      <p:transition spd="slow" advTm="24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763" y="669975"/>
            <a:ext cx="11217275" cy="1156322"/>
          </a:xfrm>
        </p:spPr>
        <p:txBody>
          <a:bodyPr>
            <a:normAutofit fontScale="90000"/>
          </a:bodyPr>
          <a:lstStyle/>
          <a:p>
            <a:r>
              <a:rPr lang="en-US"/>
              <a:t>Acentra Health Services for Providers - Recap</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63ABE8-76E5-79BB-5B07-85626509DBA1}"/>
              </a:ext>
            </a:extLst>
          </p:cNvPr>
          <p:cNvSpPr txBox="1"/>
          <p:nvPr/>
        </p:nvSpPr>
        <p:spPr>
          <a:xfrm>
            <a:off x="594330" y="2743200"/>
            <a:ext cx="11816139" cy="4524315"/>
          </a:xfrm>
          <a:prstGeom prst="rect">
            <a:avLst/>
          </a:prstGeom>
          <a:noFill/>
        </p:spPr>
        <p:txBody>
          <a:bodyPr wrap="square">
            <a:spAutoFit/>
          </a:bodyPr>
          <a:lstStyle/>
          <a:p>
            <a:pPr marL="664845" lvl="2" indent="-221615" fontAlgn="base">
              <a:buClr>
                <a:schemeClr val="tx1"/>
              </a:buClr>
              <a:buFont typeface="Arial" panose="020B0604020202020204" pitchFamily="34" charset="0"/>
              <a:buChar char="•"/>
            </a:pPr>
            <a:r>
              <a:rPr lang="en-US" sz="3200" b="0" i="0" u="none" strike="noStrike" dirty="0">
                <a:solidFill>
                  <a:srgbClr val="000000"/>
                </a:solidFill>
                <a:effectLst/>
                <a:latin typeface="+mj-lt"/>
                <a:cs typeface="Arial"/>
              </a:rPr>
              <a:t>Our provider portal, Atrezzo is accessible 24-hours/365 days at: </a:t>
            </a:r>
            <a:r>
              <a:rPr lang="en-US" sz="3200" b="0" i="0" u="sng" strike="noStrike" dirty="0">
                <a:solidFill>
                  <a:srgbClr val="0070C0"/>
                </a:solidFill>
                <a:effectLst/>
                <a:latin typeface="+mj-lt"/>
                <a:cs typeface="Arial"/>
                <a:hlinkClick r:id="rId5">
                  <a:extLst>
                    <a:ext uri="{A12FA001-AC4F-418D-AE19-62706E023703}">
                      <ahyp:hlinkClr xmlns:ahyp="http://schemas.microsoft.com/office/drawing/2018/hyperlinkcolor" val="tx"/>
                    </a:ext>
                  </a:extLst>
                </a:hlinkClick>
              </a:rPr>
              <a:t>https://portal.kepro.com</a:t>
            </a:r>
            <a:r>
              <a:rPr lang="en-US" sz="3200" b="0" i="0" dirty="0">
                <a:solidFill>
                  <a:srgbClr val="0070C0"/>
                </a:solidFill>
                <a:effectLst/>
                <a:latin typeface="+mj-lt"/>
                <a:cs typeface="Arial"/>
                <a:hlinkClick r:id="rId5">
                  <a:extLst>
                    <a:ext uri="{A12FA001-AC4F-418D-AE19-62706E023703}">
                      <ahyp:hlinkClr xmlns:ahyp="http://schemas.microsoft.com/office/drawing/2018/hyperlinkcolor" val="tx"/>
                    </a:ext>
                  </a:extLst>
                </a:hlinkClick>
              </a:rPr>
              <a:t>​</a:t>
            </a:r>
            <a:endParaRPr lang="en-US" sz="3200" b="0" i="0" dirty="0">
              <a:solidFill>
                <a:srgbClr val="0070C0"/>
              </a:solidFill>
              <a:effectLst/>
              <a:latin typeface="+mj-lt"/>
              <a:cs typeface="Arial"/>
            </a:endParaRPr>
          </a:p>
          <a:p>
            <a:pPr marL="664845" lvl="2" indent="-221615">
              <a:buClr>
                <a:schemeClr val="tx1"/>
              </a:buClr>
              <a:buFont typeface="Arial" panose="020B0604020202020204" pitchFamily="34" charset="0"/>
              <a:buChar char="•"/>
            </a:pPr>
            <a:endParaRPr lang="en-US" sz="3200" dirty="0">
              <a:solidFill>
                <a:srgbClr val="0070C0"/>
              </a:solidFill>
              <a:latin typeface="+mj-lt"/>
              <a:cs typeface="Arial"/>
            </a:endParaRPr>
          </a:p>
          <a:p>
            <a:pPr marL="664845" lvl="2" indent="-221615" fontAlgn="base">
              <a:buClr>
                <a:schemeClr val="tx1"/>
              </a:buClr>
              <a:buFont typeface="Arial" panose="020B0604020202020204" pitchFamily="34" charset="0"/>
              <a:buChar char="•"/>
            </a:pPr>
            <a:r>
              <a:rPr lang="en-US" sz="3200" i="0" u="none" strike="noStrike" dirty="0">
                <a:solidFill>
                  <a:srgbClr val="000000"/>
                </a:solidFill>
                <a:effectLst/>
                <a:latin typeface="+mj-lt"/>
                <a:cs typeface="Arial"/>
              </a:rPr>
              <a:t>System Training</a:t>
            </a:r>
            <a:r>
              <a:rPr lang="en-US" sz="3200" b="0" i="0" u="none" strike="noStrike" dirty="0">
                <a:solidFill>
                  <a:srgbClr val="000000"/>
                </a:solidFill>
                <a:effectLst/>
                <a:latin typeface="+mj-lt"/>
                <a:cs typeface="Arial"/>
              </a:rPr>
              <a:t> materials (including Video recordings and FAQs) and the </a:t>
            </a:r>
            <a:r>
              <a:rPr lang="en-US" sz="3200" b="1" i="0" u="none" strike="noStrike" dirty="0">
                <a:solidFill>
                  <a:srgbClr val="000000"/>
                </a:solidFill>
                <a:effectLst/>
                <a:latin typeface="+mj-lt"/>
                <a:cs typeface="Arial"/>
              </a:rPr>
              <a:t>Provider Manual</a:t>
            </a:r>
            <a:r>
              <a:rPr lang="en-US" sz="3200" b="0" i="0" u="none" strike="noStrike" dirty="0">
                <a:solidFill>
                  <a:srgbClr val="000000"/>
                </a:solidFill>
                <a:effectLst/>
                <a:latin typeface="+mj-lt"/>
                <a:cs typeface="Arial"/>
              </a:rPr>
              <a:t> are located at: </a:t>
            </a:r>
            <a:r>
              <a:rPr lang="en-US" sz="3200" b="0" i="0" u="none" strike="noStrike" dirty="0">
                <a:solidFill>
                  <a:srgbClr val="0070C0"/>
                </a:solidFill>
                <a:effectLst/>
                <a:latin typeface="+mj-lt"/>
                <a:cs typeface="Arial"/>
                <a:hlinkClick r:id="rId6">
                  <a:extLst>
                    <a:ext uri="{A12FA001-AC4F-418D-AE19-62706E023703}">
                      <ahyp:hlinkClr xmlns:ahyp="http://schemas.microsoft.com/office/drawing/2018/hyperlinkcolor" val="tx"/>
                    </a:ext>
                  </a:extLst>
                </a:hlinkClick>
              </a:rPr>
              <a:t>https://hcpf.colorado.gov/par</a:t>
            </a:r>
            <a:endParaRPr lang="en-US" sz="3200" b="0" i="0" u="none" strike="noStrike" dirty="0">
              <a:solidFill>
                <a:srgbClr val="0070C0"/>
              </a:solidFill>
              <a:effectLst/>
              <a:latin typeface="+mj-lt"/>
              <a:cs typeface="Arial"/>
            </a:endParaRPr>
          </a:p>
          <a:p>
            <a:pPr marL="664845" lvl="2" indent="-221615" fontAlgn="base">
              <a:buClr>
                <a:schemeClr val="tx1"/>
              </a:buClr>
              <a:buFont typeface="Arial" panose="020B0604020202020204" pitchFamily="34" charset="0"/>
              <a:buChar char="•"/>
            </a:pPr>
            <a:endParaRPr lang="en-US" sz="3200" dirty="0">
              <a:solidFill>
                <a:srgbClr val="0070C0"/>
              </a:solidFill>
              <a:latin typeface="+mj-lt"/>
              <a:cs typeface="Arial"/>
            </a:endParaRPr>
          </a:p>
          <a:p>
            <a:pPr marL="664845" lvl="2" indent="-221615" fontAlgn="base">
              <a:buClr>
                <a:schemeClr val="tx1"/>
              </a:buClr>
              <a:buFont typeface="Arial" panose="020B0604020202020204" pitchFamily="34" charset="0"/>
              <a:buChar char="•"/>
            </a:pPr>
            <a:r>
              <a:rPr lang="en-US" sz="3200" i="0" u="none" strike="noStrike" dirty="0">
                <a:solidFill>
                  <a:srgbClr val="000000"/>
                </a:solidFill>
                <a:effectLst/>
                <a:latin typeface="+mj-lt"/>
                <a:cs typeface="Arial"/>
              </a:rPr>
              <a:t>Provider Communication and</a:t>
            </a:r>
            <a:r>
              <a:rPr lang="en-US" sz="3200" dirty="0">
                <a:solidFill>
                  <a:srgbClr val="000000"/>
                </a:solidFill>
                <a:latin typeface="+mj-lt"/>
                <a:cs typeface="Arial"/>
              </a:rPr>
              <a:t> </a:t>
            </a:r>
            <a:r>
              <a:rPr lang="en-US" sz="3200" i="0" u="none" strike="noStrike" dirty="0">
                <a:solidFill>
                  <a:srgbClr val="000000"/>
                </a:solidFill>
                <a:effectLst/>
                <a:latin typeface="+mj-lt"/>
                <a:cs typeface="Arial"/>
              </a:rPr>
              <a:t>Support</a:t>
            </a:r>
            <a:r>
              <a:rPr lang="en-US" sz="3200" b="0" i="0" u="none" strike="noStrike" dirty="0">
                <a:solidFill>
                  <a:srgbClr val="000000"/>
                </a:solidFill>
                <a:effectLst/>
                <a:latin typeface="+mj-lt"/>
                <a:cs typeface="Arial"/>
              </a:rPr>
              <a:t> email: </a:t>
            </a:r>
            <a:r>
              <a:rPr lang="en-US" sz="3200" b="0" i="0" u="sng" strike="noStrike" dirty="0">
                <a:solidFill>
                  <a:srgbClr val="0070C0"/>
                </a:solidFill>
                <a:effectLst/>
                <a:latin typeface="+mj-lt"/>
                <a:cs typeface="Arial"/>
                <a:hlinkClick r:id="rId7">
                  <a:extLst>
                    <a:ext uri="{A12FA001-AC4F-418D-AE19-62706E023703}">
                      <ahyp:hlinkClr xmlns:ahyp="http://schemas.microsoft.com/office/drawing/2018/hyperlinkcolor" val="tx"/>
                    </a:ext>
                  </a:extLst>
                </a:hlinkClick>
              </a:rPr>
              <a:t>coproviderissue@kepro.com</a:t>
            </a:r>
            <a:r>
              <a:rPr lang="en-US" sz="3200" b="0" i="0" u="none" strike="noStrike" dirty="0">
                <a:solidFill>
                  <a:srgbClr val="0070C0"/>
                </a:solidFill>
                <a:effectLst/>
                <a:latin typeface="+mj-lt"/>
                <a:cs typeface="Arial"/>
              </a:rPr>
              <a:t> </a:t>
            </a:r>
            <a:r>
              <a:rPr lang="en-US" sz="3200" b="0" i="0" dirty="0">
                <a:solidFill>
                  <a:srgbClr val="0896FC"/>
                </a:solidFill>
                <a:effectLst/>
                <a:latin typeface="+mj-lt"/>
                <a:cs typeface="Arial"/>
              </a:rPr>
              <a:t>​</a:t>
            </a:r>
          </a:p>
        </p:txBody>
      </p:sp>
      <p:pic>
        <p:nvPicPr>
          <p:cNvPr id="18" name="Audio 17">
            <a:hlinkClick r:id="" action="ppaction://media"/>
            <a:extLst>
              <a:ext uri="{FF2B5EF4-FFF2-40B4-BE49-F238E27FC236}">
                <a16:creationId xmlns:a16="http://schemas.microsoft.com/office/drawing/2014/main" id="{67561234-C04D-18BD-4238-4AB70C9C51B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98519254"/>
      </p:ext>
    </p:extLst>
  </p:cSld>
  <p:clrMapOvr>
    <a:masterClrMapping/>
  </p:clrMapOvr>
  <mc:AlternateContent xmlns:mc="http://schemas.openxmlformats.org/markup-compatibility/2006" xmlns:p14="http://schemas.microsoft.com/office/powerpoint/2010/main">
    <mc:Choice Requires="p14">
      <p:transition spd="slow" p14:dur="2000" advTm="26623"/>
    </mc:Choice>
    <mc:Fallback xmlns="">
      <p:transition spd="slow" advTm="26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3505200"/>
            <a:ext cx="11217275" cy="1156322"/>
          </a:xfrm>
        </p:spPr>
        <p:txBody>
          <a:bodyPr>
            <a:normAutofit fontScale="90000"/>
          </a:bodyPr>
          <a:lstStyle/>
          <a:p>
            <a:r>
              <a:rPr lang="en-US"/>
              <a:t>Thank you for your time and participation!</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lorado HCPF logo">
            <a:extLst>
              <a:ext uri="{FF2B5EF4-FFF2-40B4-BE49-F238E27FC236}">
                <a16:creationId xmlns:a16="http://schemas.microsoft.com/office/drawing/2014/main" id="{E0DA8BCC-B35E-4E38-E87D-A7E4292AB137}"/>
              </a:ext>
            </a:extLst>
          </p:cNvPr>
          <p:cNvPicPr>
            <a:picLocks noChangeAspect="1"/>
          </p:cNvPicPr>
          <p:nvPr/>
        </p:nvPicPr>
        <p:blipFill>
          <a:blip r:embed="rId5"/>
          <a:stretch>
            <a:fillRect/>
          </a:stretch>
        </p:blipFill>
        <p:spPr>
          <a:xfrm>
            <a:off x="386392" y="285198"/>
            <a:ext cx="3526227" cy="857802"/>
          </a:xfrm>
          <a:prstGeom prst="rect">
            <a:avLst/>
          </a:prstGeom>
        </p:spPr>
      </p:pic>
      <p:pic>
        <p:nvPicPr>
          <p:cNvPr id="4" name="Picture 3" descr="A picture containing font, graphics, graphic design, logo&#10;&#10;Description automatically generated">
            <a:extLst>
              <a:ext uri="{FF2B5EF4-FFF2-40B4-BE49-F238E27FC236}">
                <a16:creationId xmlns:a16="http://schemas.microsoft.com/office/drawing/2014/main" id="{C0EADF19-5628-3E7C-E3A7-7ADFA83809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10857" y="213879"/>
            <a:ext cx="3886200" cy="1106978"/>
          </a:xfrm>
          <a:prstGeom prst="rect">
            <a:avLst/>
          </a:prstGeom>
          <a:noFill/>
          <a:ln>
            <a:noFill/>
          </a:ln>
        </p:spPr>
      </p:pic>
      <p:sp>
        <p:nvSpPr>
          <p:cNvPr id="6" name="TextBox 5">
            <a:extLst>
              <a:ext uri="{FF2B5EF4-FFF2-40B4-BE49-F238E27FC236}">
                <a16:creationId xmlns:a16="http://schemas.microsoft.com/office/drawing/2014/main" id="{F381EE62-0141-B128-5CD1-B48949D97757}"/>
              </a:ext>
            </a:extLst>
          </p:cNvPr>
          <p:cNvSpPr txBox="1"/>
          <p:nvPr/>
        </p:nvSpPr>
        <p:spPr>
          <a:xfrm>
            <a:off x="1494050" y="5588570"/>
            <a:ext cx="9656550" cy="1938992"/>
          </a:xfrm>
          <a:prstGeom prst="rect">
            <a:avLst/>
          </a:prstGeom>
          <a:noFill/>
        </p:spPr>
        <p:txBody>
          <a:bodyPr wrap="square">
            <a:spAutoFit/>
          </a:bodyPr>
          <a:lstStyle/>
          <a:p>
            <a:pPr marL="342900" indent="-342900">
              <a:buFont typeface="Arial" panose="020B0604020202020204" pitchFamily="34" charset="0"/>
              <a:buChar char="•"/>
            </a:pPr>
            <a:r>
              <a:rPr lang="en-US" sz="2400" b="1">
                <a:solidFill>
                  <a:schemeClr val="tx1"/>
                </a:solidFill>
                <a:latin typeface="+mj-lt"/>
                <a:cs typeface="Arial"/>
              </a:rPr>
              <a:t>For Escalated Concerns please contact</a:t>
            </a:r>
            <a:r>
              <a:rPr lang="en-US" sz="2400">
                <a:solidFill>
                  <a:schemeClr val="tx1"/>
                </a:solidFill>
                <a:latin typeface="+mj-lt"/>
                <a:cs typeface="Arial"/>
              </a:rPr>
              <a:t>: </a:t>
            </a:r>
            <a:r>
              <a:rPr lang="en-US" sz="2400">
                <a:solidFill>
                  <a:srgbClr val="2BBC2B"/>
                </a:solidFill>
                <a:latin typeface="+mj-lt"/>
                <a:cs typeface="Arial"/>
                <a:hlinkClick r:id="rId7"/>
              </a:rPr>
              <a:t>hcpf_um@state.co.us</a:t>
            </a:r>
            <a:endParaRPr lang="en-US" sz="2400">
              <a:solidFill>
                <a:srgbClr val="2BBC2B"/>
              </a:solidFill>
              <a:latin typeface="+mj-lt"/>
              <a:cs typeface="Arial"/>
            </a:endParaRPr>
          </a:p>
          <a:p>
            <a:r>
              <a:rPr lang="en-US" sz="2400">
                <a:solidFill>
                  <a:srgbClr val="2BBC2B"/>
                </a:solidFill>
                <a:latin typeface="+mj-lt"/>
                <a:cs typeface="Arial"/>
              </a:rPr>
              <a:t> </a:t>
            </a:r>
            <a:endParaRPr lang="en-US" sz="2400">
              <a:latin typeface="+mj-lt"/>
            </a:endParaRPr>
          </a:p>
          <a:p>
            <a:pPr marL="342900" indent="-342900">
              <a:buFont typeface="Arial" panose="020B0604020202020204" pitchFamily="34" charset="0"/>
              <a:buChar char="•"/>
            </a:pPr>
            <a:r>
              <a:rPr lang="en-US" sz="2400" b="1">
                <a:solidFill>
                  <a:schemeClr val="tx1"/>
                </a:solidFill>
                <a:latin typeface="+mj-lt"/>
                <a:cs typeface="Arial"/>
              </a:rPr>
              <a:t>Acentra Health Customer Service:</a:t>
            </a:r>
            <a:r>
              <a:rPr lang="en-US" sz="2400">
                <a:solidFill>
                  <a:schemeClr val="tx1"/>
                </a:solidFill>
                <a:latin typeface="+mj-lt"/>
                <a:cs typeface="Arial"/>
              </a:rPr>
              <a:t> (720) 689-6340</a:t>
            </a:r>
          </a:p>
          <a:p>
            <a:endParaRPr lang="en-US" sz="2400">
              <a:solidFill>
                <a:schemeClr val="tx1"/>
              </a:solidFill>
              <a:latin typeface="+mj-lt"/>
            </a:endParaRPr>
          </a:p>
          <a:p>
            <a:pPr marL="342900" indent="-342900">
              <a:buFont typeface="Arial" panose="020B0604020202020204" pitchFamily="34" charset="0"/>
              <a:buChar char="•"/>
            </a:pPr>
            <a:r>
              <a:rPr lang="en-US" sz="2400" b="1">
                <a:solidFill>
                  <a:schemeClr val="tx1"/>
                </a:solidFill>
                <a:latin typeface="+mj-lt"/>
                <a:cs typeface="Segoe UI"/>
              </a:rPr>
              <a:t>PAR Related Questions</a:t>
            </a:r>
            <a:r>
              <a:rPr lang="en-US" sz="2400">
                <a:solidFill>
                  <a:schemeClr val="tx1"/>
                </a:solidFill>
                <a:latin typeface="+mj-lt"/>
                <a:cs typeface="Segoe UI"/>
              </a:rPr>
              <a:t>: coproviderissue@kepro.com</a:t>
            </a:r>
            <a:endParaRPr lang="en-US" sz="2400">
              <a:latin typeface="+mj-lt"/>
            </a:endParaRPr>
          </a:p>
        </p:txBody>
      </p:sp>
      <p:pic>
        <p:nvPicPr>
          <p:cNvPr id="17" name="Audio 16">
            <a:hlinkClick r:id="" action="ppaction://media"/>
            <a:extLst>
              <a:ext uri="{FF2B5EF4-FFF2-40B4-BE49-F238E27FC236}">
                <a16:creationId xmlns:a16="http://schemas.microsoft.com/office/drawing/2014/main" id="{C8DE307B-AEA5-75D8-E711-81DA1DC3BE7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258609090"/>
      </p:ext>
    </p:extLst>
  </p:cSld>
  <p:clrMapOvr>
    <a:masterClrMapping/>
  </p:clrMapOvr>
  <mc:AlternateContent xmlns:mc="http://schemas.openxmlformats.org/markup-compatibility/2006" xmlns:p14="http://schemas.microsoft.com/office/powerpoint/2010/main">
    <mc:Choice Requires="p14">
      <p:transition spd="slow" p14:dur="2000" advTm="27930"/>
    </mc:Choice>
    <mc:Fallback xmlns="">
      <p:transition spd="slow" advTm="27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font, graphics, graphic design, logo">
            <a:extLst>
              <a:ext uri="{FF2B5EF4-FFF2-40B4-BE49-F238E27FC236}">
                <a16:creationId xmlns:a16="http://schemas.microsoft.com/office/drawing/2014/main" id="{3BC199F4-3A55-0EAA-8B97-65AD937CFFA6}"/>
              </a:ext>
            </a:extLst>
          </p:cNvPr>
          <p:cNvPicPr/>
          <p:nvPr/>
        </p:nvPicPr>
        <p:blipFill>
          <a:blip r:embed="rId5" cstate="hqprint">
            <a:extLst>
              <a:ext uri="{28A0092B-C50C-407E-A947-70E740481C1C}">
                <a14:useLocalDpi xmlns:a14="http://schemas.microsoft.com/office/drawing/2010/main"/>
              </a:ext>
            </a:extLst>
          </a:blip>
          <a:stretch>
            <a:fillRect/>
          </a:stretch>
        </p:blipFill>
        <p:spPr>
          <a:xfrm>
            <a:off x="6654800" y="1305088"/>
            <a:ext cx="5029200" cy="1606929"/>
          </a:xfrm>
          <a:prstGeom prst="rect">
            <a:avLst/>
          </a:prstGeom>
        </p:spPr>
      </p:pic>
      <p:pic>
        <p:nvPicPr>
          <p:cNvPr id="4" name="Picture 3" descr="CNSI logo">
            <a:extLst>
              <a:ext uri="{FF2B5EF4-FFF2-40B4-BE49-F238E27FC236}">
                <a16:creationId xmlns:a16="http://schemas.microsoft.com/office/drawing/2014/main" id="{B2982D3D-4FB9-9311-0A5F-37F77D36CED6}"/>
              </a:ext>
            </a:extLst>
          </p:cNvPr>
          <p:cNvPicPr/>
          <p:nvPr/>
        </p:nvPicPr>
        <p:blipFill rotWithShape="1">
          <a:blip r:embed="rId6" cstate="hqprint">
            <a:extLst>
              <a:ext uri="{28A0092B-C50C-407E-A947-70E740481C1C}">
                <a14:useLocalDpi xmlns:a14="http://schemas.microsoft.com/office/drawing/2010/main"/>
              </a:ext>
            </a:extLst>
          </a:blip>
          <a:srcRect b="-22222"/>
          <a:stretch/>
        </p:blipFill>
        <p:spPr>
          <a:xfrm>
            <a:off x="596956" y="2912018"/>
            <a:ext cx="1660627" cy="638636"/>
          </a:xfrm>
          <a:prstGeom prst="rect">
            <a:avLst/>
          </a:prstGeom>
        </p:spPr>
      </p:pic>
      <p:sp>
        <p:nvSpPr>
          <p:cNvPr id="5" name="Plus Sign 4">
            <a:extLst>
              <a:ext uri="{FF2B5EF4-FFF2-40B4-BE49-F238E27FC236}">
                <a16:creationId xmlns:a16="http://schemas.microsoft.com/office/drawing/2014/main" id="{148F62BB-AB4F-850E-EB2C-59E9C7FC73C7}"/>
              </a:ext>
            </a:extLst>
          </p:cNvPr>
          <p:cNvSpPr/>
          <p:nvPr/>
        </p:nvSpPr>
        <p:spPr>
          <a:xfrm>
            <a:off x="2322242" y="2984978"/>
            <a:ext cx="403592" cy="433106"/>
          </a:xfrm>
          <a:prstGeom prst="mathPlus">
            <a:avLst/>
          </a:prstGeom>
          <a:solidFill>
            <a:srgbClr val="04212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F0502020204030204"/>
              <a:ea typeface="+mn-ea"/>
              <a:cs typeface="+mn-cs"/>
            </a:endParaRPr>
          </a:p>
        </p:txBody>
      </p:sp>
      <p:pic>
        <p:nvPicPr>
          <p:cNvPr id="6" name="Picture 5" descr="kepro logo">
            <a:extLst>
              <a:ext uri="{FF2B5EF4-FFF2-40B4-BE49-F238E27FC236}">
                <a16:creationId xmlns:a16="http://schemas.microsoft.com/office/drawing/2014/main" id="{1663A686-4D21-E97B-746B-3D1C53C1DC6C}"/>
              </a:ext>
            </a:extLst>
          </p:cNvPr>
          <p:cNvPicPr/>
          <p:nvPr/>
        </p:nvPicPr>
        <p:blipFill rotWithShape="1">
          <a:blip r:embed="rId7" cstate="hqprint">
            <a:extLst>
              <a:ext uri="{28A0092B-C50C-407E-A947-70E740481C1C}">
                <a14:useLocalDpi xmlns:a14="http://schemas.microsoft.com/office/drawing/2010/main"/>
              </a:ext>
            </a:extLst>
          </a:blip>
          <a:srcRect t="-22222"/>
          <a:stretch/>
        </p:blipFill>
        <p:spPr>
          <a:xfrm>
            <a:off x="2790494" y="2779448"/>
            <a:ext cx="1806906" cy="771206"/>
          </a:xfrm>
          <a:prstGeom prst="rect">
            <a:avLst/>
          </a:prstGeom>
        </p:spPr>
      </p:pic>
      <p:sp>
        <p:nvSpPr>
          <p:cNvPr id="8" name="TextBox 7">
            <a:extLst>
              <a:ext uri="{FF2B5EF4-FFF2-40B4-BE49-F238E27FC236}">
                <a16:creationId xmlns:a16="http://schemas.microsoft.com/office/drawing/2014/main" id="{40370F4F-5FF5-98C1-8C04-7E2A49BE526F}"/>
              </a:ext>
            </a:extLst>
          </p:cNvPr>
          <p:cNvSpPr txBox="1"/>
          <p:nvPr/>
        </p:nvSpPr>
        <p:spPr>
          <a:xfrm>
            <a:off x="356734" y="4476707"/>
            <a:ext cx="5850428" cy="4154984"/>
          </a:xfrm>
          <a:prstGeom prst="rect">
            <a:avLst/>
          </a:prstGeom>
          <a:noFill/>
        </p:spPr>
        <p:txBody>
          <a:bodyPr wrap="square" lIns="91440" tIns="45720" rIns="91440" bIns="45720" anchor="t">
            <a:spAutoFit/>
          </a:bodyPr>
          <a:lstStyle/>
          <a:p>
            <a:pPr defTabSz="914400" fontAlgn="auto" hangingPunct="1">
              <a:lnSpc>
                <a:spcPct val="99930"/>
              </a:lnSpc>
              <a:spcBef>
                <a:spcPts val="0"/>
              </a:spcBef>
              <a:spcAft>
                <a:spcPts val="0"/>
              </a:spcAft>
              <a:defRPr/>
            </a:pPr>
            <a:r>
              <a:rPr lang="en-US" sz="2400" dirty="0">
                <a:solidFill>
                  <a:srgbClr val="000000"/>
                </a:solidFill>
                <a:latin typeface="+mn-lt"/>
                <a:ea typeface="+mn-ea"/>
              </a:rPr>
              <a:t>In 2021, Kepro was awarded the Department of Health Care Policy and Financing (HCPF) contract for Utilization Management and Physician Administered Drug (PAD) review.</a:t>
            </a:r>
            <a:endParaRPr lang="en-US" sz="2400" dirty="0">
              <a:solidFill>
                <a:srgbClr val="000000"/>
              </a:solidFill>
              <a:latin typeface="Arial"/>
              <a:cs typeface="Arial"/>
            </a:endParaRPr>
          </a:p>
          <a:p>
            <a:pPr marL="0" marR="0" lvl="0" indent="0" defTabSz="914400" eaLnBrk="1" fontAlgn="auto" latinLnBrk="0" hangingPunct="1">
              <a:lnSpc>
                <a:spcPct val="99930"/>
              </a:lnSpc>
              <a:spcBef>
                <a:spcPts val="0"/>
              </a:spcBef>
              <a:spcAft>
                <a:spcPts val="0"/>
              </a:spcAft>
              <a:buClrTx/>
              <a:buSzTx/>
              <a:buFontTx/>
              <a:buNone/>
              <a:tabLst/>
              <a:defRPr/>
            </a:pPr>
            <a:endParaRPr lang="en-US" sz="2400" b="0" i="0" u="none" strike="noStrike" kern="0" cap="none" spc="0" normalizeH="0" baseline="0" noProof="0" dirty="0">
              <a:ln>
                <a:noFill/>
              </a:ln>
              <a:solidFill>
                <a:srgbClr val="042126"/>
              </a:solidFill>
              <a:effectLst/>
              <a:uLnTx/>
              <a:uFillTx/>
              <a:latin typeface="+mj-lt"/>
              <a:cs typeface="Arial"/>
            </a:endParaRPr>
          </a:p>
          <a:p>
            <a:pPr marL="0" marR="0" lvl="0" indent="0" defTabSz="914400" eaLnBrk="1" fontAlgn="auto" latinLnBrk="0" hangingPunct="1">
              <a:lnSpc>
                <a:spcPct val="99930"/>
              </a:lnSpc>
              <a:spcBef>
                <a:spcPts val="0"/>
              </a:spcBef>
              <a:spcAft>
                <a:spcPts val="0"/>
              </a:spcAft>
              <a:buClrTx/>
              <a:buSzTx/>
              <a:buFontTx/>
              <a:buNone/>
              <a:tabLst/>
              <a:defRPr/>
            </a:pPr>
            <a:endParaRPr lang="en-US" sz="2400" kern="0" dirty="0">
              <a:solidFill>
                <a:srgbClr val="042126"/>
              </a:solidFill>
              <a:latin typeface="+mj-lt"/>
              <a:cs typeface="Arial"/>
            </a:endParaRPr>
          </a:p>
          <a:p>
            <a:pPr marL="0" marR="0" lvl="0" indent="0" defTabSz="914400" eaLnBrk="1" fontAlgn="auto" latinLnBrk="0" hangingPunct="1">
              <a:lnSpc>
                <a:spcPct val="99930"/>
              </a:lnSpc>
              <a:spcBef>
                <a:spcPts val="0"/>
              </a:spcBef>
              <a:spcAft>
                <a:spcPts val="0"/>
              </a:spcAft>
              <a:buClrTx/>
              <a:buSzTx/>
              <a:buFontTx/>
              <a:buNone/>
              <a:tabLst/>
              <a:defRPr/>
            </a:pPr>
            <a:endParaRPr lang="en-US" sz="2400" b="0" i="0" u="none" strike="noStrike" kern="0" cap="none" spc="0" normalizeH="0" baseline="0" noProof="0" dirty="0">
              <a:ln>
                <a:noFill/>
              </a:ln>
              <a:solidFill>
                <a:srgbClr val="042126"/>
              </a:solidFill>
              <a:effectLst/>
              <a:uLnTx/>
              <a:uFillTx/>
              <a:latin typeface="+mj-lt"/>
              <a:cs typeface="Arial"/>
            </a:endParaRPr>
          </a:p>
          <a:p>
            <a:pPr marL="0" marR="0" lvl="0" indent="0" defTabSz="914400" eaLnBrk="1" fontAlgn="auto" latinLnBrk="0" hangingPunct="1">
              <a:lnSpc>
                <a:spcPct val="9993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42126"/>
                </a:solidFill>
                <a:effectLst/>
                <a:uLnTx/>
                <a:uFillTx/>
                <a:latin typeface="+mj-lt"/>
                <a:cs typeface="Arial"/>
              </a:rPr>
              <a:t>With over six decades of combined experience, CNSI and Kepro have </a:t>
            </a:r>
            <a:r>
              <a:rPr kumimoji="0" lang="en-US" sz="2400" b="1" i="0" u="none" strike="noStrike" kern="0" cap="none" spc="0" normalizeH="0" baseline="0" noProof="0" dirty="0">
                <a:ln>
                  <a:noFill/>
                </a:ln>
                <a:solidFill>
                  <a:srgbClr val="042126"/>
                </a:solidFill>
                <a:effectLst/>
                <a:uLnTx/>
                <a:uFillTx/>
                <a:latin typeface="+mj-lt"/>
                <a:cs typeface="Arial"/>
              </a:rPr>
              <a:t>come together to become:</a:t>
            </a:r>
            <a:endParaRPr lang="en-US" sz="2400" b="1" i="0" u="none" strike="noStrike" kern="0" cap="none" spc="0" normalizeH="0" baseline="0" noProof="0" dirty="0">
              <a:ln>
                <a:noFill/>
              </a:ln>
              <a:solidFill>
                <a:srgbClr val="042126"/>
              </a:solidFill>
              <a:effectLst/>
              <a:uLnTx/>
              <a:uFillTx/>
              <a:latin typeface="+mj-lt"/>
              <a:cs typeface="Arial"/>
            </a:endParaRPr>
          </a:p>
        </p:txBody>
      </p:sp>
      <p:sp>
        <p:nvSpPr>
          <p:cNvPr id="10" name="TextBox 9">
            <a:extLst>
              <a:ext uri="{FF2B5EF4-FFF2-40B4-BE49-F238E27FC236}">
                <a16:creationId xmlns:a16="http://schemas.microsoft.com/office/drawing/2014/main" id="{E890AAD7-8DFE-85AC-60ED-F221857DF350}"/>
              </a:ext>
            </a:extLst>
          </p:cNvPr>
          <p:cNvSpPr txBox="1"/>
          <p:nvPr/>
        </p:nvSpPr>
        <p:spPr>
          <a:xfrm>
            <a:off x="6481549" y="3853649"/>
            <a:ext cx="6516806" cy="1320811"/>
          </a:xfrm>
          <a:prstGeom prst="rect">
            <a:avLst/>
          </a:prstGeom>
          <a:noFill/>
        </p:spPr>
        <p:txBody>
          <a:bodyPr wrap="square" lIns="91440" tIns="45720" rIns="91440" bIns="45720" anchor="t">
            <a:spAutoFit/>
          </a:bodyPr>
          <a:lstStyle/>
          <a:p>
            <a:pPr>
              <a:lnSpc>
                <a:spcPct val="113557"/>
              </a:lnSpc>
            </a:pPr>
            <a:r>
              <a:rPr lang="en-US" sz="2400" b="1">
                <a:solidFill>
                  <a:srgbClr val="2BBC2B"/>
                </a:solidFill>
                <a:latin typeface="+mj-lt"/>
                <a:cs typeface="Arial"/>
              </a:rPr>
              <a:t>Our purpose </a:t>
            </a:r>
            <a:r>
              <a:rPr lang="en-US" sz="2400">
                <a:solidFill>
                  <a:srgbClr val="042126"/>
                </a:solidFill>
                <a:latin typeface="+mj-lt"/>
                <a:cs typeface="Arial"/>
              </a:rPr>
              <a:t>is to accelerate better </a:t>
            </a:r>
            <a:br>
              <a:rPr lang="en-US" sz="2400">
                <a:latin typeface="+mj-lt"/>
                <a:cs typeface="Arial"/>
              </a:rPr>
            </a:br>
            <a:r>
              <a:rPr lang="en-US" sz="2400">
                <a:solidFill>
                  <a:srgbClr val="042126"/>
                </a:solidFill>
                <a:latin typeface="+mj-lt"/>
                <a:cs typeface="Arial"/>
              </a:rPr>
              <a:t>health outcomes through technology, services, and clinical expertise.</a:t>
            </a:r>
            <a:endParaRPr lang="en-US"/>
          </a:p>
        </p:txBody>
      </p:sp>
      <p:sp>
        <p:nvSpPr>
          <p:cNvPr id="12" name="TextBox 11">
            <a:extLst>
              <a:ext uri="{FF2B5EF4-FFF2-40B4-BE49-F238E27FC236}">
                <a16:creationId xmlns:a16="http://schemas.microsoft.com/office/drawing/2014/main" id="{27853EBE-6959-50A2-4220-B1CEF5D16F30}"/>
              </a:ext>
            </a:extLst>
          </p:cNvPr>
          <p:cNvSpPr txBox="1"/>
          <p:nvPr/>
        </p:nvSpPr>
        <p:spPr>
          <a:xfrm>
            <a:off x="6517564" y="5213547"/>
            <a:ext cx="6516806" cy="899798"/>
          </a:xfrm>
          <a:prstGeom prst="rect">
            <a:avLst/>
          </a:prstGeom>
          <a:noFill/>
        </p:spPr>
        <p:txBody>
          <a:bodyPr wrap="square" lIns="91440" tIns="45720" rIns="91440" bIns="45720" anchor="t">
            <a:spAutoFit/>
          </a:bodyPr>
          <a:lstStyle/>
          <a:p>
            <a:pPr>
              <a:lnSpc>
                <a:spcPct val="113557"/>
              </a:lnSpc>
            </a:pPr>
            <a:r>
              <a:rPr lang="en-US" sz="2400" b="1">
                <a:solidFill>
                  <a:srgbClr val="2BBC2B"/>
                </a:solidFill>
                <a:latin typeface="+mj-lt"/>
                <a:cs typeface="Arial"/>
              </a:rPr>
              <a:t>Our vision </a:t>
            </a:r>
            <a:r>
              <a:rPr lang="en-US" sz="2400">
                <a:solidFill>
                  <a:srgbClr val="042126"/>
                </a:solidFill>
                <a:latin typeface="+mj-lt"/>
                <a:cs typeface="Arial"/>
              </a:rPr>
              <a:t>is to be the vital partner for healthcare solutions in the public sector.</a:t>
            </a:r>
            <a:endParaRPr lang="en-US"/>
          </a:p>
        </p:txBody>
      </p:sp>
      <p:sp>
        <p:nvSpPr>
          <p:cNvPr id="14" name="TextBox 13">
            <a:extLst>
              <a:ext uri="{FF2B5EF4-FFF2-40B4-BE49-F238E27FC236}">
                <a16:creationId xmlns:a16="http://schemas.microsoft.com/office/drawing/2014/main" id="{1ADB9FBE-A04C-B893-E7A7-B334C60EBD0F}"/>
              </a:ext>
            </a:extLst>
          </p:cNvPr>
          <p:cNvSpPr txBox="1"/>
          <p:nvPr/>
        </p:nvSpPr>
        <p:spPr>
          <a:xfrm>
            <a:off x="6474725" y="6333523"/>
            <a:ext cx="6523630" cy="1320811"/>
          </a:xfrm>
          <a:prstGeom prst="rect">
            <a:avLst/>
          </a:prstGeom>
          <a:noFill/>
        </p:spPr>
        <p:txBody>
          <a:bodyPr wrap="square" lIns="91440" tIns="45720" rIns="91440" bIns="45720" anchor="t">
            <a:spAutoFit/>
          </a:bodyPr>
          <a:lstStyle/>
          <a:p>
            <a:pPr>
              <a:lnSpc>
                <a:spcPct val="113557"/>
              </a:lnSpc>
            </a:pPr>
            <a:r>
              <a:rPr lang="en-US" sz="2400" b="1">
                <a:solidFill>
                  <a:srgbClr val="2BBC2B"/>
                </a:solidFill>
                <a:latin typeface="+mn-lt"/>
                <a:cs typeface="Arial"/>
              </a:rPr>
              <a:t>Our mission </a:t>
            </a:r>
            <a:r>
              <a:rPr lang="en-US" sz="2400">
                <a:solidFill>
                  <a:srgbClr val="042126"/>
                </a:solidFill>
                <a:latin typeface="+mn-lt"/>
                <a:cs typeface="Arial"/>
              </a:rPr>
              <a:t>is to continually innovate solutions that deliver maximum value and impact to those we serve.</a:t>
            </a:r>
            <a:endParaRPr lang="en-US"/>
          </a:p>
        </p:txBody>
      </p:sp>
      <p:pic>
        <p:nvPicPr>
          <p:cNvPr id="13" name="Audio 12">
            <a:hlinkClick r:id="" action="ppaction://media"/>
            <a:extLst>
              <a:ext uri="{FF2B5EF4-FFF2-40B4-BE49-F238E27FC236}">
                <a16:creationId xmlns:a16="http://schemas.microsoft.com/office/drawing/2014/main" id="{B50076AE-CF17-4BD3-50EA-62415434DBD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699881513"/>
      </p:ext>
    </p:extLst>
  </p:cSld>
  <p:clrMapOvr>
    <a:masterClrMapping/>
  </p:clrMapOvr>
  <mc:AlternateContent xmlns:mc="http://schemas.openxmlformats.org/markup-compatibility/2006" xmlns:p14="http://schemas.microsoft.com/office/powerpoint/2010/main">
    <mc:Choice Requires="p14">
      <p:transition spd="slow" p14:dur="2000" advTm="33108"/>
    </mc:Choice>
    <mc:Fallback xmlns="">
      <p:transition spd="slow" advTm="33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About Acentra Health (cont’d…)</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8D32471-E407-1E8E-4841-3B3FBF3D2E3D}"/>
              </a:ext>
            </a:extLst>
          </p:cNvPr>
          <p:cNvSpPr txBox="1"/>
          <p:nvPr/>
        </p:nvSpPr>
        <p:spPr>
          <a:xfrm>
            <a:off x="1011219" y="1421083"/>
            <a:ext cx="11815781" cy="6740307"/>
          </a:xfrm>
          <a:prstGeom prst="rect">
            <a:avLst/>
          </a:prstGeom>
          <a:noFill/>
        </p:spPr>
        <p:txBody>
          <a:bodyPr wrap="square">
            <a:spAutoFit/>
          </a:bodyPr>
          <a:lstStyle/>
          <a:p>
            <a:pPr fontAlgn="base"/>
            <a:r>
              <a:rPr lang="en-US" sz="2400" dirty="0">
                <a:solidFill>
                  <a:srgbClr val="000000"/>
                </a:solidFill>
                <a:latin typeface="+mn-lt"/>
                <a:ea typeface="+mn-ea"/>
              </a:rPr>
              <a:t>In addition to Utilization Management (UM) review, Acentra Health will administer or provide support in: </a:t>
            </a:r>
          </a:p>
          <a:p>
            <a:pPr fontAlgn="base"/>
            <a:endParaRPr lang="en-US" sz="2400" dirty="0">
              <a:solidFill>
                <a:srgbClr val="000000"/>
              </a:solidFill>
              <a:latin typeface="+mn-lt"/>
              <a:ea typeface="+mn-ea"/>
              <a:cs typeface="Arial"/>
            </a:endParaRPr>
          </a:p>
          <a:p>
            <a:pPr marL="285750" lvl="0" indent="-285750" fontAlgn="base">
              <a:buClr>
                <a:schemeClr val="tx1"/>
              </a:buClr>
              <a:buFont typeface="Arial" panose="020B0604020202020204" pitchFamily="34" charset="0"/>
              <a:buChar char="•"/>
            </a:pPr>
            <a:r>
              <a:rPr lang="en-US" sz="2400" dirty="0">
                <a:solidFill>
                  <a:srgbClr val="000000"/>
                </a:solidFill>
                <a:latin typeface="+mn-lt"/>
              </a:rPr>
              <a:t>Client Overutilization Program (COUP) </a:t>
            </a:r>
            <a:endParaRPr lang="en-US" sz="2400" dirty="0">
              <a:solidFill>
                <a:srgbClr val="000000"/>
              </a:solidFill>
              <a:latin typeface="+mn-lt"/>
              <a:cs typeface="Arial"/>
            </a:endParaRPr>
          </a:p>
          <a:p>
            <a:pPr>
              <a:buClr>
                <a:schemeClr val="tx1"/>
              </a:buClr>
            </a:pPr>
            <a:endParaRPr lang="en-US" sz="2400" dirty="0">
              <a:solidFill>
                <a:srgbClr val="000000"/>
              </a:solidFill>
              <a:latin typeface="+mn-lt"/>
              <a:cs typeface="Arial"/>
            </a:endParaRPr>
          </a:p>
          <a:p>
            <a:pPr marL="285750" lvl="0" indent="-285750" fontAlgn="base">
              <a:buClr>
                <a:schemeClr val="tx1"/>
              </a:buClr>
              <a:buFont typeface="Arial" panose="020B0604020202020204" pitchFamily="34" charset="0"/>
              <a:buChar char="•"/>
            </a:pPr>
            <a:r>
              <a:rPr lang="en-US" sz="2400" dirty="0">
                <a:solidFill>
                  <a:srgbClr val="000000"/>
                </a:solidFill>
                <a:latin typeface="+mn-lt"/>
              </a:rPr>
              <a:t>Annual HCPCS code review </a:t>
            </a:r>
            <a:endParaRPr lang="en-US" sz="2400" dirty="0">
              <a:solidFill>
                <a:srgbClr val="000000"/>
              </a:solidFill>
              <a:latin typeface="+mn-lt"/>
              <a:cs typeface="Arial"/>
            </a:endParaRPr>
          </a:p>
          <a:p>
            <a:pPr marL="285750" indent="-285750">
              <a:buClr>
                <a:schemeClr val="tx1"/>
              </a:buClr>
              <a:buFont typeface="Arial" panose="020B0604020202020204" pitchFamily="34" charset="0"/>
              <a:buChar char="•"/>
            </a:pPr>
            <a:endParaRPr lang="en-US" sz="2400" dirty="0">
              <a:solidFill>
                <a:srgbClr val="000000"/>
              </a:solidFill>
              <a:latin typeface="+mn-lt"/>
            </a:endParaRPr>
          </a:p>
          <a:p>
            <a:pPr marL="285750" indent="-285750" fontAlgn="base">
              <a:buClr>
                <a:schemeClr val="tx1"/>
              </a:buClr>
              <a:buFont typeface="Arial" panose="020B0604020202020204" pitchFamily="34" charset="0"/>
              <a:buChar char="•"/>
            </a:pPr>
            <a:r>
              <a:rPr lang="en-US" sz="2400" dirty="0">
                <a:solidFill>
                  <a:srgbClr val="000000"/>
                </a:solidFill>
                <a:latin typeface="+mn-lt"/>
              </a:rPr>
              <a:t>Quality Program</a:t>
            </a:r>
            <a:endParaRPr lang="en-US" sz="2400" dirty="0">
              <a:solidFill>
                <a:srgbClr val="000000"/>
              </a:solidFill>
              <a:latin typeface="+mn-lt"/>
              <a:cs typeface="Arial" panose="020F0502020204030204"/>
            </a:endParaRPr>
          </a:p>
          <a:p>
            <a:pPr marL="285750" lvl="0" indent="-285750">
              <a:buClr>
                <a:schemeClr val="tx1"/>
              </a:buClr>
              <a:buFont typeface="Arial" panose="020B0604020202020204" pitchFamily="34" charset="0"/>
              <a:buChar char="•"/>
            </a:pPr>
            <a:endParaRPr lang="en-US" sz="2400" dirty="0">
              <a:solidFill>
                <a:srgbClr val="000000"/>
              </a:solidFill>
              <a:latin typeface="+mn-lt"/>
              <a:cs typeface="Arial" panose="020F0502020204030204"/>
            </a:endParaRPr>
          </a:p>
          <a:p>
            <a:pPr marL="285750" indent="-285750" fontAlgn="base">
              <a:buClr>
                <a:schemeClr val="tx1"/>
              </a:buClr>
              <a:buFont typeface="Arial" panose="020B0604020202020204" pitchFamily="34" charset="0"/>
              <a:buChar char="•"/>
            </a:pPr>
            <a:r>
              <a:rPr lang="en-US" sz="2400" dirty="0">
                <a:solidFill>
                  <a:srgbClr val="000000"/>
                </a:solidFill>
                <a:latin typeface="+mn-lt"/>
              </a:rPr>
              <a:t>Reporting</a:t>
            </a:r>
            <a:endParaRPr lang="en-US" sz="2400" dirty="0">
              <a:solidFill>
                <a:srgbClr val="000000"/>
              </a:solidFill>
              <a:latin typeface="+mn-lt"/>
              <a:cs typeface="Arial"/>
            </a:endParaRPr>
          </a:p>
          <a:p>
            <a:pPr>
              <a:buClr>
                <a:schemeClr val="tx1"/>
              </a:buClr>
            </a:pPr>
            <a:r>
              <a:rPr lang="en-US" sz="2400" dirty="0">
                <a:solidFill>
                  <a:srgbClr val="000000"/>
                </a:solidFill>
                <a:latin typeface="+mn-lt"/>
              </a:rPr>
              <a:t>  </a:t>
            </a:r>
            <a:endParaRPr lang="en-US" sz="2400" dirty="0">
              <a:solidFill>
                <a:srgbClr val="000000"/>
              </a:solidFill>
              <a:latin typeface="+mn-lt"/>
              <a:cs typeface="Arial"/>
            </a:endParaRPr>
          </a:p>
          <a:p>
            <a:pPr marL="285750" indent="-285750" fontAlgn="base">
              <a:buClr>
                <a:schemeClr val="tx1"/>
              </a:buClr>
              <a:buFont typeface="Arial" panose="020B0604020202020204" pitchFamily="34" charset="0"/>
              <a:buChar char="•"/>
            </a:pPr>
            <a:r>
              <a:rPr lang="en-US" sz="2400" dirty="0">
                <a:solidFill>
                  <a:srgbClr val="000000"/>
                </a:solidFill>
                <a:latin typeface="+mn-lt"/>
              </a:rPr>
              <a:t>Review Criteria selection</a:t>
            </a:r>
            <a:endParaRPr lang="en-US" sz="2400" dirty="0">
              <a:solidFill>
                <a:srgbClr val="000000"/>
              </a:solidFill>
              <a:latin typeface="+mn-lt"/>
              <a:cs typeface="Arial"/>
            </a:endParaRPr>
          </a:p>
          <a:p>
            <a:pPr marL="285750" lvl="0" indent="-285750">
              <a:buClr>
                <a:schemeClr val="tx1"/>
              </a:buClr>
              <a:buFont typeface="Arial" panose="020B0604020202020204" pitchFamily="34" charset="0"/>
              <a:buChar char="•"/>
            </a:pPr>
            <a:endParaRPr lang="en-US" sz="2400" dirty="0">
              <a:solidFill>
                <a:srgbClr val="000000"/>
              </a:solidFill>
              <a:latin typeface="+mn-lt"/>
              <a:cs typeface="Arial"/>
            </a:endParaRPr>
          </a:p>
          <a:p>
            <a:pPr marL="285750" lvl="0" indent="-285750" fontAlgn="base">
              <a:buClr>
                <a:schemeClr val="tx1"/>
              </a:buClr>
              <a:buFont typeface="Arial" panose="020B0604020202020204" pitchFamily="34" charset="0"/>
              <a:buChar char="•"/>
            </a:pPr>
            <a:r>
              <a:rPr lang="en-US" sz="2400" dirty="0">
                <a:solidFill>
                  <a:srgbClr val="000000"/>
                </a:solidFill>
                <a:latin typeface="+mn-lt"/>
              </a:rPr>
              <a:t>Customer Service Line </a:t>
            </a:r>
            <a:endParaRPr lang="en-US" sz="2400" dirty="0">
              <a:solidFill>
                <a:srgbClr val="000000"/>
              </a:solidFill>
              <a:latin typeface="+mn-lt"/>
              <a:cs typeface="Arial"/>
            </a:endParaRPr>
          </a:p>
          <a:p>
            <a:pPr marL="285750" indent="-285750">
              <a:buClr>
                <a:schemeClr val="tx1"/>
              </a:buClr>
              <a:buFont typeface="Arial" panose="020B0604020202020204" pitchFamily="34" charset="0"/>
              <a:buChar char="•"/>
            </a:pPr>
            <a:endParaRPr lang="en-US" sz="2400" dirty="0">
              <a:solidFill>
                <a:srgbClr val="000000"/>
              </a:solidFill>
              <a:latin typeface="+mn-lt"/>
            </a:endParaRPr>
          </a:p>
          <a:p>
            <a:pPr marL="285750" lvl="0" indent="-285750" fontAlgn="base">
              <a:buClr>
                <a:schemeClr val="tx1"/>
              </a:buClr>
              <a:buFont typeface="Arial" panose="020B0604020202020204" pitchFamily="34" charset="0"/>
              <a:buChar char="•"/>
            </a:pPr>
            <a:r>
              <a:rPr lang="en-US" sz="2400" dirty="0">
                <a:solidFill>
                  <a:srgbClr val="000000"/>
                </a:solidFill>
                <a:latin typeface="+mn-lt"/>
              </a:rPr>
              <a:t>Appeals, Peer-to-Peer, and Reconsiderations </a:t>
            </a:r>
            <a:endParaRPr lang="en-US" sz="2400" dirty="0">
              <a:solidFill>
                <a:srgbClr val="000000"/>
              </a:solidFill>
              <a:latin typeface="+mn-lt"/>
              <a:cs typeface="Arial"/>
            </a:endParaRPr>
          </a:p>
          <a:p>
            <a:pPr marL="285750" indent="-285750">
              <a:buClr>
                <a:schemeClr val="tx1"/>
              </a:buClr>
              <a:buFont typeface="Arial" panose="020B0604020202020204" pitchFamily="34" charset="0"/>
              <a:buChar char="•"/>
            </a:pPr>
            <a:endParaRPr lang="en-US" sz="2400" dirty="0">
              <a:solidFill>
                <a:srgbClr val="000000"/>
              </a:solidFill>
              <a:latin typeface="+mn-lt"/>
            </a:endParaRPr>
          </a:p>
          <a:p>
            <a:pPr marL="285750" lvl="0" indent="-285750" fontAlgn="base">
              <a:buClr>
                <a:schemeClr val="tx1"/>
              </a:buClr>
              <a:buFont typeface="Arial" panose="020B0604020202020204" pitchFamily="34" charset="0"/>
              <a:buChar char="•"/>
            </a:pPr>
            <a:r>
              <a:rPr lang="en-US" sz="2400" dirty="0">
                <a:solidFill>
                  <a:srgbClr val="000000"/>
                </a:solidFill>
                <a:latin typeface="+mn-lt"/>
              </a:rPr>
              <a:t>Fraud &amp; False Claims reporting </a:t>
            </a:r>
            <a:endParaRPr lang="en-US" sz="2400" dirty="0">
              <a:solidFill>
                <a:srgbClr val="000000"/>
              </a:solidFill>
              <a:latin typeface="+mn-lt"/>
              <a:cs typeface="Arial"/>
            </a:endParaRPr>
          </a:p>
        </p:txBody>
      </p:sp>
      <p:pic>
        <p:nvPicPr>
          <p:cNvPr id="14" name="Audio 13">
            <a:hlinkClick r:id="" action="ppaction://media"/>
            <a:extLst>
              <a:ext uri="{FF2B5EF4-FFF2-40B4-BE49-F238E27FC236}">
                <a16:creationId xmlns:a16="http://schemas.microsoft.com/office/drawing/2014/main" id="{6F071EFB-4E81-3D2C-494E-E94B95AECFA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467435432"/>
      </p:ext>
    </p:extLst>
  </p:cSld>
  <p:clrMapOvr>
    <a:masterClrMapping/>
  </p:clrMapOvr>
  <mc:AlternateContent xmlns:mc="http://schemas.openxmlformats.org/markup-compatibility/2006" xmlns:p14="http://schemas.microsoft.com/office/powerpoint/2010/main">
    <mc:Choice Requires="p14">
      <p:transition spd="slow" p14:dur="2000" advTm="20629"/>
    </mc:Choice>
    <mc:Fallback xmlns="">
      <p:transition spd="slow" advTm="20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Scope of Services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7A69AFF-8637-A4BB-9872-1FADB3608960}"/>
              </a:ext>
            </a:extLst>
          </p:cNvPr>
          <p:cNvSpPr txBox="1"/>
          <p:nvPr/>
        </p:nvSpPr>
        <p:spPr>
          <a:xfrm>
            <a:off x="635000" y="2750880"/>
            <a:ext cx="6616131" cy="4401205"/>
          </a:xfrm>
          <a:prstGeom prst="rect">
            <a:avLst/>
          </a:prstGeom>
          <a:noFill/>
        </p:spPr>
        <p:txBody>
          <a:bodyPr wrap="square">
            <a:spAutoFit/>
          </a:bodyPr>
          <a:lstStyle/>
          <a:p>
            <a:pPr marL="342900" indent="-342900">
              <a:lnSpc>
                <a:spcPct val="100000"/>
              </a:lnSpc>
              <a:buClr>
                <a:schemeClr val="tx1"/>
              </a:buClr>
              <a:buFont typeface="Arial" panose="020B0604020202020204" pitchFamily="34" charset="0"/>
              <a:buChar char="•"/>
            </a:pPr>
            <a:r>
              <a:rPr lang="en-US" sz="2800" dirty="0">
                <a:latin typeface="+mj-lt"/>
                <a:cs typeface="Arial"/>
              </a:rPr>
              <a:t>Audiology </a:t>
            </a:r>
            <a:endParaRPr lang="en-US" sz="2800" dirty="0">
              <a:latin typeface="+mj-lt"/>
            </a:endParaRPr>
          </a:p>
          <a:p>
            <a:pPr marL="342900" indent="-342900">
              <a:lnSpc>
                <a:spcPct val="100000"/>
              </a:lnSpc>
              <a:buClr>
                <a:schemeClr val="tx1"/>
              </a:buClr>
              <a:buFont typeface="Arial" panose="020B0604020202020204" pitchFamily="34" charset="0"/>
              <a:buChar char="•"/>
            </a:pPr>
            <a:r>
              <a:rPr lang="en-US" sz="2800" dirty="0">
                <a:latin typeface="+mj-lt"/>
                <a:cs typeface="Arial"/>
              </a:rPr>
              <a:t>Diagnostic Imaging </a:t>
            </a:r>
            <a:endParaRPr lang="en-US" sz="2800" dirty="0">
              <a:latin typeface="+mj-lt"/>
            </a:endParaRPr>
          </a:p>
          <a:p>
            <a:pPr marL="342900" indent="-342900">
              <a:lnSpc>
                <a:spcPct val="100000"/>
              </a:lnSpc>
              <a:buClr>
                <a:schemeClr val="tx1"/>
              </a:buClr>
              <a:buFont typeface="Arial" panose="020B0604020202020204" pitchFamily="34" charset="0"/>
              <a:buChar char="•"/>
            </a:pPr>
            <a:r>
              <a:rPr lang="en-US" sz="2800" dirty="0">
                <a:latin typeface="+mj-lt"/>
                <a:cs typeface="Arial"/>
              </a:rPr>
              <a:t>Durable Medical Equipment  </a:t>
            </a:r>
            <a:endParaRPr lang="en-US" sz="2800" dirty="0">
              <a:latin typeface="+mj-lt"/>
            </a:endParaRPr>
          </a:p>
          <a:p>
            <a:pPr marL="285750" indent="-285750">
              <a:lnSpc>
                <a:spcPct val="100000"/>
              </a:lnSpc>
              <a:buClr>
                <a:schemeClr val="tx1"/>
              </a:buClr>
              <a:buFont typeface="Arial" panose="020B0604020202020204" pitchFamily="34" charset="0"/>
              <a:buChar char="•"/>
            </a:pPr>
            <a:r>
              <a:rPr lang="en-US" sz="2800" dirty="0">
                <a:latin typeface="+mj-lt"/>
                <a:cs typeface="Arial"/>
              </a:rPr>
              <a:t>Inpatient Hospital Review Program (IHRP 2.0)</a:t>
            </a:r>
          </a:p>
          <a:p>
            <a:pPr marL="342900" indent="-342900">
              <a:lnSpc>
                <a:spcPct val="100000"/>
              </a:lnSpc>
              <a:buClr>
                <a:schemeClr val="tx1"/>
              </a:buClr>
              <a:buFont typeface="Arial" panose="020B0604020202020204" pitchFamily="34" charset="0"/>
              <a:buChar char="•"/>
            </a:pPr>
            <a:r>
              <a:rPr lang="en-US" sz="2800" b="1" dirty="0">
                <a:latin typeface="+mj-lt"/>
                <a:cs typeface="Arial"/>
              </a:rPr>
              <a:t>Medical Services </a:t>
            </a:r>
            <a:r>
              <a:rPr lang="en-US" sz="2800" dirty="0">
                <a:latin typeface="+mj-lt"/>
                <a:cs typeface="Arial"/>
              </a:rPr>
              <a:t>including, but not limited to, select surgeries such as bariatric, solid organ transplants, transgender services, and elective surgeries</a:t>
            </a:r>
            <a:endParaRPr lang="en-US" sz="2800" dirty="0">
              <a:latin typeface="+mj-lt"/>
            </a:endParaRPr>
          </a:p>
        </p:txBody>
      </p:sp>
      <p:sp>
        <p:nvSpPr>
          <p:cNvPr id="6" name="TextBox 5">
            <a:extLst>
              <a:ext uri="{FF2B5EF4-FFF2-40B4-BE49-F238E27FC236}">
                <a16:creationId xmlns:a16="http://schemas.microsoft.com/office/drawing/2014/main" id="{91805570-C2BF-2D25-EBAF-FE6DA34997E1}"/>
              </a:ext>
            </a:extLst>
          </p:cNvPr>
          <p:cNvSpPr txBox="1"/>
          <p:nvPr/>
        </p:nvSpPr>
        <p:spPr>
          <a:xfrm>
            <a:off x="7264400" y="2750881"/>
            <a:ext cx="5638800" cy="4658198"/>
          </a:xfrm>
          <a:prstGeom prst="rect">
            <a:avLst/>
          </a:prstGeom>
          <a:noFill/>
        </p:spPr>
        <p:txBody>
          <a:bodyPr wrap="square">
            <a:spAutoFit/>
          </a:bodyPr>
          <a:lstStyle/>
          <a:p>
            <a:pPr marL="285750" indent="-285750" algn="l">
              <a:spcBef>
                <a:spcPts val="379"/>
              </a:spcBef>
              <a:buFont typeface="Arial,Sans-Serif"/>
              <a:buChar char="•"/>
            </a:pPr>
            <a:r>
              <a:rPr lang="en-US" sz="2800" dirty="0">
                <a:solidFill>
                  <a:srgbClr val="4C4D4F"/>
                </a:solidFill>
                <a:latin typeface="+mj-lt"/>
                <a:cs typeface="Arial"/>
              </a:rPr>
              <a:t>Molecular/Genetic Testing</a:t>
            </a:r>
          </a:p>
          <a:p>
            <a:pPr marL="285750" indent="-285750" algn="l">
              <a:spcBef>
                <a:spcPts val="379"/>
              </a:spcBef>
              <a:buFont typeface="Arial,Sans-Serif"/>
              <a:buChar char="•"/>
            </a:pPr>
            <a:r>
              <a:rPr lang="en-US" sz="2800" dirty="0">
                <a:latin typeface="+mj-lt"/>
                <a:cs typeface="Arial"/>
              </a:rPr>
              <a:t>Out-of-State Inpatient Services </a:t>
            </a:r>
          </a:p>
          <a:p>
            <a:pPr marL="285750" indent="-285750" algn="l">
              <a:spcBef>
                <a:spcPts val="379"/>
              </a:spcBef>
              <a:buFont typeface="Arial,Sans-Serif"/>
              <a:buChar char="•"/>
            </a:pPr>
            <a:r>
              <a:rPr lang="en-US" sz="2800" dirty="0">
                <a:latin typeface="+mj-lt"/>
                <a:cs typeface="Arial"/>
              </a:rPr>
              <a:t>Outpatient Physical and Occupational Therapy </a:t>
            </a:r>
          </a:p>
          <a:p>
            <a:pPr marL="285750" indent="-285750" algn="l">
              <a:spcBef>
                <a:spcPts val="379"/>
              </a:spcBef>
              <a:buFont typeface="Arial,Sans-Serif"/>
              <a:buChar char="•"/>
            </a:pPr>
            <a:r>
              <a:rPr lang="en-US" sz="2800" dirty="0">
                <a:latin typeface="+mj-lt"/>
                <a:cs typeface="Arial"/>
              </a:rPr>
              <a:t>Outpatient Speech Therapy </a:t>
            </a:r>
          </a:p>
          <a:p>
            <a:pPr marL="285750" indent="-285750" algn="l">
              <a:spcBef>
                <a:spcPts val="379"/>
              </a:spcBef>
              <a:buFont typeface="Arial,Sans-Serif"/>
              <a:buChar char="•"/>
            </a:pPr>
            <a:r>
              <a:rPr lang="en-US" sz="2800" dirty="0">
                <a:latin typeface="+mj-lt"/>
                <a:cs typeface="Arial"/>
              </a:rPr>
              <a:t>Pediatric Behavioral Therapy </a:t>
            </a:r>
          </a:p>
          <a:p>
            <a:pPr marL="285750" indent="-285750" algn="l">
              <a:spcBef>
                <a:spcPts val="379"/>
              </a:spcBef>
              <a:buFont typeface="Arial,Sans-Serif"/>
              <a:buChar char="•"/>
            </a:pPr>
            <a:r>
              <a:rPr lang="en-US" sz="2800" dirty="0">
                <a:latin typeface="+mj-lt"/>
                <a:cs typeface="Arial"/>
              </a:rPr>
              <a:t>Private Duty Nursing</a:t>
            </a:r>
          </a:p>
          <a:p>
            <a:pPr marL="285750" indent="-285750" algn="l">
              <a:spcBef>
                <a:spcPts val="379"/>
              </a:spcBef>
              <a:buFont typeface="Arial,Sans-Serif"/>
              <a:buChar char="•"/>
            </a:pPr>
            <a:r>
              <a:rPr lang="en-US" sz="2800" dirty="0">
                <a:latin typeface="+mj-lt"/>
                <a:cs typeface="Arial"/>
              </a:rPr>
              <a:t>Personal Care Services</a:t>
            </a:r>
          </a:p>
          <a:p>
            <a:pPr marL="285750" indent="-285750" algn="l">
              <a:spcBef>
                <a:spcPts val="379"/>
              </a:spcBef>
              <a:buFont typeface="Arial,Sans-Serif"/>
              <a:buChar char="•"/>
            </a:pPr>
            <a:r>
              <a:rPr lang="en-US" sz="2800" dirty="0">
                <a:latin typeface="+mj-lt"/>
                <a:cs typeface="Arial"/>
              </a:rPr>
              <a:t>Physician Administered Drugs</a:t>
            </a:r>
          </a:p>
          <a:p>
            <a:pPr algn="l">
              <a:lnSpc>
                <a:spcPct val="125000"/>
              </a:lnSpc>
              <a:spcBef>
                <a:spcPts val="379"/>
              </a:spcBef>
              <a:buFont typeface="Arial,Sans-Serif"/>
              <a:buChar char="•"/>
            </a:pPr>
            <a:endParaRPr lang="en-US" sz="1600" dirty="0">
              <a:latin typeface="Arial"/>
              <a:cs typeface="Arial"/>
            </a:endParaRPr>
          </a:p>
        </p:txBody>
      </p:sp>
      <p:pic>
        <p:nvPicPr>
          <p:cNvPr id="16" name="Audio 15">
            <a:hlinkClick r:id="" action="ppaction://media"/>
            <a:extLst>
              <a:ext uri="{FF2B5EF4-FFF2-40B4-BE49-F238E27FC236}">
                <a16:creationId xmlns:a16="http://schemas.microsoft.com/office/drawing/2014/main" id="{C9BF3817-5DA3-2987-97CA-643E708F89F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4099346730"/>
      </p:ext>
    </p:extLst>
  </p:cSld>
  <p:clrMapOvr>
    <a:masterClrMapping/>
  </p:clrMapOvr>
  <mc:AlternateContent xmlns:mc="http://schemas.openxmlformats.org/markup-compatibility/2006" xmlns:p14="http://schemas.microsoft.com/office/powerpoint/2010/main">
    <mc:Choice Requires="p14">
      <p:transition spd="slow" p14:dur="2000" advTm="24930"/>
    </mc:Choice>
    <mc:Fallback xmlns="">
      <p:transition spd="slow" advTm="24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Acentra Health’s Services for Providers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9F0952-D08C-3CFB-15AD-69605E401262}"/>
              </a:ext>
            </a:extLst>
          </p:cNvPr>
          <p:cNvSpPr txBox="1"/>
          <p:nvPr/>
        </p:nvSpPr>
        <p:spPr>
          <a:xfrm>
            <a:off x="825310" y="2057927"/>
            <a:ext cx="11354180" cy="6186309"/>
          </a:xfrm>
          <a:prstGeom prst="rect">
            <a:avLst/>
          </a:prstGeom>
          <a:noFill/>
        </p:spPr>
        <p:txBody>
          <a:bodyPr wrap="square">
            <a:spAutoFit/>
          </a:bodyPr>
          <a:lstStyle/>
          <a:p>
            <a:pPr marL="285750" indent="-285750">
              <a:buClr>
                <a:schemeClr val="tx1"/>
              </a:buClr>
              <a:buFont typeface="Arial" panose="020B0604020202020204" pitchFamily="34" charset="0"/>
              <a:buChar char="•"/>
            </a:pPr>
            <a:r>
              <a:rPr lang="en-US" sz="2200" dirty="0">
                <a:latin typeface="+mj-lt"/>
                <a:ea typeface="Open Sans"/>
                <a:cs typeface="Arial"/>
              </a:rPr>
              <a:t>24-hour/365 days </a:t>
            </a:r>
            <a:r>
              <a:rPr lang="en-US" sz="2200" b="1" dirty="0">
                <a:latin typeface="+mj-lt"/>
                <a:ea typeface="Open Sans"/>
                <a:cs typeface="Arial"/>
              </a:rPr>
              <a:t>provider portal </a:t>
            </a:r>
            <a:r>
              <a:rPr lang="en-US" sz="2200" dirty="0">
                <a:latin typeface="+mj-lt"/>
                <a:ea typeface="Open Sans"/>
                <a:cs typeface="Arial"/>
              </a:rPr>
              <a:t>accessed at: </a:t>
            </a:r>
            <a:r>
              <a:rPr lang="en-US" sz="2200" dirty="0">
                <a:solidFill>
                  <a:srgbClr val="0896FC"/>
                </a:solidFill>
                <a:latin typeface="+mj-lt"/>
                <a:ea typeface="Open Sans"/>
                <a:cs typeface="Arial"/>
                <a:hlinkClick r:id="rId5">
                  <a:extLst>
                    <a:ext uri="{A12FA001-AC4F-418D-AE19-62706E023703}">
                      <ahyp:hlinkClr xmlns:ahyp="http://schemas.microsoft.com/office/drawing/2018/hyperlinkcolor" val="tx"/>
                    </a:ext>
                  </a:extLst>
                </a:hlinkClick>
              </a:rPr>
              <a:t>https://portal.kepro.com</a:t>
            </a:r>
            <a:endParaRPr lang="en-US" sz="2200" dirty="0">
              <a:solidFill>
                <a:srgbClr val="0896FC"/>
              </a:solidFill>
              <a:latin typeface="+mj-lt"/>
              <a:ea typeface="Open Sans"/>
              <a:cs typeface="Arial"/>
            </a:endParaRPr>
          </a:p>
          <a:p>
            <a:pPr marL="285750" indent="-285750">
              <a:buClr>
                <a:schemeClr val="tx1"/>
              </a:buClr>
              <a:buFont typeface="Arial" panose="020B0604020202020204" pitchFamily="34" charset="0"/>
              <a:buChar char="•"/>
            </a:pPr>
            <a:endParaRPr lang="en-US" sz="2200" dirty="0">
              <a:solidFill>
                <a:srgbClr val="0896FC"/>
              </a:solidFill>
              <a:latin typeface="+mj-lt"/>
              <a:ea typeface="Open Sans"/>
              <a:cs typeface="Arial"/>
            </a:endParaRPr>
          </a:p>
          <a:p>
            <a:pPr marL="285750" indent="-285750">
              <a:buClr>
                <a:schemeClr val="tx1"/>
              </a:buClr>
              <a:buFont typeface="Arial" panose="020B0604020202020204" pitchFamily="34" charset="0"/>
              <a:buChar char="•"/>
            </a:pPr>
            <a:r>
              <a:rPr lang="en-US" sz="2200" b="1" dirty="0">
                <a:latin typeface="+mj-lt"/>
                <a:ea typeface="Open Sans"/>
                <a:cs typeface="Arial"/>
              </a:rPr>
              <a:t>Provider communication and support</a:t>
            </a:r>
            <a:r>
              <a:rPr lang="en-US" sz="2200" dirty="0">
                <a:latin typeface="+mj-lt"/>
                <a:ea typeface="Open Sans"/>
                <a:cs typeface="Arial"/>
              </a:rPr>
              <a:t> email: </a:t>
            </a:r>
            <a:r>
              <a:rPr lang="en-US" sz="2200" dirty="0">
                <a:solidFill>
                  <a:srgbClr val="0896FC"/>
                </a:solidFill>
                <a:latin typeface="+mj-lt"/>
                <a:ea typeface="Open Sans"/>
                <a:cs typeface="Arial"/>
                <a:hlinkClick r:id="rId6">
                  <a:extLst>
                    <a:ext uri="{A12FA001-AC4F-418D-AE19-62706E023703}">
                      <ahyp:hlinkClr xmlns:ahyp="http://schemas.microsoft.com/office/drawing/2018/hyperlinkcolor" val="tx"/>
                    </a:ext>
                  </a:extLst>
                </a:hlinkClick>
              </a:rPr>
              <a:t>coproviderissue@kepro.com</a:t>
            </a:r>
            <a:r>
              <a:rPr lang="en-US" sz="2200" dirty="0">
                <a:solidFill>
                  <a:srgbClr val="0896FC"/>
                </a:solidFill>
                <a:latin typeface="+mj-lt"/>
                <a:ea typeface="Open Sans"/>
                <a:cs typeface="Arial"/>
              </a:rPr>
              <a:t> </a:t>
            </a:r>
          </a:p>
          <a:p>
            <a:pPr marL="285750" indent="-285750">
              <a:buClr>
                <a:schemeClr val="tx1"/>
              </a:buClr>
              <a:buFont typeface="Arial" panose="020B0604020202020204" pitchFamily="34" charset="0"/>
              <a:buChar char="•"/>
            </a:pPr>
            <a:endParaRPr lang="en-US" sz="2200" dirty="0">
              <a:solidFill>
                <a:srgbClr val="0896FC"/>
              </a:solidFill>
              <a:latin typeface="+mj-lt"/>
            </a:endParaRPr>
          </a:p>
          <a:p>
            <a:pPr marL="285750" indent="-285750">
              <a:buClr>
                <a:schemeClr val="tx1"/>
              </a:buClr>
              <a:buFont typeface="Arial" panose="020B0604020202020204" pitchFamily="34" charset="0"/>
              <a:buChar char="•"/>
            </a:pPr>
            <a:r>
              <a:rPr lang="en-US" sz="2200" dirty="0">
                <a:latin typeface="+mj-lt"/>
                <a:ea typeface="Open Sans"/>
                <a:cs typeface="Arial"/>
              </a:rPr>
              <a:t>Provider education and outreach, as well as system </a:t>
            </a:r>
            <a:r>
              <a:rPr lang="en-US" sz="2200" b="1" dirty="0">
                <a:latin typeface="+mj-lt"/>
                <a:ea typeface="Open Sans"/>
                <a:cs typeface="Arial"/>
              </a:rPr>
              <a:t>training materials</a:t>
            </a:r>
            <a:r>
              <a:rPr lang="en-US" sz="2200" dirty="0">
                <a:latin typeface="+mj-lt"/>
                <a:ea typeface="Open Sans"/>
                <a:cs typeface="Arial"/>
              </a:rPr>
              <a:t> (including Video recordings and FAQs) are located at:  </a:t>
            </a:r>
            <a:r>
              <a:rPr lang="en-US" sz="2200" dirty="0">
                <a:solidFill>
                  <a:srgbClr val="0896FC"/>
                </a:solidFill>
                <a:latin typeface="+mj-lt"/>
                <a:ea typeface="Open Sans"/>
                <a:cs typeface="Arial"/>
                <a:hlinkClick r:id="rId7">
                  <a:extLst>
                    <a:ext uri="{A12FA001-AC4F-418D-AE19-62706E023703}">
                      <ahyp:hlinkClr xmlns:ahyp="http://schemas.microsoft.com/office/drawing/2018/hyperlinkcolor" val="tx"/>
                    </a:ext>
                  </a:extLst>
                </a:hlinkClick>
              </a:rPr>
              <a:t>https://hcpf.colorado.gov/par</a:t>
            </a:r>
            <a:endParaRPr lang="en-US" sz="2200" dirty="0">
              <a:solidFill>
                <a:srgbClr val="0896FC"/>
              </a:solidFill>
              <a:latin typeface="+mj-lt"/>
              <a:ea typeface="Open Sans"/>
              <a:cs typeface="Arial"/>
            </a:endParaRPr>
          </a:p>
          <a:p>
            <a:pPr marL="285750" indent="-285750">
              <a:buClr>
                <a:schemeClr val="tx1"/>
              </a:buClr>
              <a:buFont typeface="Arial" panose="020B0604020202020204" pitchFamily="34" charset="0"/>
              <a:buChar char="•"/>
            </a:pPr>
            <a:endParaRPr lang="en-US" sz="2200" dirty="0">
              <a:solidFill>
                <a:srgbClr val="0896FC"/>
              </a:solidFill>
              <a:latin typeface="+mj-lt"/>
              <a:ea typeface="Open Sans"/>
              <a:cs typeface="Arial"/>
            </a:endParaRPr>
          </a:p>
          <a:p>
            <a:pPr marL="285750" indent="-285750">
              <a:buClr>
                <a:schemeClr val="tx1"/>
              </a:buClr>
              <a:buFont typeface="Arial" panose="020B0604020202020204" pitchFamily="34" charset="0"/>
              <a:buChar char="•"/>
            </a:pPr>
            <a:r>
              <a:rPr lang="en-US" sz="2200" b="1" dirty="0">
                <a:latin typeface="+mj-lt"/>
                <a:ea typeface="Open Sans"/>
                <a:cs typeface="Arial"/>
              </a:rPr>
              <a:t>Prior Authorization Review (PAR)</a:t>
            </a:r>
            <a:r>
              <a:rPr lang="en-US" sz="2200" b="1" dirty="0">
                <a:latin typeface="+mj-lt"/>
                <a:ea typeface="Open Sans"/>
                <a:cs typeface="Open Sans"/>
              </a:rPr>
              <a:t>   </a:t>
            </a:r>
          </a:p>
          <a:p>
            <a:pPr>
              <a:buClr>
                <a:schemeClr val="tx1"/>
              </a:buClr>
            </a:pPr>
            <a:r>
              <a:rPr lang="en-US" sz="2200" b="1" dirty="0">
                <a:latin typeface="+mj-lt"/>
                <a:ea typeface="Open Sans"/>
                <a:cs typeface="Open Sans"/>
              </a:rPr>
              <a:t>  </a:t>
            </a:r>
            <a:endParaRPr lang="en-US" sz="2200" b="1" dirty="0">
              <a:latin typeface="+mj-lt"/>
            </a:endParaRPr>
          </a:p>
          <a:p>
            <a:pPr marL="285750" indent="-285750">
              <a:buClr>
                <a:schemeClr val="tx1"/>
              </a:buClr>
              <a:buFont typeface="Arial" panose="020B0604020202020204" pitchFamily="34" charset="0"/>
              <a:buChar char="•"/>
            </a:pPr>
            <a:r>
              <a:rPr lang="en-US" sz="2200" dirty="0">
                <a:latin typeface="+mj-lt"/>
                <a:ea typeface="Open Sans"/>
                <a:cs typeface="Open Sans"/>
              </a:rPr>
              <a:t>Retrospective Review (when allowed by CO HCPF) </a:t>
            </a:r>
          </a:p>
          <a:p>
            <a:pPr marL="285750" indent="-285750">
              <a:buClr>
                <a:schemeClr val="tx1"/>
              </a:buClr>
              <a:buFont typeface="Arial" panose="020B0604020202020204" pitchFamily="34" charset="0"/>
              <a:buChar char="•"/>
            </a:pPr>
            <a:endParaRPr lang="en-US" sz="2200" dirty="0">
              <a:latin typeface="+mj-lt"/>
              <a:ea typeface="Open Sans"/>
              <a:cs typeface="Open Sans"/>
            </a:endParaRPr>
          </a:p>
          <a:p>
            <a:pPr marL="285750" indent="-285750">
              <a:buClr>
                <a:schemeClr val="tx1"/>
              </a:buClr>
              <a:buFont typeface="Arial" panose="020B0604020202020204" pitchFamily="34" charset="0"/>
              <a:buChar char="•"/>
            </a:pPr>
            <a:r>
              <a:rPr lang="en-US" sz="2200" dirty="0">
                <a:latin typeface="+mj-lt"/>
                <a:ea typeface="Open Sans"/>
                <a:cs typeface="Arial"/>
              </a:rPr>
              <a:t>PAR Reconsiderations &amp; Peer-To-Peer Reviews</a:t>
            </a:r>
          </a:p>
          <a:p>
            <a:pPr marL="285750" indent="-285750">
              <a:buClr>
                <a:schemeClr val="tx1"/>
              </a:buClr>
              <a:buFont typeface="Arial" panose="020B0604020202020204" pitchFamily="34" charset="0"/>
              <a:buChar char="•"/>
            </a:pPr>
            <a:endParaRPr lang="en-US" sz="2200" dirty="0">
              <a:latin typeface="+mj-lt"/>
              <a:ea typeface="Open Sans"/>
              <a:cs typeface="Arial"/>
            </a:endParaRPr>
          </a:p>
          <a:p>
            <a:pPr marL="285750" indent="-285750">
              <a:buClr>
                <a:schemeClr val="tx1"/>
              </a:buClr>
              <a:buFont typeface="Arial" panose="020B0604020202020204" pitchFamily="34" charset="0"/>
              <a:buChar char="•"/>
            </a:pPr>
            <a:r>
              <a:rPr lang="en-US" sz="2200" dirty="0">
                <a:latin typeface="+mj-lt"/>
                <a:ea typeface="Open Sans"/>
                <a:cs typeface="Arial"/>
              </a:rPr>
              <a:t>PAR Revisions</a:t>
            </a:r>
          </a:p>
          <a:p>
            <a:pPr marL="285750" indent="-285750">
              <a:buClr>
                <a:schemeClr val="tx1"/>
              </a:buClr>
              <a:buFont typeface="Arial" panose="020B0604020202020204" pitchFamily="34" charset="0"/>
              <a:buChar char="•"/>
            </a:pPr>
            <a:endParaRPr lang="en-US" sz="2200" dirty="0">
              <a:latin typeface="+mj-lt"/>
              <a:ea typeface="Open Sans"/>
              <a:cs typeface="Arial"/>
            </a:endParaRPr>
          </a:p>
          <a:p>
            <a:pPr marL="285750" indent="-285750">
              <a:buClr>
                <a:schemeClr val="tx1"/>
              </a:buClr>
              <a:buFont typeface="Arial" panose="020B0604020202020204" pitchFamily="34" charset="0"/>
              <a:buChar char="•"/>
            </a:pPr>
            <a:r>
              <a:rPr lang="en-US" sz="2200" dirty="0">
                <a:latin typeface="+mj-lt"/>
                <a:ea typeface="Open Sans"/>
                <a:cs typeface="Arial"/>
              </a:rPr>
              <a:t>Access to provider reports and case statuses with Atrezzo portal</a:t>
            </a:r>
          </a:p>
          <a:p>
            <a:pPr marL="285750" indent="-285750">
              <a:buClr>
                <a:schemeClr val="tx1"/>
              </a:buClr>
              <a:buFont typeface="Arial" panose="020B0604020202020204" pitchFamily="34" charset="0"/>
              <a:buChar char="•"/>
            </a:pPr>
            <a:endParaRPr lang="en-US" sz="2200" dirty="0">
              <a:latin typeface="+mj-lt"/>
              <a:ea typeface="Open Sans"/>
              <a:cs typeface="Arial"/>
            </a:endParaRPr>
          </a:p>
          <a:p>
            <a:pPr marL="285750" indent="-285750">
              <a:buClr>
                <a:schemeClr val="tx1"/>
              </a:buClr>
              <a:buFont typeface="Arial" panose="020B0604020202020204" pitchFamily="34" charset="0"/>
              <a:buChar char="•"/>
            </a:pPr>
            <a:r>
              <a:rPr lang="en-US" sz="2200" dirty="0">
                <a:latin typeface="+mj-lt"/>
                <a:ea typeface="Open Sans"/>
                <a:cs typeface="Arial"/>
              </a:rPr>
              <a:t>Provider manual is posted at</a:t>
            </a:r>
            <a:r>
              <a:rPr lang="en-US" sz="2200" dirty="0">
                <a:solidFill>
                  <a:srgbClr val="0896FC"/>
                </a:solidFill>
                <a:latin typeface="+mj-lt"/>
                <a:ea typeface="Open Sans"/>
                <a:cs typeface="Arial"/>
              </a:rPr>
              <a:t>: </a:t>
            </a:r>
            <a:r>
              <a:rPr lang="en-US" sz="2200" dirty="0">
                <a:solidFill>
                  <a:srgbClr val="0896FC"/>
                </a:solidFill>
                <a:latin typeface="+mj-lt"/>
                <a:ea typeface="Open Sans"/>
                <a:cs typeface="Arial"/>
                <a:hlinkClick r:id="rId7">
                  <a:extLst>
                    <a:ext uri="{A12FA001-AC4F-418D-AE19-62706E023703}">
                      <ahyp:hlinkClr xmlns:ahyp="http://schemas.microsoft.com/office/drawing/2018/hyperlinkcolor" val="tx"/>
                    </a:ext>
                  </a:extLst>
                </a:hlinkClick>
              </a:rPr>
              <a:t>https://hcpf.colorado.gov/par</a:t>
            </a:r>
            <a:endParaRPr lang="en-US" sz="2200" dirty="0">
              <a:solidFill>
                <a:srgbClr val="0896FC"/>
              </a:solidFill>
              <a:latin typeface="+mj-lt"/>
              <a:ea typeface="Open Sans"/>
              <a:cs typeface="Arial"/>
            </a:endParaRPr>
          </a:p>
        </p:txBody>
      </p:sp>
      <p:pic>
        <p:nvPicPr>
          <p:cNvPr id="14" name="Audio 13">
            <a:hlinkClick r:id="" action="ppaction://media"/>
            <a:extLst>
              <a:ext uri="{FF2B5EF4-FFF2-40B4-BE49-F238E27FC236}">
                <a16:creationId xmlns:a16="http://schemas.microsoft.com/office/drawing/2014/main" id="{F38B435B-1CC3-4DBC-BBD1-61C52C0B7FF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830861835"/>
      </p:ext>
    </p:extLst>
  </p:cSld>
  <p:clrMapOvr>
    <a:masterClrMapping/>
  </p:clrMapOvr>
  <mc:AlternateContent xmlns:mc="http://schemas.openxmlformats.org/markup-compatibility/2006" xmlns:p14="http://schemas.microsoft.com/office/powerpoint/2010/main">
    <mc:Choice Requires="p14">
      <p:transition spd="slow" p14:dur="2000" advTm="27596"/>
    </mc:Choice>
    <mc:Fallback xmlns="">
      <p:transition spd="slow" advTm="27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Provider Responsibilities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1E5439-A525-8837-25E4-E65DC55F792A}"/>
              </a:ext>
            </a:extLst>
          </p:cNvPr>
          <p:cNvSpPr txBox="1"/>
          <p:nvPr/>
        </p:nvSpPr>
        <p:spPr>
          <a:xfrm>
            <a:off x="0" y="2057400"/>
            <a:ext cx="6426200" cy="5632311"/>
          </a:xfrm>
          <a:prstGeom prst="rect">
            <a:avLst/>
          </a:prstGeom>
          <a:noFill/>
        </p:spPr>
        <p:txBody>
          <a:bodyPr wrap="square">
            <a:spAutoFit/>
          </a:bodyPr>
          <a:lstStyle/>
          <a:p>
            <a:pPr marL="571500" indent="-342900">
              <a:buClr>
                <a:schemeClr val="tx1"/>
              </a:buClr>
              <a:buFont typeface="Arial" panose="020B0604020202020204" pitchFamily="34" charset="0"/>
              <a:buChar char="•"/>
            </a:pPr>
            <a:r>
              <a:rPr lang="en-US" sz="2400" dirty="0">
                <a:latin typeface="+mj-lt"/>
                <a:cs typeface="Arial"/>
              </a:rPr>
              <a:t>Providers must request Prior Authorization for services through </a:t>
            </a:r>
            <a:r>
              <a:rPr lang="en-US" sz="2400" dirty="0" err="1">
                <a:latin typeface="+mj-lt"/>
                <a:cs typeface="Arial"/>
              </a:rPr>
              <a:t>Acentra's</a:t>
            </a:r>
            <a:r>
              <a:rPr lang="en-US" sz="2400" dirty="0">
                <a:latin typeface="+mj-lt"/>
                <a:cs typeface="Arial"/>
              </a:rPr>
              <a:t> portal, </a:t>
            </a:r>
            <a:r>
              <a:rPr lang="en-US" sz="2400" b="1" dirty="0">
                <a:latin typeface="+mj-lt"/>
                <a:cs typeface="Arial"/>
              </a:rPr>
              <a:t>Atrezzo. </a:t>
            </a:r>
            <a:r>
              <a:rPr lang="en-US" sz="2400" dirty="0">
                <a:latin typeface="+mj-lt"/>
                <a:cs typeface="Arial"/>
              </a:rPr>
              <a:t>A Fax Exempt Request form may be completed </a:t>
            </a:r>
            <a:r>
              <a:rPr lang="en-US" sz="2400" dirty="0">
                <a:latin typeface="+mj-lt"/>
                <a:cs typeface="Arial"/>
                <a:hlinkClick r:id="rId5"/>
              </a:rPr>
              <a:t>here</a:t>
            </a:r>
            <a:r>
              <a:rPr lang="en-US" sz="2400" dirty="0">
                <a:latin typeface="+mj-lt"/>
                <a:cs typeface="Arial"/>
              </a:rPr>
              <a:t> if specific criteria is met such as:</a:t>
            </a:r>
          </a:p>
          <a:p>
            <a:pPr marL="571500" indent="-342900">
              <a:buClr>
                <a:schemeClr val="tx1"/>
              </a:buClr>
              <a:buFont typeface="Arial" panose="020B0604020202020204" pitchFamily="34" charset="0"/>
              <a:buChar char="•"/>
            </a:pPr>
            <a:endParaRPr lang="en-US" sz="2400" dirty="0">
              <a:latin typeface="+mj-lt"/>
            </a:endParaRPr>
          </a:p>
          <a:p>
            <a:pPr marL="950595" lvl="3" indent="-285750">
              <a:buClr>
                <a:schemeClr val="tx1"/>
              </a:buClr>
              <a:buFont typeface="Courier New" panose="02070309020205020404" pitchFamily="49" charset="0"/>
              <a:buChar char="o"/>
            </a:pPr>
            <a:r>
              <a:rPr lang="en-US" sz="2400" dirty="0">
                <a:latin typeface="+mj-lt"/>
                <a:cs typeface="Arial"/>
              </a:rPr>
              <a:t>The provider is out-of-state or the request is for an out of area service</a:t>
            </a:r>
          </a:p>
          <a:p>
            <a:pPr marL="950595" lvl="3" indent="-285750">
              <a:buClr>
                <a:schemeClr val="tx1"/>
              </a:buClr>
              <a:buFont typeface="Courier New" panose="02070309020205020404" pitchFamily="49" charset="0"/>
              <a:buChar char="o"/>
            </a:pPr>
            <a:endParaRPr lang="en-US" sz="2400" dirty="0">
              <a:latin typeface="+mj-lt"/>
              <a:cs typeface="Arial"/>
            </a:endParaRPr>
          </a:p>
          <a:p>
            <a:pPr marL="950595" lvl="3" indent="-285750">
              <a:buClr>
                <a:schemeClr val="tx1"/>
              </a:buClr>
              <a:buFont typeface="Courier New" panose="02070309020205020404" pitchFamily="49" charset="0"/>
              <a:buChar char="o"/>
            </a:pPr>
            <a:r>
              <a:rPr lang="en-US" sz="2400" dirty="0">
                <a:latin typeface="+mj-lt"/>
                <a:cs typeface="Arial"/>
              </a:rPr>
              <a:t>The provider group submits on average 5 or fewer PARs per month and would prefer to submit a PAR via fax</a:t>
            </a:r>
          </a:p>
          <a:p>
            <a:pPr marL="950595" lvl="3" indent="-285750">
              <a:buClr>
                <a:schemeClr val="tx1"/>
              </a:buClr>
              <a:buFont typeface="Courier New" panose="02070309020205020404" pitchFamily="49" charset="0"/>
              <a:buChar char="o"/>
            </a:pPr>
            <a:endParaRPr lang="en-US" sz="2400" dirty="0">
              <a:latin typeface="+mj-lt"/>
              <a:cs typeface="Arial"/>
            </a:endParaRPr>
          </a:p>
          <a:p>
            <a:pPr marL="950595" lvl="3" indent="-285750">
              <a:buClr>
                <a:schemeClr val="tx1"/>
              </a:buClr>
              <a:buFont typeface="Courier New" panose="02070309020205020404" pitchFamily="49" charset="0"/>
              <a:buChar char="o"/>
            </a:pPr>
            <a:r>
              <a:rPr lang="en-US" sz="2400" dirty="0">
                <a:latin typeface="+mj-lt"/>
                <a:cs typeface="Arial"/>
              </a:rPr>
              <a:t>The provider is visually impaired</a:t>
            </a:r>
            <a:endParaRPr lang="en-US" sz="2400" dirty="0">
              <a:latin typeface="+mj-lt"/>
            </a:endParaRPr>
          </a:p>
        </p:txBody>
      </p:sp>
      <p:sp>
        <p:nvSpPr>
          <p:cNvPr id="6" name="TextBox 5">
            <a:extLst>
              <a:ext uri="{FF2B5EF4-FFF2-40B4-BE49-F238E27FC236}">
                <a16:creationId xmlns:a16="http://schemas.microsoft.com/office/drawing/2014/main" id="{340261F1-26AE-FDD8-6E02-0926BCC68AF1}"/>
              </a:ext>
            </a:extLst>
          </p:cNvPr>
          <p:cNvSpPr txBox="1"/>
          <p:nvPr/>
        </p:nvSpPr>
        <p:spPr>
          <a:xfrm>
            <a:off x="6502400" y="2286000"/>
            <a:ext cx="5715000" cy="4741170"/>
          </a:xfrm>
          <a:prstGeom prst="rect">
            <a:avLst/>
          </a:prstGeom>
          <a:noFill/>
        </p:spPr>
        <p:txBody>
          <a:bodyPr wrap="square">
            <a:spAutoFit/>
          </a:bodyPr>
          <a:lstStyle/>
          <a:p>
            <a:pPr marL="571500" indent="-342900" algn="l">
              <a:lnSpc>
                <a:spcPct val="125000"/>
              </a:lnSpc>
              <a:spcBef>
                <a:spcPts val="379"/>
              </a:spcBef>
              <a:buFont typeface="Arial" panose="020B0604020202020204" pitchFamily="34" charset="0"/>
              <a:buChar char="•"/>
            </a:pPr>
            <a:r>
              <a:rPr lang="en-US" sz="2400">
                <a:solidFill>
                  <a:srgbClr val="4C4D4F"/>
                </a:solidFill>
                <a:latin typeface="+mj-lt"/>
                <a:cs typeface="Arial"/>
              </a:rPr>
              <a:t>Utilization of the Atrezzo portal allows the provider to:</a:t>
            </a:r>
          </a:p>
          <a:p>
            <a:pPr marL="1236345" lvl="4" indent="-342900">
              <a:lnSpc>
                <a:spcPct val="125000"/>
              </a:lnSpc>
              <a:spcBef>
                <a:spcPts val="243"/>
              </a:spcBef>
              <a:buFont typeface="Courier New" panose="02070309020205020404" pitchFamily="49" charset="0"/>
              <a:buChar char="o"/>
            </a:pPr>
            <a:r>
              <a:rPr lang="en-US" sz="2400">
                <a:solidFill>
                  <a:srgbClr val="4C4D4F"/>
                </a:solidFill>
                <a:latin typeface="+mj-lt"/>
                <a:cs typeface="Arial"/>
              </a:rPr>
              <a:t>Request prior authorization for services</a:t>
            </a:r>
          </a:p>
          <a:p>
            <a:pPr marL="1236345" lvl="4" indent="-342900">
              <a:lnSpc>
                <a:spcPct val="125000"/>
              </a:lnSpc>
              <a:spcBef>
                <a:spcPts val="243"/>
              </a:spcBef>
              <a:buFont typeface="Courier New" panose="02070309020205020404" pitchFamily="49" charset="0"/>
              <a:buChar char="o"/>
            </a:pPr>
            <a:r>
              <a:rPr lang="en-US" sz="2400">
                <a:solidFill>
                  <a:srgbClr val="4C4D4F"/>
                </a:solidFill>
                <a:latin typeface="+mj-lt"/>
                <a:cs typeface="Arial"/>
              </a:rPr>
              <a:t>Upload clinical information to aid in review of prior authorization requests</a:t>
            </a:r>
          </a:p>
          <a:p>
            <a:pPr marL="1236345" lvl="4" indent="-342900">
              <a:lnSpc>
                <a:spcPct val="125000"/>
              </a:lnSpc>
              <a:spcBef>
                <a:spcPts val="243"/>
              </a:spcBef>
              <a:buFont typeface="Courier New" panose="02070309020205020404" pitchFamily="49" charset="0"/>
              <a:buChar char="o"/>
            </a:pPr>
            <a:r>
              <a:rPr lang="en-US" sz="2400">
                <a:solidFill>
                  <a:srgbClr val="4C4D4F"/>
                </a:solidFill>
                <a:latin typeface="+mj-lt"/>
                <a:cs typeface="Arial"/>
              </a:rPr>
              <a:t>Submit reconsideration and/or peer-to-peer requests for services denied</a:t>
            </a:r>
            <a:endParaRPr lang="en-US" sz="2400">
              <a:latin typeface="+mj-lt"/>
            </a:endParaRPr>
          </a:p>
        </p:txBody>
      </p:sp>
      <p:pic>
        <p:nvPicPr>
          <p:cNvPr id="26" name="Audio 25">
            <a:hlinkClick r:id="" action="ppaction://media"/>
            <a:extLst>
              <a:ext uri="{FF2B5EF4-FFF2-40B4-BE49-F238E27FC236}">
                <a16:creationId xmlns:a16="http://schemas.microsoft.com/office/drawing/2014/main" id="{E2A800C4-C098-B16A-AD13-095465FF374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443100252"/>
      </p:ext>
    </p:extLst>
  </p:cSld>
  <p:clrMapOvr>
    <a:masterClrMapping/>
  </p:clrMapOvr>
  <mc:AlternateContent xmlns:mc="http://schemas.openxmlformats.org/markup-compatibility/2006" xmlns:p14="http://schemas.microsoft.com/office/powerpoint/2010/main">
    <mc:Choice Requires="p14">
      <p:transition spd="slow" p14:dur="2000" advTm="39537"/>
    </mc:Choice>
    <mc:Fallback xmlns="">
      <p:transition spd="slow" advTm="39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Provider Responsibilities (cont’d…)</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33037D-C37B-D1DE-5845-59216632E00B}"/>
              </a:ext>
            </a:extLst>
          </p:cNvPr>
          <p:cNvSpPr txBox="1"/>
          <p:nvPr/>
        </p:nvSpPr>
        <p:spPr>
          <a:xfrm>
            <a:off x="558800" y="2852011"/>
            <a:ext cx="12446000" cy="5632311"/>
          </a:xfrm>
          <a:prstGeom prst="rect">
            <a:avLst/>
          </a:prstGeom>
          <a:noFill/>
        </p:spPr>
        <p:txBody>
          <a:bodyPr wrap="square">
            <a:spAutoFit/>
          </a:bodyPr>
          <a:lstStyle/>
          <a:p>
            <a:pPr marL="342900" indent="-342900" rtl="0">
              <a:buFont typeface="Arial"/>
              <a:buChar char="•"/>
            </a:pPr>
            <a:r>
              <a:rPr lang="en-US" sz="3600" dirty="0">
                <a:solidFill>
                  <a:srgbClr val="4C4D4F"/>
                </a:solidFill>
                <a:latin typeface="+mj-lt"/>
                <a:cs typeface="Arial"/>
              </a:rPr>
              <a:t>The system will give warnings if a Prior Authorization is not required​</a:t>
            </a:r>
          </a:p>
          <a:p>
            <a:pPr marL="342900" indent="-342900">
              <a:buFont typeface="Arial"/>
              <a:buChar char="•"/>
            </a:pPr>
            <a:endParaRPr lang="en-US" sz="3600" dirty="0">
              <a:solidFill>
                <a:srgbClr val="4C4D4F"/>
              </a:solidFill>
              <a:latin typeface="+mj-lt"/>
              <a:cs typeface="Arial"/>
            </a:endParaRPr>
          </a:p>
          <a:p>
            <a:pPr marL="342900" indent="-342900" rtl="0">
              <a:buFont typeface="Arial"/>
              <a:buChar char="•"/>
            </a:pPr>
            <a:r>
              <a:rPr lang="en-US" sz="3600" b="1" dirty="0">
                <a:solidFill>
                  <a:srgbClr val="4C4D4F"/>
                </a:solidFill>
                <a:latin typeface="+mj-lt"/>
                <a:cs typeface="Arial"/>
              </a:rPr>
              <a:t>Always verify </a:t>
            </a:r>
            <a:r>
              <a:rPr lang="en-US" sz="3600" dirty="0">
                <a:solidFill>
                  <a:srgbClr val="4C4D4F"/>
                </a:solidFill>
                <a:latin typeface="+mj-lt"/>
                <a:cs typeface="Arial"/>
              </a:rPr>
              <a:t>the Member’s eligibility for Health First Colorado prior to submission by contacting Health First Colorado ​</a:t>
            </a:r>
          </a:p>
          <a:p>
            <a:pPr marL="342900" indent="-342900">
              <a:buFont typeface="Arial"/>
              <a:buChar char="•"/>
            </a:pPr>
            <a:endParaRPr lang="en-US" sz="3600" dirty="0">
              <a:solidFill>
                <a:srgbClr val="4C4D4F"/>
              </a:solidFill>
              <a:latin typeface="+mj-lt"/>
              <a:cs typeface="Arial"/>
            </a:endParaRPr>
          </a:p>
          <a:p>
            <a:pPr marL="342900" indent="-342900" rtl="0">
              <a:buFont typeface="Arial"/>
              <a:buChar char="•"/>
            </a:pPr>
            <a:r>
              <a:rPr lang="en-US" sz="3600" dirty="0">
                <a:solidFill>
                  <a:srgbClr val="4C4D4F"/>
                </a:solidFill>
                <a:latin typeface="+mj-lt"/>
                <a:cs typeface="Arial"/>
              </a:rPr>
              <a:t>The generation of a Prior Authorization number does not guarantee payment</a:t>
            </a:r>
          </a:p>
          <a:p>
            <a:pPr marL="342900" indent="-342900" rtl="0">
              <a:buFont typeface="Arial"/>
              <a:buChar char="•"/>
            </a:pPr>
            <a:endParaRPr lang="en-US" sz="3600" dirty="0">
              <a:solidFill>
                <a:srgbClr val="4C4D4F"/>
              </a:solidFill>
              <a:latin typeface="+mj-lt"/>
              <a:cs typeface="Arial"/>
            </a:endParaRPr>
          </a:p>
        </p:txBody>
      </p:sp>
      <p:pic>
        <p:nvPicPr>
          <p:cNvPr id="25" name="Audio 24">
            <a:hlinkClick r:id="" action="ppaction://media"/>
            <a:extLst>
              <a:ext uri="{FF2B5EF4-FFF2-40B4-BE49-F238E27FC236}">
                <a16:creationId xmlns:a16="http://schemas.microsoft.com/office/drawing/2014/main" id="{79B44D32-5256-F1D0-2175-BBC099A195A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63107060"/>
      </p:ext>
    </p:extLst>
  </p:cSld>
  <p:clrMapOvr>
    <a:masterClrMapping/>
  </p:clrMapOvr>
  <mc:AlternateContent xmlns:mc="http://schemas.openxmlformats.org/markup-compatibility/2006" xmlns:p14="http://schemas.microsoft.com/office/powerpoint/2010/main">
    <mc:Choice Requires="p14">
      <p:transition spd="slow" p14:dur="2000" advTm="18349"/>
    </mc:Choice>
    <mc:Fallback xmlns="">
      <p:transition spd="slow" advTm="18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2&quot; unique_id=&quot;10002&quot;&gt;&lt;object type=&quot;3&quot; unique_id=&quot;10989&quot;&gt;&lt;property id=&quot;20148&quot; value=&quot;5&quot;/&gt;&lt;property id=&quot;20300&quot; value=&quot;Slide 2&quot;/&gt;&lt;property id=&quot;20307&quot; value=&quot;256&quot;/&gt;&lt;/object&gt;&lt;object type=&quot;3&quot; unique_id=&quot;10990&quot;&gt;&lt;property id=&quot;20148&quot; value=&quot;5&quot;/&gt;&lt;property id=&quot;20300&quot; value=&quot;Slide 3 - &amp;quot;HCPF Mission&amp;quot;&quot;/&gt;&lt;property id=&quot;20307&quot; value=&quot;257&quot;/&gt;&lt;/object&gt;&lt;object type=&quot;3&quot; unique_id=&quot;10992&quot;&gt;&lt;property id=&quot;20148&quot; value=&quot;5&quot;/&gt;&lt;property id=&quot;20300&quot; value=&quot;Slide 6&quot;/&gt;&lt;property id=&quot;20307&quot; value=&quot;259&quot;/&gt;&lt;/object&gt;&lt;object type=&quot;3&quot; unique_id=&quot;11267&quot;&gt;&lt;property id=&quot;20148&quot; value=&quot;5&quot;/&gt;&lt;property id=&quot;20300&quot; value=&quot;Slide 1 - &amp;quot;DELETE THIS SLIDE before sharing your presentation!&amp;quot;&quot;/&gt;&lt;property id=&quot;20307&quot; value=&quot;260&quot;/&gt;&lt;/object&gt;&lt;object type=&quot;3&quot; unique_id=&quot;11884&quot;&gt;&lt;property id=&quot;20148&quot; value=&quot;5&quot;/&gt;&lt;property id=&quot;20300&quot; value=&quot;Slide 4&quot;/&gt;&lt;property id=&quot;20307&quot; value=&quot;263&quot;/&gt;&lt;/object&gt;&lt;object type=&quot;3&quot; unique_id=&quot;12201&quot;&gt;&lt;property id=&quot;20148&quot; value=&quot;5&quot;/&gt;&lt;property id=&quot;20300&quot; value=&quot;Slide 5&quot;/&gt;&lt;property id=&quot;20307&quot; value=&quot;264&quot;/&gt;&lt;/object&gt;&lt;/object&gt;&lt;object type=&quot;8&quot; unique_id=&quot;10082&quot;&gt;&lt;/object&gt;&lt;/object&gt;&lt;/database&gt;"/>
  <p:tag name="SECTOMILLISECCONVERTED" val="1"/>
</p:tagLst>
</file>

<file path=ppt/theme/theme1.xml><?xml version="1.0" encoding="utf-8"?>
<a:theme xmlns:a="http://schemas.openxmlformats.org/drawingml/2006/main" name="Trebuchet-Gray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739DE8FF-113F-4C7D-A9B4-A76550141E7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ebuchet-Modern-Gray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F714593C-8C0E-4F4E-931E-B649A1A40E66}"/>
    </a:ext>
  </a:extLst>
</a:theme>
</file>

<file path=ppt/theme/theme3.xml><?xml version="1.0" encoding="utf-8"?>
<a:theme xmlns:a="http://schemas.openxmlformats.org/drawingml/2006/main" name="Trebuchet-White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5333217A-7E64-44CE-9C08-4C5991F8FD5E}"/>
    </a:ext>
  </a:extLst>
</a:theme>
</file>

<file path=ppt/theme/theme4.xml><?xml version="1.0" encoding="utf-8"?>
<a:theme xmlns:a="http://schemas.openxmlformats.org/drawingml/2006/main" name="Trebuchet-Modern-White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924E4282-8DD0-40EB-8DF3-75B88E248404}"/>
    </a:ext>
  </a:extLst>
</a:theme>
</file>

<file path=ppt/theme/theme5.xml><?xml version="1.0" encoding="utf-8"?>
<a:theme xmlns:a="http://schemas.openxmlformats.org/drawingml/2006/main" name="Tahoma-Gray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65960130-C1CB-4972-8AB1-9FB4BC96CCA8}"/>
    </a:ext>
  </a:extLst>
</a:theme>
</file>

<file path=ppt/theme/theme6.xml><?xml version="1.0" encoding="utf-8"?>
<a:theme xmlns:a="http://schemas.openxmlformats.org/drawingml/2006/main" name="Tahoma-Modern-Gray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8C5273D3-8E05-465E-A0E2-6D5F41E5D057}"/>
    </a:ext>
  </a:extLst>
</a:theme>
</file>

<file path=ppt/theme/theme7.xml><?xml version="1.0" encoding="utf-8"?>
<a:theme xmlns:a="http://schemas.openxmlformats.org/drawingml/2006/main" name="Tahoma-White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02C6F15E-1FEE-49B9-AAEF-EF3EB010B0CA}"/>
    </a:ext>
  </a:extLst>
</a:theme>
</file>

<file path=ppt/theme/theme8.xml><?xml version="1.0" encoding="utf-8"?>
<a:theme xmlns:a="http://schemas.openxmlformats.org/drawingml/2006/main" name="Tahoma-Modern-White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15158E2D-D259-4AA4-83BC-CA302F7FE090}"/>
    </a:ext>
  </a:extLst>
</a:theme>
</file>

<file path=ppt/theme/theme9.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7BBBD31773C8489687DA15B6B7676B" ma:contentTypeVersion="11" ma:contentTypeDescription="Create a new document." ma:contentTypeScope="" ma:versionID="e953e226a2fcbe3918ba1ad876dbd52e">
  <xsd:schema xmlns:xsd="http://www.w3.org/2001/XMLSchema" xmlns:xs="http://www.w3.org/2001/XMLSchema" xmlns:p="http://schemas.microsoft.com/office/2006/metadata/properties" xmlns:ns2="302be4f5-283b-45fb-8d01-a0f7b1a2ae75" xmlns:ns3="cec38486-2896-4e0c-9a93-6894c42c318b" targetNamespace="http://schemas.microsoft.com/office/2006/metadata/properties" ma:root="true" ma:fieldsID="0ca1b215850d09bb39ab8e7635a640b2" ns2:_="" ns3:_="">
    <xsd:import namespace="302be4f5-283b-45fb-8d01-a0f7b1a2ae75"/>
    <xsd:import namespace="cec38486-2896-4e0c-9a93-6894c42c318b"/>
    <xsd:element name="properties">
      <xsd:complexType>
        <xsd:sequence>
          <xsd:element name="documentManagement">
            <xsd:complexType>
              <xsd:all>
                <xsd:element ref="ns2:Category" minOccurs="0"/>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2be4f5-283b-45fb-8d01-a0f7b1a2ae75"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Atrezzo Training Material"/>
          <xsd:enumeration value="Videos"/>
          <xsd:enumeration value="Provider Manual"/>
          <xsd:enumeration value="Audiology"/>
          <xsd:enumeration value="PDN"/>
          <xsd:enumeration value="Speech Therapy"/>
          <xsd:enumeration value="PTOTST"/>
          <xsd:enumeration value="PBT"/>
          <xsd:enumeration value="Focused"/>
          <xsd:enumeration value="Prior Auth."/>
          <xsd:enumeration value="IHRP"/>
          <xsd:enumeration value="PAD"/>
          <xsd:enumeration value="LTHH"/>
          <xsd:enumeration value="DME"/>
          <xsd:enumeration value="DI"/>
          <xsd:enumeration value="Medical Surgeries"/>
          <xsd:enumeration value="Contract Deliverables"/>
          <xsd:enumeration value="Archives"/>
          <xsd:enumeration value="General Info"/>
          <xsd:enumeration value="Atrezzo Trainings"/>
          <xsd:enumeration value="Transcripts"/>
          <xsd:enumeration value="UM Inbox"/>
          <xsd:enumeration value="Master Provider List"/>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c38486-2896-4e0c-9a93-6894c42c318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ec38486-2896-4e0c-9a93-6894c42c318b">
      <UserInfo>
        <DisplayName>Schweig, Sierra</DisplayName>
        <AccountId>364</AccountId>
        <AccountType/>
      </UserInfo>
      <UserInfo>
        <DisplayName>Jain, Pragya</DisplayName>
        <AccountId>425</AccountId>
        <AccountType/>
      </UserInfo>
      <UserInfo>
        <DisplayName>Carter, Valerie</DisplayName>
        <AccountId>32</AccountId>
        <AccountType/>
      </UserInfo>
    </SharedWithUsers>
    <Category xmlns="302be4f5-283b-45fb-8d01-a0f7b1a2ae7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25C423-E364-4332-BCDC-3D38A62E17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2be4f5-283b-45fb-8d01-a0f7b1a2ae75"/>
    <ds:schemaRef ds:uri="cec38486-2896-4e0c-9a93-6894c42c31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D32244-251C-49BD-B4AC-079A3367F6F2}">
  <ds:schemaRefs>
    <ds:schemaRef ds:uri="http://purl.org/dc/dcmitype/"/>
    <ds:schemaRef ds:uri="http://schemas.microsoft.com/office/infopath/2007/PartnerControls"/>
    <ds:schemaRef ds:uri="http://schemas.microsoft.com/office/2006/documentManagement/types"/>
    <ds:schemaRef ds:uri="http://purl.org/dc/elements/1.1/"/>
    <ds:schemaRef ds:uri="205bb03d-a2a2-49e0-822d-095c7bd4e585"/>
    <ds:schemaRef ds:uri="http://schemas.openxmlformats.org/package/2006/metadata/core-properties"/>
    <ds:schemaRef ds:uri="9755b1d7-a9b7-4be3-8953-f0f9bbbba515"/>
    <ds:schemaRef ds:uri="http://purl.org/dc/terms/"/>
    <ds:schemaRef ds:uri="88bf42df-5a11-40b7-843f-dde3ea0d9320"/>
    <ds:schemaRef ds:uri="http://schemas.microsoft.com/office/2006/metadata/properties"/>
    <ds:schemaRef ds:uri="http://www.w3.org/XML/1998/namespace"/>
    <ds:schemaRef ds:uri="cec38486-2896-4e0c-9a93-6894c42c318b"/>
    <ds:schemaRef ds:uri="302be4f5-283b-45fb-8d01-a0f7b1a2ae75"/>
  </ds:schemaRefs>
</ds:datastoreItem>
</file>

<file path=customXml/itemProps3.xml><?xml version="1.0" encoding="utf-8"?>
<ds:datastoreItem xmlns:ds="http://schemas.openxmlformats.org/officeDocument/2006/customXml" ds:itemID="{28945F1F-DBDE-4308-82F5-00C0C1A0A1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HCPF-PPT-Template-Grey_TEST_JL_YK</Template>
  <TotalTime>27837</TotalTime>
  <Words>4202</Words>
  <Application>Microsoft Office PowerPoint</Application>
  <PresentationFormat>Custom</PresentationFormat>
  <Paragraphs>398</Paragraphs>
  <Slides>38</Slides>
  <Notes>0</Notes>
  <HiddenSlides>0</HiddenSlides>
  <MMClips>38</MMClips>
  <ScaleCrop>false</ScaleCrop>
  <HeadingPairs>
    <vt:vector size="4" baseType="variant">
      <vt:variant>
        <vt:lpstr>Theme</vt:lpstr>
      </vt:variant>
      <vt:variant>
        <vt:i4>8</vt:i4>
      </vt:variant>
      <vt:variant>
        <vt:lpstr>Slide Titles</vt:lpstr>
      </vt:variant>
      <vt:variant>
        <vt:i4>38</vt:i4>
      </vt:variant>
    </vt:vector>
  </HeadingPairs>
  <TitlesOfParts>
    <vt:vector size="46" baseType="lpstr">
      <vt:lpstr>Trebuchet-Gray Master</vt:lpstr>
      <vt:lpstr>Trebuchet-Modern-Gray Master</vt:lpstr>
      <vt:lpstr>Trebuchet-White Master</vt:lpstr>
      <vt:lpstr>Trebuchet-Modern-White Master</vt:lpstr>
      <vt:lpstr>Tahoma-Gray Master</vt:lpstr>
      <vt:lpstr>Tahoma-Modern-Gray Master</vt:lpstr>
      <vt:lpstr>Tahoma-White Master</vt:lpstr>
      <vt:lpstr>Tahoma-Modern-White Master</vt:lpstr>
      <vt:lpstr>On behalf of  HEALTH FIRST COLORADO   Medical Surgeries Utilization Review</vt:lpstr>
      <vt:lpstr>Table of Contents</vt:lpstr>
      <vt:lpstr>Early and Periodic Screening Diagnostic Treatment (EPSDT)</vt:lpstr>
      <vt:lpstr>PowerPoint Presentation</vt:lpstr>
      <vt:lpstr>About Acentra Health (cont’d…)</vt:lpstr>
      <vt:lpstr>Scope of Services</vt:lpstr>
      <vt:lpstr>Acentra Health’s Services for Providers</vt:lpstr>
      <vt:lpstr>Provider Responsibilities</vt:lpstr>
      <vt:lpstr>Provider Responsibilities (cont’d…)</vt:lpstr>
      <vt:lpstr>Prior Authorization Review Submission</vt:lpstr>
      <vt:lpstr> PAR Submission: General Requirements</vt:lpstr>
      <vt:lpstr>Submission Requirements  At a Glance</vt:lpstr>
      <vt:lpstr>Timely Submission</vt:lpstr>
      <vt:lpstr> Covered Surgery Benefits – Bariatric Surgery</vt:lpstr>
      <vt:lpstr> Covered Surgery Benefits – Bariatric Surgery Revision</vt:lpstr>
      <vt:lpstr> Bariatric Surgery PAR Requirements</vt:lpstr>
      <vt:lpstr> Bariatric Surgery Psychiatric or Psychological Assessment</vt:lpstr>
      <vt:lpstr> Bariatric Surgery PAR Requirements for members 20 years and under</vt:lpstr>
      <vt:lpstr> Bariatric Surgery PAR Requirements for Members 20 Years and Under (con’t…)</vt:lpstr>
      <vt:lpstr>Non-Covered Services – Bariatric Surgery</vt:lpstr>
      <vt:lpstr>Covered Surgery Benefits- Gender Affirming</vt:lpstr>
      <vt:lpstr>Covered Surgery Benefits- Gender Affirming (con’t…)</vt:lpstr>
      <vt:lpstr>Covered Surgery Benefits – Gender Affirming (con’t…)</vt:lpstr>
      <vt:lpstr>Covered Surgery Benefits – Gender Affirming (con’t…)</vt:lpstr>
      <vt:lpstr>Gender Affirming PAR Requirements</vt:lpstr>
      <vt:lpstr>Covered Surgery Benefits - Transplant</vt:lpstr>
      <vt:lpstr>Medical Surgeries - Modifiers</vt:lpstr>
      <vt:lpstr>Medical Surgeries - Modifiers</vt:lpstr>
      <vt:lpstr>PAR Determination Process</vt:lpstr>
      <vt:lpstr>PAR Determination Process (cont’d…)</vt:lpstr>
      <vt:lpstr>Turnaround Times (TAT) – Part 1</vt:lpstr>
      <vt:lpstr>Turnaround Times – Part 2</vt:lpstr>
      <vt:lpstr>Definition of Medical Necessity</vt:lpstr>
      <vt:lpstr>PAR Revision</vt:lpstr>
      <vt:lpstr>PAR Revision</vt:lpstr>
      <vt:lpstr>Change of Provider Form</vt:lpstr>
      <vt:lpstr>Acentra Health Services for Providers - Recap</vt:lpstr>
      <vt:lpstr>Thank you for your time and participation!</vt:lpstr>
    </vt:vector>
  </TitlesOfParts>
  <Manager>Enter your manager's name here</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behalf of  HEALTH FIRST COLORADO   Diagnostic Imaging Utilization Review</dc:title>
  <dc:subject/>
  <dc:creator>Kristen Carlton</dc:creator>
  <cp:keywords>Enter keywords for your presentation, separated by commas</cp:keywords>
  <dc:description>The language for this document is set to English. You can change this in the "Custom" tab above.</dc:description>
  <cp:lastModifiedBy>Kristen Carlton</cp:lastModifiedBy>
  <cp:revision>33</cp:revision>
  <dcterms:created xsi:type="dcterms:W3CDTF">2023-10-13T18:02:14Z</dcterms:created>
  <dcterms:modified xsi:type="dcterms:W3CDTF">2024-04-25T21:41:21Z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0x010100287BBBD31773C8489687DA15B6B7676B</vt:lpwstr>
  </property>
  <property fmtid="{D5CDD505-2E9C-101B-9397-08002B2CF9AE}" pid="4" name="Order">
    <vt:r8>100</vt:r8>
  </property>
  <property fmtid="{D5CDD505-2E9C-101B-9397-08002B2CF9AE}" pid="5" name="MediaServiceImageTags">
    <vt:lpwstr/>
  </property>
</Properties>
</file>