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hyPUTZa/YlYKt5DH8UZ3Z1hHB/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0817" y="279953"/>
            <a:ext cx="6042992" cy="453224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p1:notes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13:notes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14:notes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" name="Google Shape;67;p4:notes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7:notes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279400"/>
            <a:ext cx="6042025" cy="453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279400"/>
            <a:ext cx="6042025" cy="453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0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279400"/>
            <a:ext cx="6042025" cy="453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279400"/>
            <a:ext cx="6042025" cy="453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279400"/>
            <a:ext cx="6042025" cy="453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279400"/>
            <a:ext cx="6042025" cy="453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29:notes"/>
          <p:cNvSpPr txBox="1">
            <a:spLocks noGrp="1"/>
          </p:cNvSpPr>
          <p:nvPr>
            <p:ph type="body" idx="1"/>
          </p:nvPr>
        </p:nvSpPr>
        <p:spPr>
          <a:xfrm>
            <a:off x="410817" y="4904133"/>
            <a:ext cx="6042900" cy="29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29:notes"/>
          <p:cNvSpPr txBox="1">
            <a:spLocks noGrp="1"/>
          </p:cNvSpPr>
          <p:nvPr>
            <p:ph type="sldNum" idx="12"/>
          </p:nvPr>
        </p:nvSpPr>
        <p:spPr>
          <a:xfrm>
            <a:off x="3482009" y="805318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>
            <a:spLocks noGrp="1"/>
          </p:cNvSpPr>
          <p:nvPr>
            <p:ph type="ctrTitle"/>
          </p:nvPr>
        </p:nvSpPr>
        <p:spPr>
          <a:xfrm>
            <a:off x="780393" y="1411694"/>
            <a:ext cx="7583214" cy="990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ubTitle" idx="1"/>
          </p:nvPr>
        </p:nvSpPr>
        <p:spPr>
          <a:xfrm>
            <a:off x="1143000" y="2489967"/>
            <a:ext cx="6858000" cy="738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3713"/>
              <a:buFont typeface="Arial"/>
              <a:buNone/>
              <a:defRPr sz="3713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3543300" y="491755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body" idx="2"/>
          </p:nvPr>
        </p:nvSpPr>
        <p:spPr>
          <a:xfrm>
            <a:off x="1435396" y="3586564"/>
            <a:ext cx="627320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75"/>
              <a:buFont typeface="Arial"/>
              <a:buNone/>
              <a:defRPr sz="2475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t Slide">
  <p:cSld name="Chat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>
            <a:spLocks noGrp="1"/>
          </p:cNvSpPr>
          <p:nvPr>
            <p:ph type="title"/>
          </p:nvPr>
        </p:nvSpPr>
        <p:spPr>
          <a:xfrm>
            <a:off x="4592091" y="2253854"/>
            <a:ext cx="4319605" cy="2350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65"/>
              <a:buFont typeface="Trebuchet MS"/>
              <a:buNone/>
              <a:defRPr sz="60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27" descr="Chat ico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59245" y="848361"/>
            <a:ext cx="4942432" cy="4942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7"/>
          <p:cNvSpPr txBox="1">
            <a:spLocks noGrp="1"/>
          </p:cNvSpPr>
          <p:nvPr>
            <p:ph type="title"/>
          </p:nvPr>
        </p:nvSpPr>
        <p:spPr>
          <a:xfrm>
            <a:off x="628650" y="43798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body" idx="1"/>
          </p:nvPr>
        </p:nvSpPr>
        <p:spPr>
          <a:xfrm>
            <a:off x="628650" y="1852302"/>
            <a:ext cx="7886700" cy="4205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3864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733"/>
              <a:buFont typeface="Noto Sans Symbols"/>
              <a:buChar char="⮚"/>
              <a:defRPr sz="2475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71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25"/>
              <a:buFont typeface="Noto Sans Symbols"/>
              <a:buChar char="▪"/>
              <a:defRPr sz="2025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Info Slide">
  <p:cSld name="Contact Info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628650" y="43798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1952714" y="2208659"/>
            <a:ext cx="5238572" cy="3055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Slide">
  <p:cSld name="Thank You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46484" y="2120186"/>
            <a:ext cx="8251031" cy="162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63"/>
              <a:buFont typeface="Trebuchet MS"/>
              <a:buNone/>
              <a:defRPr sz="506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Slide 1">
  <p:cSld name="Questions Slide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4592092" y="2625328"/>
            <a:ext cx="4036073" cy="2313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65"/>
              <a:buFont typeface="Trebuchet MS"/>
              <a:buNone/>
              <a:defRPr sz="60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19" descr="Icon of two people with a word bubble between them containing a question mark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98616" y="1148206"/>
            <a:ext cx="5572125" cy="557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ssion Text">
  <p:cSld name="Missio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22"/>
          <p:cNvSpPr txBox="1"/>
          <p:nvPr/>
        </p:nvSpPr>
        <p:spPr>
          <a:xfrm>
            <a:off x="628650" y="1992035"/>
            <a:ext cx="7945334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Improving health care equity, access and outcomes for the people we serve while saving Coloradans money on health care and driving value for Colorado.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2"/>
          <p:cNvSpPr/>
          <p:nvPr/>
        </p:nvSpPr>
        <p:spPr>
          <a:xfrm>
            <a:off x="648746" y="478177"/>
            <a:ext cx="7886699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Our Mission</a:t>
            </a:r>
            <a:endParaRPr sz="4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ssion Photo">
  <p:cSld name="Mission Phot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23"/>
          <p:cNvSpPr txBox="1"/>
          <p:nvPr/>
        </p:nvSpPr>
        <p:spPr>
          <a:xfrm>
            <a:off x="13628419" y="8737353"/>
            <a:ext cx="2172022" cy="39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1"/>
              <a:buFont typeface="Arial"/>
              <a:buNone/>
            </a:pPr>
            <a:fld id="{00000000-1234-1234-1234-123412341234}" type="slidenum">
              <a:rPr lang="en-US" sz="1801" b="1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sz="1801" b="1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" name="Google Shape;40;p23" descr="Father points out something on laptop to family, seated on couch, as wife, son and daughter look on."/>
          <p:cNvPicPr preferRelativeResize="0"/>
          <p:nvPr/>
        </p:nvPicPr>
        <p:blipFill rotWithShape="1">
          <a:blip r:embed="rId2">
            <a:alphaModFix/>
          </a:blip>
          <a:srcRect l="19753" t="14811" r="3939"/>
          <a:stretch/>
        </p:blipFill>
        <p:spPr>
          <a:xfrm>
            <a:off x="0" y="-1"/>
            <a:ext cx="9144000" cy="626891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3"/>
          <p:cNvSpPr/>
          <p:nvPr/>
        </p:nvSpPr>
        <p:spPr>
          <a:xfrm>
            <a:off x="0" y="3705958"/>
            <a:ext cx="9144000" cy="2158540"/>
          </a:xfrm>
          <a:prstGeom prst="rect">
            <a:avLst/>
          </a:prstGeom>
          <a:solidFill>
            <a:srgbClr val="001970">
              <a:alpha val="80000"/>
            </a:srgbClr>
          </a:solidFill>
          <a:ln>
            <a:noFill/>
          </a:ln>
        </p:spPr>
        <p:txBody>
          <a:bodyPr spcFirstLastPara="1" wrap="square" lIns="130025" tIns="65000" rIns="130025" bIns="182875" anchor="ctr" anchorCtr="0">
            <a:spAutoFit/>
          </a:bodyPr>
          <a:lstStyle/>
          <a:p>
            <a:pPr marL="1619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Trebuchet MS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Our Mission: </a:t>
            </a:r>
            <a:endParaRPr sz="4000" b="0" i="0" u="none" strike="noStrike" cap="none">
              <a:solidFill>
                <a:srgbClr val="5C667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619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rebuchet MS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Improving health care equity, access and outcomes for the people we serve while saving Coloradans money on health care and driving value for Colorado.</a:t>
            </a:r>
            <a:endParaRPr sz="28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at We Do">
  <p:cSld name="What We Do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4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24"/>
          <p:cNvSpPr txBox="1"/>
          <p:nvPr/>
        </p:nvSpPr>
        <p:spPr>
          <a:xfrm>
            <a:off x="628650" y="1815063"/>
            <a:ext cx="7945334" cy="216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-US"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Department of Health Care Policy &amp; Financing administers Health First Colorado (Colorado’s Medicaid program), Child Health Plan </a:t>
            </a:r>
            <a:r>
              <a:rPr lang="en-US" sz="2700" b="0" i="1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Plus </a:t>
            </a:r>
            <a:r>
              <a:rPr lang="en-US"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(CHP+) and other health care programs for Coloradans who qualify. </a:t>
            </a:r>
            <a:endParaRPr sz="2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" name="Google Shape;45;p24"/>
          <p:cNvSpPr/>
          <p:nvPr/>
        </p:nvSpPr>
        <p:spPr>
          <a:xfrm>
            <a:off x="628650" y="525515"/>
            <a:ext cx="7945334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We Do</a:t>
            </a:r>
            <a:endParaRPr sz="4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>
            <a:spLocks noGrp="1"/>
          </p:cNvSpPr>
          <p:nvPr>
            <p:ph type="title"/>
          </p:nvPr>
        </p:nvSpPr>
        <p:spPr>
          <a:xfrm>
            <a:off x="605659" y="1806138"/>
            <a:ext cx="3602420" cy="2970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body" idx="1"/>
          </p:nvPr>
        </p:nvSpPr>
        <p:spPr>
          <a:xfrm>
            <a:off x="4857421" y="1806136"/>
            <a:ext cx="3641834" cy="2970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3528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⮚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0" name="Google Shape;50;p25"/>
          <p:cNvCxnSpPr/>
          <p:nvPr/>
        </p:nvCxnSpPr>
        <p:spPr>
          <a:xfrm>
            <a:off x="4572000" y="1327150"/>
            <a:ext cx="0" cy="42037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5"/>
          <p:cNvSpPr txBox="1">
            <a:spLocks noGrp="1"/>
          </p:cNvSpPr>
          <p:nvPr>
            <p:ph type="title"/>
          </p:nvPr>
        </p:nvSpPr>
        <p:spPr>
          <a:xfrm>
            <a:off x="68974" y="2117012"/>
            <a:ext cx="90060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3543300" y="490753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/>
          <p:nvPr/>
        </p:nvSpPr>
        <p:spPr>
          <a:xfrm>
            <a:off x="0" y="6256612"/>
            <a:ext cx="9144000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5" descr="Colorado Department of Health Care Policy &amp; Financi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06005" y="6346758"/>
            <a:ext cx="2596396" cy="43619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>
            <a:spLocks noGrp="1"/>
          </p:cNvSpPr>
          <p:nvPr>
            <p:ph type="ctrTitle"/>
          </p:nvPr>
        </p:nvSpPr>
        <p:spPr>
          <a:xfrm>
            <a:off x="780393" y="1891088"/>
            <a:ext cx="7583214" cy="990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en-US"/>
              <a:t>MPRRAC Overview</a:t>
            </a:r>
            <a:endParaRPr/>
          </a:p>
        </p:txBody>
      </p:sp>
      <p:sp>
        <p:nvSpPr>
          <p:cNvPr id="63" name="Google Shape;63;p1"/>
          <p:cNvSpPr txBox="1">
            <a:spLocks noGrp="1"/>
          </p:cNvSpPr>
          <p:nvPr>
            <p:ph type="body" idx="2"/>
          </p:nvPr>
        </p:nvSpPr>
        <p:spPr>
          <a:xfrm>
            <a:off x="602633" y="3776445"/>
            <a:ext cx="7938734" cy="1456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/>
              <a:t>Presented by: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dirty="0"/>
              <a:t>Michelle </a:t>
            </a:r>
            <a:r>
              <a:rPr lang="en-US" sz="2000" dirty="0" err="1"/>
              <a:t>LaPlante,</a:t>
            </a:r>
            <a:r>
              <a:rPr lang="en-US" sz="2000" dirty="0"/>
              <a:t> Rate Review Stakeholder Relations Specialist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000" dirty="0"/>
              <a:t>Kevin Martin, Fee-for-service Rates Division Director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/>
          </p:nvPr>
        </p:nvSpPr>
        <p:spPr>
          <a:xfrm>
            <a:off x="2254096" y="567186"/>
            <a:ext cx="46359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 dirty="0"/>
              <a:t>Contact Info</a:t>
            </a:r>
            <a:endParaRPr dirty="0"/>
          </a:p>
        </p:txBody>
      </p:sp>
      <p:sp>
        <p:nvSpPr>
          <p:cNvPr id="159" name="Google Shape;159;p13"/>
          <p:cNvSpPr txBox="1">
            <a:spLocks noGrp="1"/>
          </p:cNvSpPr>
          <p:nvPr>
            <p:ph type="body" idx="1"/>
          </p:nvPr>
        </p:nvSpPr>
        <p:spPr>
          <a:xfrm>
            <a:off x="1472550" y="1789942"/>
            <a:ext cx="6198900" cy="3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1800" b="1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Michelle LaPlante</a:t>
            </a:r>
            <a:endParaRPr sz="1800" b="1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Rate Review Stakeholder Relations Specialist</a:t>
            </a:r>
            <a:endParaRPr sz="1800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michelle.laplante@state.co.us</a:t>
            </a:r>
            <a:endParaRPr sz="1800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1800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1800" b="1" dirty="0" err="1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Lingling</a:t>
            </a:r>
            <a:r>
              <a:rPr lang="en-US" sz="1800" b="1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Nie</a:t>
            </a:r>
            <a:endParaRPr sz="1800" b="1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Rates Review and Research Section Manager</a:t>
            </a:r>
            <a:endParaRPr sz="1800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dirty="0">
                <a:solidFill>
                  <a:schemeClr val="lt1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lingling.nie@state.co.us</a:t>
            </a:r>
            <a:endParaRPr sz="1800" dirty="0">
              <a:latin typeface="Trebuchet MS" panose="020B0603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b="1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Rate Review Team</a:t>
            </a:r>
            <a:endParaRPr sz="1800" b="1" dirty="0">
              <a:latin typeface="Trebuchet MS" panose="020B0603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HCPF_RateReview@state.co.us</a:t>
            </a:r>
            <a:endParaRPr sz="1800" dirty="0"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>
            <a:spLocks noGrp="1"/>
          </p:cNvSpPr>
          <p:nvPr>
            <p:ph type="title"/>
          </p:nvPr>
        </p:nvSpPr>
        <p:spPr>
          <a:xfrm>
            <a:off x="446484" y="2120186"/>
            <a:ext cx="8251031" cy="162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Trebuchet MS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166" name="Google Shape;166;p14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>
            <a:spLocks noGrp="1"/>
          </p:cNvSpPr>
          <p:nvPr>
            <p:ph type="title"/>
          </p:nvPr>
        </p:nvSpPr>
        <p:spPr>
          <a:xfrm>
            <a:off x="628650" y="437984"/>
            <a:ext cx="7886700" cy="141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/>
              <a:t>What is the MPRRAC?</a:t>
            </a:r>
            <a:endParaRPr/>
          </a:p>
        </p:txBody>
      </p:sp>
      <p:sp>
        <p:nvSpPr>
          <p:cNvPr id="70" name="Google Shape;70;p4"/>
          <p:cNvSpPr txBox="1">
            <a:spLocks noGrp="1"/>
          </p:cNvSpPr>
          <p:nvPr>
            <p:ph type="body" idx="1"/>
          </p:nvPr>
        </p:nvSpPr>
        <p:spPr>
          <a:xfrm>
            <a:off x="264588" y="1868752"/>
            <a:ext cx="8614823" cy="313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•"/>
            </a:pPr>
            <a:r>
              <a:rPr lang="en-US"/>
              <a:t>Medicaid Provider Rate Review Advisory Committee:</a:t>
            </a:r>
            <a:endParaRPr/>
          </a:p>
          <a:p>
            <a:pPr marL="685801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80"/>
              <a:buFont typeface="Arial"/>
              <a:buChar char="•"/>
            </a:pPr>
            <a:r>
              <a:rPr lang="en-US"/>
              <a:t> 7 members</a:t>
            </a:r>
            <a:endParaRPr/>
          </a:p>
          <a:p>
            <a:pPr marL="685801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80"/>
              <a:buFont typeface="Arial"/>
              <a:buChar char="•"/>
            </a:pPr>
            <a:r>
              <a:rPr lang="en-US"/>
              <a:t> Quarterly public meetings</a:t>
            </a:r>
            <a:endParaRPr/>
          </a:p>
          <a:p>
            <a:pPr marL="685801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80"/>
              <a:buFont typeface="Arial"/>
              <a:buChar char="•"/>
            </a:pPr>
            <a:r>
              <a:rPr lang="en-US"/>
              <a:t> Fee-for-service non-facility rates only</a:t>
            </a:r>
            <a:endParaRPr/>
          </a:p>
          <a:p>
            <a:pPr marL="685801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80"/>
              <a:buFont typeface="Arial"/>
              <a:buChar char="•"/>
            </a:pPr>
            <a:r>
              <a:rPr lang="en-US"/>
              <a:t> 3-year cycle</a:t>
            </a:r>
            <a:endParaRPr/>
          </a:p>
          <a:p>
            <a:pPr marL="685801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80"/>
              <a:buFont typeface="Arial"/>
              <a:buChar char="•"/>
            </a:pPr>
            <a:r>
              <a:rPr lang="en-US"/>
              <a:t> Submit an annual report to JBC by November 1</a:t>
            </a:r>
            <a:r>
              <a:rPr lang="en-US" baseline="30000"/>
              <a:t>st</a:t>
            </a:r>
            <a:endParaRPr/>
          </a:p>
          <a:p>
            <a:pPr marL="3429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733"/>
              <a:buNone/>
            </a:pPr>
            <a:endParaRPr/>
          </a:p>
          <a:p>
            <a:pPr marL="514350" lvl="1" indent="-6143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733"/>
              <a:buNone/>
            </a:pPr>
            <a:endParaRPr/>
          </a:p>
        </p:txBody>
      </p:sp>
      <p:sp>
        <p:nvSpPr>
          <p:cNvPr id="71" name="Google Shape;71;p4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title"/>
          </p:nvPr>
        </p:nvSpPr>
        <p:spPr>
          <a:xfrm>
            <a:off x="628650" y="43798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/>
              <a:t>Rate Review Process Timeline</a:t>
            </a:r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grpSp>
        <p:nvGrpSpPr>
          <p:cNvPr id="79" name="Google Shape;79;p7"/>
          <p:cNvGrpSpPr/>
          <p:nvPr/>
        </p:nvGrpSpPr>
        <p:grpSpPr>
          <a:xfrm>
            <a:off x="632115" y="2890473"/>
            <a:ext cx="7879767" cy="1077052"/>
            <a:chOff x="3465" y="833073"/>
            <a:chExt cx="7879767" cy="1077052"/>
          </a:xfrm>
        </p:grpSpPr>
        <p:sp>
          <p:nvSpPr>
            <p:cNvPr id="80" name="Google Shape;80;p7"/>
            <p:cNvSpPr/>
            <p:nvPr/>
          </p:nvSpPr>
          <p:spPr>
            <a:xfrm>
              <a:off x="3465" y="916998"/>
              <a:ext cx="1515339" cy="909203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7"/>
            <p:cNvSpPr txBox="1"/>
            <p:nvPr/>
          </p:nvSpPr>
          <p:spPr>
            <a:xfrm>
              <a:off x="30095" y="943628"/>
              <a:ext cx="1462079" cy="8559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Prep stage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1670339" y="1183697"/>
              <a:ext cx="321252" cy="37580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8A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7"/>
            <p:cNvSpPr txBox="1"/>
            <p:nvPr/>
          </p:nvSpPr>
          <p:spPr>
            <a:xfrm>
              <a:off x="1670339" y="1258858"/>
              <a:ext cx="224876" cy="225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2124941" y="916998"/>
              <a:ext cx="1515339" cy="909203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 txBox="1"/>
            <p:nvPr/>
          </p:nvSpPr>
          <p:spPr>
            <a:xfrm>
              <a:off x="2151571" y="943628"/>
              <a:ext cx="1462079" cy="8559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Analysis stage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3791815" y="1183697"/>
              <a:ext cx="321252" cy="37580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8A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 txBox="1"/>
            <p:nvPr/>
          </p:nvSpPr>
          <p:spPr>
            <a:xfrm>
              <a:off x="3791815" y="1258858"/>
              <a:ext cx="224876" cy="225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4246417" y="833073"/>
              <a:ext cx="1515339" cy="1077052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 txBox="1"/>
            <p:nvPr/>
          </p:nvSpPr>
          <p:spPr>
            <a:xfrm>
              <a:off x="4277963" y="864619"/>
              <a:ext cx="1452247" cy="10139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Recommendation stage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5913291" y="1183697"/>
              <a:ext cx="321252" cy="37580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8A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 txBox="1"/>
            <p:nvPr/>
          </p:nvSpPr>
          <p:spPr>
            <a:xfrm>
              <a:off x="5913291" y="1258858"/>
              <a:ext cx="224876" cy="2254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6367893" y="916998"/>
              <a:ext cx="1515339" cy="909203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 txBox="1"/>
            <p:nvPr/>
          </p:nvSpPr>
          <p:spPr>
            <a:xfrm>
              <a:off x="6394523" y="943628"/>
              <a:ext cx="1462079" cy="8559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Finalization stage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"/>
          <p:cNvSpPr txBox="1">
            <a:spLocks noGrp="1"/>
          </p:cNvSpPr>
          <p:nvPr>
            <p:ph type="title"/>
          </p:nvPr>
        </p:nvSpPr>
        <p:spPr>
          <a:xfrm>
            <a:off x="628650" y="43798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/>
              <a:t>Prep Stage</a:t>
            </a:r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body" idx="1"/>
          </p:nvPr>
        </p:nvSpPr>
        <p:spPr>
          <a:xfrm>
            <a:off x="628650" y="1585971"/>
            <a:ext cx="7886700" cy="4205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●"/>
            </a:pPr>
            <a:r>
              <a:rPr lang="en-US" dirty="0"/>
              <a:t>Approximately August - December 2023</a:t>
            </a: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000" dirty="0"/>
              <a:t>Multiple-wheel engagement strategy:</a:t>
            </a:r>
            <a:endParaRPr sz="2000" dirty="0"/>
          </a:p>
          <a:p>
            <a:pPr marL="914400" lvl="1" indent="-40001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○"/>
            </a:pPr>
            <a:r>
              <a:rPr lang="en-US" sz="2000" dirty="0"/>
              <a:t>Internal meetings to discuss services under review with policy specialists </a:t>
            </a:r>
          </a:p>
          <a:p>
            <a:pPr marL="514384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endParaRPr sz="2000" dirty="0"/>
          </a:p>
          <a:p>
            <a:pPr marL="914400" lvl="1" indent="-40001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Char char="○"/>
            </a:pPr>
            <a:r>
              <a:rPr lang="en-US" sz="2000" dirty="0"/>
              <a:t>Engage with external providers, provider associations or advocates to gather their inputs for the benchmark state list or any other relevant issues if applicable.</a:t>
            </a:r>
          </a:p>
          <a:p>
            <a:pPr marL="514384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endParaRPr sz="2000" u="sng" dirty="0"/>
          </a:p>
          <a:p>
            <a:pPr marL="914400" lvl="1" indent="-33861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733"/>
              <a:buChar char="○"/>
            </a:pPr>
            <a:r>
              <a:rPr lang="en-US" sz="2000" dirty="0"/>
              <a:t>Contract with an independent actuary company </a:t>
            </a:r>
            <a:r>
              <a:rPr lang="en-US" sz="2000" dirty="0" err="1"/>
              <a:t>Optumas</a:t>
            </a:r>
            <a:r>
              <a:rPr lang="en-US" sz="2000" dirty="0"/>
              <a:t> for rate comparison analysis</a:t>
            </a:r>
            <a:endParaRPr sz="2000" dirty="0"/>
          </a:p>
        </p:txBody>
      </p:sp>
      <p:sp>
        <p:nvSpPr>
          <p:cNvPr id="100" name="Google Shape;100;p8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628650" y="43798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/>
              <a:t>Analysis Stage</a:t>
            </a:r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1"/>
          </p:nvPr>
        </p:nvSpPr>
        <p:spPr>
          <a:xfrm>
            <a:off x="628650" y="1726349"/>
            <a:ext cx="7886700" cy="386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●"/>
            </a:pPr>
            <a:r>
              <a:rPr lang="en-US" dirty="0"/>
              <a:t>Approximately December 2023 - March 2024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endParaRPr dirty="0"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Char char="●"/>
            </a:pPr>
            <a:r>
              <a:rPr lang="en-US" sz="2000" dirty="0"/>
              <a:t>First quarterly meeting: March (03/29/2024)</a:t>
            </a:r>
            <a:endParaRPr sz="2000" dirty="0"/>
          </a:p>
          <a:p>
            <a:pPr marL="914400" lvl="1" indent="-384141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/>
              <a:t>Present preliminary data analysis results to the MPRRAC committee and the public</a:t>
            </a:r>
          </a:p>
          <a:p>
            <a:pPr marL="530259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None/>
            </a:pPr>
            <a:endParaRPr sz="2000" dirty="0"/>
          </a:p>
          <a:p>
            <a:pPr marL="914400" lvl="1" indent="-384141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/>
              <a:t>Invite external providers, provider associations or advocates to attend the meeting and provide a platform to hear their voices, concerns or opinions</a:t>
            </a:r>
            <a:endParaRPr sz="2000" dirty="0"/>
          </a:p>
          <a:p>
            <a:pPr marL="1171575" lvl="2" indent="-8572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Font typeface="Arial"/>
              <a:buNone/>
            </a:pPr>
            <a:endParaRPr sz="1325" dirty="0"/>
          </a:p>
        </p:txBody>
      </p:sp>
      <p:sp>
        <p:nvSpPr>
          <p:cNvPr id="107" name="Google Shape;107;p9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"/>
          <p:cNvSpPr txBox="1">
            <a:spLocks noGrp="1"/>
          </p:cNvSpPr>
          <p:nvPr>
            <p:ph type="title"/>
          </p:nvPr>
        </p:nvSpPr>
        <p:spPr>
          <a:xfrm>
            <a:off x="628648" y="22171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 dirty="0"/>
              <a:t>Recommendation Stage: I</a:t>
            </a:r>
            <a:endParaRPr dirty="0"/>
          </a:p>
        </p:txBody>
      </p:sp>
      <p:sp>
        <p:nvSpPr>
          <p:cNvPr id="113" name="Google Shape;113;p10"/>
          <p:cNvSpPr txBox="1">
            <a:spLocks noGrp="1"/>
          </p:cNvSpPr>
          <p:nvPr>
            <p:ph type="body" idx="1"/>
          </p:nvPr>
        </p:nvSpPr>
        <p:spPr>
          <a:xfrm>
            <a:off x="310795" y="1344551"/>
            <a:ext cx="8522409" cy="4604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800" dirty="0"/>
              <a:t>June – October 2024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endParaRPr sz="2000" dirty="0"/>
          </a:p>
          <a:p>
            <a:pPr marL="34290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endParaRPr sz="900" dirty="0"/>
          </a:p>
          <a:p>
            <a:pPr marL="3429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Char char="●"/>
            </a:pPr>
            <a:r>
              <a:rPr lang="en-US" sz="2000" dirty="0"/>
              <a:t>Second quarterly meeting: June (date TBD)</a:t>
            </a:r>
            <a:endParaRPr sz="2000" dirty="0"/>
          </a:p>
          <a:p>
            <a:pPr marL="800100" lvl="1" indent="-32702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/>
              <a:t>Present any additional data analysis requested by MPRRAC (if applicable)</a:t>
            </a:r>
          </a:p>
          <a:p>
            <a:pPr marL="473075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None/>
            </a:pPr>
            <a:endParaRPr sz="900" dirty="0"/>
          </a:p>
          <a:p>
            <a:pPr marL="800100" lvl="1" indent="-32702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/>
              <a:t>MPRRAC committee to make recommendations on services under review</a:t>
            </a:r>
          </a:p>
          <a:p>
            <a:pPr marL="473075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None/>
            </a:pPr>
            <a:endParaRPr sz="900" dirty="0"/>
          </a:p>
          <a:p>
            <a:pPr marL="800100" lvl="1" indent="-32702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>
                <a:solidFill>
                  <a:schemeClr val="lt1"/>
                </a:solidFill>
              </a:rPr>
              <a:t>Give providers an opportunity to express their comments on each reviewed service</a:t>
            </a:r>
          </a:p>
          <a:p>
            <a:pPr marL="473075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50"/>
              <a:buNone/>
            </a:pPr>
            <a:endParaRPr sz="2000" dirty="0"/>
          </a:p>
          <a:p>
            <a:pPr marL="457200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endParaRPr sz="1800" dirty="0"/>
          </a:p>
          <a:p>
            <a:pPr marL="742950" lvl="1" indent="-17570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733"/>
              <a:buFont typeface="Arial"/>
              <a:buNone/>
            </a:pPr>
            <a:endParaRPr sz="1800" dirty="0"/>
          </a:p>
          <a:p>
            <a:pPr marL="342901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8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endParaRPr dirty="0"/>
          </a:p>
        </p:txBody>
      </p:sp>
      <p:sp>
        <p:nvSpPr>
          <p:cNvPr id="114" name="Google Shape;114;p10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"/>
          <p:cNvSpPr txBox="1">
            <a:spLocks noGrp="1"/>
          </p:cNvSpPr>
          <p:nvPr>
            <p:ph type="title"/>
          </p:nvPr>
        </p:nvSpPr>
        <p:spPr>
          <a:xfrm>
            <a:off x="628648" y="221715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/>
              <a:t>Recommendation Stage: II</a:t>
            </a:r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body" idx="1"/>
          </p:nvPr>
        </p:nvSpPr>
        <p:spPr>
          <a:xfrm>
            <a:off x="310795" y="1344551"/>
            <a:ext cx="8522409" cy="445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Char char="●"/>
            </a:pPr>
            <a:r>
              <a:rPr lang="en-US" sz="2000" dirty="0"/>
              <a:t>Third Quarterly meeting: August (date TBD)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endParaRPr sz="2000" dirty="0"/>
          </a:p>
          <a:p>
            <a:pPr marL="742950" lvl="1" indent="-331279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/>
              <a:t>HCPF to present analysis on MPRRAC recommendations (fiscal impacts) and will confirm their recommendations for accuracy</a:t>
            </a:r>
          </a:p>
          <a:p>
            <a:pPr marL="411671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50"/>
              <a:buNone/>
            </a:pPr>
            <a:endParaRPr sz="2000" dirty="0"/>
          </a:p>
          <a:p>
            <a:pPr marL="742950" lvl="1" indent="-331279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/>
              <a:t>MPRRAC will have the chance to amend any recommendations if needed</a:t>
            </a:r>
          </a:p>
          <a:p>
            <a:pPr marL="411671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50"/>
              <a:buNone/>
            </a:pPr>
            <a:endParaRPr sz="2000" dirty="0"/>
          </a:p>
          <a:p>
            <a:pPr marL="742950" lvl="1" indent="-331279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50"/>
              <a:buFont typeface="Arial"/>
              <a:buChar char="○"/>
            </a:pPr>
            <a:r>
              <a:rPr lang="en-US" sz="2000" dirty="0">
                <a:solidFill>
                  <a:schemeClr val="lt1"/>
                </a:solidFill>
              </a:rPr>
              <a:t>Give providers an opportunity to express their comments on the committee’s recommendations</a:t>
            </a:r>
            <a:endParaRPr sz="2000" dirty="0"/>
          </a:p>
          <a:p>
            <a:pPr marL="742950" lvl="1" indent="-17570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733"/>
              <a:buFont typeface="Arial"/>
              <a:buNone/>
            </a:pPr>
            <a:endParaRPr sz="2000" dirty="0"/>
          </a:p>
          <a:p>
            <a:pPr marL="28575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Font typeface="Arial"/>
              <a:buChar char="●"/>
            </a:pPr>
            <a:r>
              <a:rPr lang="en-US" sz="2000" dirty="0"/>
              <a:t>HCPF to create department recommendations based on MPRRAC recommendations and budgetary restrictions and conducts fiscal analysis</a:t>
            </a:r>
            <a:endParaRPr sz="2000" dirty="0"/>
          </a:p>
          <a:p>
            <a:pPr marL="800100" lvl="1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endParaRPr sz="1800" dirty="0"/>
          </a:p>
          <a:p>
            <a:pPr marL="342901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80"/>
              <a:buNone/>
            </a:pP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endParaRPr dirty="0"/>
          </a:p>
        </p:txBody>
      </p:sp>
      <p:sp>
        <p:nvSpPr>
          <p:cNvPr id="121" name="Google Shape;121;p12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628650" y="256630"/>
            <a:ext cx="7886700" cy="95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n-US"/>
              <a:t>Finalization Stage</a:t>
            </a: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417327" y="1470561"/>
            <a:ext cx="8309345" cy="441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●"/>
            </a:pPr>
            <a:r>
              <a:rPr lang="en-US" sz="2000" dirty="0"/>
              <a:t>November - December 2024</a:t>
            </a:r>
            <a:endParaRPr sz="2000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●"/>
            </a:pPr>
            <a:r>
              <a:rPr lang="en-US" sz="2000" dirty="0"/>
              <a:t>Fourth Quarterly meeting in November (date TBD)</a:t>
            </a:r>
            <a:endParaRPr sz="2000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400050" algn="l" rtl="0">
              <a:spcBef>
                <a:spcPts val="750"/>
              </a:spcBef>
              <a:spcAft>
                <a:spcPts val="0"/>
              </a:spcAft>
              <a:buSzPts val="2700"/>
              <a:buChar char="●"/>
            </a:pPr>
            <a:r>
              <a:rPr lang="en-US" sz="2000" dirty="0"/>
              <a:t>Key Deliverables:</a:t>
            </a:r>
            <a:endParaRPr sz="2000" dirty="0"/>
          </a:p>
          <a:p>
            <a:pPr marL="914400" lvl="1" indent="-33861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733"/>
              <a:buChar char="○"/>
            </a:pPr>
            <a:r>
              <a:rPr lang="en-US" sz="2000" dirty="0"/>
              <a:t>Annual MPRRAC report submitted to JBC by November 1st, 2024</a:t>
            </a:r>
          </a:p>
          <a:p>
            <a:pPr marL="575788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733"/>
              <a:buNone/>
            </a:pPr>
            <a:endParaRPr sz="2000" dirty="0"/>
          </a:p>
          <a:p>
            <a:pPr marL="914400" lvl="1" indent="-33861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733"/>
              <a:buChar char="○"/>
            </a:pPr>
            <a:r>
              <a:rPr lang="en-US" sz="2000" dirty="0"/>
              <a:t>Goal: release the rate change track document to the public in December 2024 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endParaRPr dirty="0"/>
          </a:p>
        </p:txBody>
      </p:sp>
      <p:sp>
        <p:nvSpPr>
          <p:cNvPr id="128" name="Google Shape;128;p28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body" idx="1"/>
          </p:nvPr>
        </p:nvSpPr>
        <p:spPr>
          <a:xfrm>
            <a:off x="1501108" y="2074435"/>
            <a:ext cx="6141783" cy="168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r>
              <a:rPr lang="en-US" sz="9600"/>
              <a:t>Questions?</a:t>
            </a: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endParaRPr sz="2000"/>
          </a:p>
        </p:txBody>
      </p:sp>
      <p:sp>
        <p:nvSpPr>
          <p:cNvPr id="151" name="Google Shape;151;p29"/>
          <p:cNvSpPr txBox="1">
            <a:spLocks noGrp="1"/>
          </p:cNvSpPr>
          <p:nvPr>
            <p:ph type="sldNum" idx="12"/>
          </p:nvPr>
        </p:nvSpPr>
        <p:spPr>
          <a:xfrm>
            <a:off x="6880595" y="637075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Theme">
  <a:themeElements>
    <a:clrScheme name="HCPF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410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Trebuchet MS</vt:lpstr>
      <vt:lpstr>Blue Theme</vt:lpstr>
      <vt:lpstr>MPRRAC Overview</vt:lpstr>
      <vt:lpstr>What is the MPRRAC?</vt:lpstr>
      <vt:lpstr>Rate Review Process Timeline</vt:lpstr>
      <vt:lpstr>Prep Stage</vt:lpstr>
      <vt:lpstr>Analysis Stage</vt:lpstr>
      <vt:lpstr>Recommendation Stage: I</vt:lpstr>
      <vt:lpstr>Recommendation Stage: II</vt:lpstr>
      <vt:lpstr>Finalization Stage</vt:lpstr>
      <vt:lpstr>PowerPoint Presentation</vt:lpstr>
      <vt:lpstr>Contact Info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MPRRAC Overview</dc:title>
  <dc:creator>Lingling Nie</dc:creator>
  <cp:lastModifiedBy>Laplante, Michelle</cp:lastModifiedBy>
  <cp:revision>4</cp:revision>
  <dcterms:created xsi:type="dcterms:W3CDTF">2023-10-11T02:44:06Z</dcterms:created>
  <dcterms:modified xsi:type="dcterms:W3CDTF">2024-02-07T16:51:31Z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FFE0E7CC-BC95-465A-B686-30FDBEF952E9</vt:lpwstr>
  </property>
  <property fmtid="{D5CDD505-2E9C-101B-9397-08002B2CF9AE}" pid="3" name="ArticulatePath">
    <vt:lpwstr>HCPF-Widescreen_v03-YK</vt:lpwstr>
  </property>
  <property fmtid="{D5CDD505-2E9C-101B-9397-08002B2CF9AE}" pid="4" name="ContentTypeId">
    <vt:lpwstr>0x010100BE69C82552416F4D9E145593EF3D7295</vt:lpwstr>
  </property>
</Properties>
</file>