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38"/>
  </p:notesMasterIdLst>
  <p:handoutMasterIdLst>
    <p:handoutMasterId r:id="rId39"/>
  </p:handoutMasterIdLst>
  <p:sldIdLst>
    <p:sldId id="265" r:id="rId5"/>
    <p:sldId id="332" r:id="rId6"/>
    <p:sldId id="315" r:id="rId7"/>
    <p:sldId id="325" r:id="rId8"/>
    <p:sldId id="334" r:id="rId9"/>
    <p:sldId id="333" r:id="rId10"/>
    <p:sldId id="326" r:id="rId11"/>
    <p:sldId id="329" r:id="rId12"/>
    <p:sldId id="283" r:id="rId13"/>
    <p:sldId id="352" r:id="rId14"/>
    <p:sldId id="335" r:id="rId15"/>
    <p:sldId id="330" r:id="rId16"/>
    <p:sldId id="351" r:id="rId17"/>
    <p:sldId id="353" r:id="rId18"/>
    <p:sldId id="347" r:id="rId19"/>
    <p:sldId id="348" r:id="rId20"/>
    <p:sldId id="327" r:id="rId21"/>
    <p:sldId id="331" r:id="rId22"/>
    <p:sldId id="313" r:id="rId23"/>
    <p:sldId id="343" r:id="rId24"/>
    <p:sldId id="349" r:id="rId25"/>
    <p:sldId id="350" r:id="rId26"/>
    <p:sldId id="296" r:id="rId27"/>
    <p:sldId id="323" r:id="rId28"/>
    <p:sldId id="319" r:id="rId29"/>
    <p:sldId id="354" r:id="rId30"/>
    <p:sldId id="339" r:id="rId31"/>
    <p:sldId id="338" r:id="rId32"/>
    <p:sldId id="340" r:id="rId33"/>
    <p:sldId id="297" r:id="rId34"/>
    <p:sldId id="281" r:id="rId35"/>
    <p:sldId id="275" r:id="rId36"/>
    <p:sldId id="267" r:id="rId37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327B32B-D7A1-101E-8EA4-E79447CD0E39}" name="KaCee Llewelyn" initials="KL" userId="S::kllewelyn@hsag.com::9a84a136-c756-4683-bfe1-cbd63f019510" providerId="AD"/>
  <p188:author id="{14A69575-65F5-59A9-D7E4-19F1003F4DBB}" name="HSAG" initials="HSAG" userId="HSAG" providerId="None"/>
  <p188:author id="{35B3F47A-88E7-5DF0-9959-3C178A899A03}" name="Megan Myers" initials="MM" userId="Megan Myers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Amber Saldivar" initials="AS" lastIdx="15" clrIdx="6">
    <p:extLst>
      <p:ext uri="{19B8F6BF-5375-455C-9EA6-DF929625EA0E}">
        <p15:presenceInfo xmlns:p15="http://schemas.microsoft.com/office/powerpoint/2012/main" userId="S::ASaldivar@hsag.com::448c2f48-d01b-428c-b68b-89333ee816f2" providerId="AD"/>
      </p:ext>
    </p:extLst>
  </p:cmAuthor>
  <p:cmAuthor id="1" name="Kennedy, Russell" initials="KR" lastIdx="4" clrIdx="0">
    <p:extLst>
      <p:ext uri="{19B8F6BF-5375-455C-9EA6-DF929625EA0E}">
        <p15:presenceInfo xmlns:p15="http://schemas.microsoft.com/office/powerpoint/2012/main" userId="S-1-5-21-931884190-1934562970-315576832-9383" providerId="AD"/>
      </p:ext>
    </p:extLst>
  </p:cmAuthor>
  <p:cmAuthor id="2" name="Destiny Meyer" initials="DM" lastIdx="3" clrIdx="1">
    <p:extLst>
      <p:ext uri="{19B8F6BF-5375-455C-9EA6-DF929625EA0E}">
        <p15:presenceInfo xmlns:p15="http://schemas.microsoft.com/office/powerpoint/2012/main" userId="S-1-5-21-1757229474-466248765-902906178-16022" providerId="AD"/>
      </p:ext>
    </p:extLst>
  </p:cmAuthor>
  <p:cmAuthor id="3" name="HSAG" initials="HSAG" lastIdx="24" clrIdx="2">
    <p:extLst>
      <p:ext uri="{19B8F6BF-5375-455C-9EA6-DF929625EA0E}">
        <p15:presenceInfo xmlns:p15="http://schemas.microsoft.com/office/powerpoint/2012/main" userId="HSAG" providerId="None"/>
      </p:ext>
    </p:extLst>
  </p:cmAuthor>
  <p:cmAuthor id="4" name="Kari Pikus" initials="KP" lastIdx="13" clrIdx="3">
    <p:extLst>
      <p:ext uri="{19B8F6BF-5375-455C-9EA6-DF929625EA0E}">
        <p15:presenceInfo xmlns:p15="http://schemas.microsoft.com/office/powerpoint/2012/main" userId="S-1-5-21-1757229474-466248765-902906178-7123" providerId="AD"/>
      </p:ext>
    </p:extLst>
  </p:cmAuthor>
  <p:cmAuthor id="5" name="Leah Leyba" initials="LL" lastIdx="17" clrIdx="4">
    <p:extLst>
      <p:ext uri="{19B8F6BF-5375-455C-9EA6-DF929625EA0E}">
        <p15:presenceInfo xmlns:p15="http://schemas.microsoft.com/office/powerpoint/2012/main" userId="S-1-5-21-1757229474-466248765-902906178-39109" providerId="AD"/>
      </p:ext>
    </p:extLst>
  </p:cmAuthor>
  <p:cmAuthor id="6" name="Destiny Meyer" initials="DM [2]" lastIdx="18" clrIdx="5">
    <p:extLst>
      <p:ext uri="{19B8F6BF-5375-455C-9EA6-DF929625EA0E}">
        <p15:presenceInfo xmlns:p15="http://schemas.microsoft.com/office/powerpoint/2012/main" userId="S::DMeyer@hsag.com::06d32b6c-9c97-4000-b4f8-a1cbc84f6a5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E0F0"/>
    <a:srgbClr val="00549E"/>
    <a:srgbClr val="0000FF"/>
    <a:srgbClr val="008000"/>
    <a:srgbClr val="DFECF7"/>
    <a:srgbClr val="C7DAED"/>
    <a:srgbClr val="61A2D8"/>
    <a:srgbClr val="EAF0F8"/>
    <a:srgbClr val="0033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67" autoAdjust="0"/>
    <p:restoredTop sz="80964" autoAdjust="0"/>
  </p:normalViewPr>
  <p:slideViewPr>
    <p:cSldViewPr>
      <p:cViewPr varScale="1">
        <p:scale>
          <a:sx n="66" d="100"/>
          <a:sy n="66" d="100"/>
        </p:scale>
        <p:origin x="156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40" y="84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commentAuthors" Target="commentAuthors.xml"/><Relationship Id="rId45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Relationship Id="rId20" Type="http://schemas.openxmlformats.org/officeDocument/2006/relationships/slide" Target="slides/slide16.xml"/><Relationship Id="rId41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5F47FF-62EC-4B8F-87F6-AE4400785E1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222D662-BA6E-4A35-AB35-13C56F88B110}">
      <dgm:prSet phldrT="[Text]" custT="1"/>
      <dgm:spPr/>
      <dgm:t>
        <a:bodyPr/>
        <a:lstStyle/>
        <a:p>
          <a:r>
            <a:rPr lang="en-US" sz="2400" dirty="0"/>
            <a:t>Methodology</a:t>
          </a:r>
        </a:p>
      </dgm:t>
    </dgm:pt>
    <dgm:pt modelId="{B406EDA4-FCDC-41FE-B4D9-F4C617FD3CFE}" type="parTrans" cxnId="{B691A6CA-4363-47C5-B924-07C6466476EC}">
      <dgm:prSet/>
      <dgm:spPr/>
      <dgm:t>
        <a:bodyPr/>
        <a:lstStyle/>
        <a:p>
          <a:endParaRPr lang="en-US" sz="2400"/>
        </a:p>
      </dgm:t>
    </dgm:pt>
    <dgm:pt modelId="{A8A9D6D7-80A5-4810-9FAF-BEF8C24A3418}" type="sibTrans" cxnId="{B691A6CA-4363-47C5-B924-07C6466476EC}">
      <dgm:prSet/>
      <dgm:spPr/>
      <dgm:t>
        <a:bodyPr/>
        <a:lstStyle/>
        <a:p>
          <a:endParaRPr lang="en-US" sz="2400" dirty="0"/>
        </a:p>
      </dgm:t>
    </dgm:pt>
    <dgm:pt modelId="{D907CB1C-E7CF-474B-92F7-D1A10E321F52}">
      <dgm:prSet phldrT="[Text]" custT="1"/>
      <dgm:spPr/>
      <dgm:t>
        <a:bodyPr/>
        <a:lstStyle/>
        <a:p>
          <a:r>
            <a:rPr lang="en-US" sz="2400" dirty="0"/>
            <a:t>RAE Results</a:t>
          </a:r>
        </a:p>
      </dgm:t>
    </dgm:pt>
    <dgm:pt modelId="{F27CE33C-B9E1-4063-84C3-3E8745A0493C}" type="parTrans" cxnId="{516D5FA0-804C-4AFE-B4C2-536CEBA67CA0}">
      <dgm:prSet/>
      <dgm:spPr/>
      <dgm:t>
        <a:bodyPr/>
        <a:lstStyle/>
        <a:p>
          <a:endParaRPr lang="en-US" sz="2400"/>
        </a:p>
      </dgm:t>
    </dgm:pt>
    <dgm:pt modelId="{6F047465-5296-49AD-8139-F44B723E6D12}" type="sibTrans" cxnId="{516D5FA0-804C-4AFE-B4C2-536CEBA67CA0}">
      <dgm:prSet/>
      <dgm:spPr/>
      <dgm:t>
        <a:bodyPr/>
        <a:lstStyle/>
        <a:p>
          <a:endParaRPr lang="en-US" sz="2400" dirty="0"/>
        </a:p>
      </dgm:t>
    </dgm:pt>
    <dgm:pt modelId="{099E9A53-88CF-408F-9520-E2558E3B9AE5}">
      <dgm:prSet phldrT="[Text]" custT="1"/>
      <dgm:spPr/>
      <dgm:t>
        <a:bodyPr/>
        <a:lstStyle/>
        <a:p>
          <a:r>
            <a:rPr lang="en-US" sz="2400" dirty="0"/>
            <a:t>CHP+ Results</a:t>
          </a:r>
        </a:p>
      </dgm:t>
    </dgm:pt>
    <dgm:pt modelId="{549BF51E-AD22-446E-AA87-43F417F0CF9E}" type="parTrans" cxnId="{DBF9EEE7-9B6E-4B8B-8364-09D9C58A99E1}">
      <dgm:prSet/>
      <dgm:spPr/>
      <dgm:t>
        <a:bodyPr/>
        <a:lstStyle/>
        <a:p>
          <a:endParaRPr lang="en-US" sz="2400"/>
        </a:p>
      </dgm:t>
    </dgm:pt>
    <dgm:pt modelId="{07D1A216-8701-49CD-A732-8561BD2440BC}" type="sibTrans" cxnId="{DBF9EEE7-9B6E-4B8B-8364-09D9C58A99E1}">
      <dgm:prSet/>
      <dgm:spPr/>
      <dgm:t>
        <a:bodyPr/>
        <a:lstStyle/>
        <a:p>
          <a:endParaRPr lang="en-US" sz="2400"/>
        </a:p>
      </dgm:t>
    </dgm:pt>
    <dgm:pt modelId="{3CCB38AC-981D-48F5-B90F-E0D60EE779C3}">
      <dgm:prSet custT="1"/>
      <dgm:spPr/>
      <dgm:t>
        <a:bodyPr/>
        <a:lstStyle/>
        <a:p>
          <a:r>
            <a:rPr lang="en-US" sz="2400" dirty="0"/>
            <a:t>MCO Results</a:t>
          </a:r>
        </a:p>
      </dgm:t>
    </dgm:pt>
    <dgm:pt modelId="{F9C301CD-6C19-4396-A587-23F067A0A880}" type="parTrans" cxnId="{5B4F876D-8F34-410C-AEE0-0B1B0655CEFA}">
      <dgm:prSet/>
      <dgm:spPr/>
      <dgm:t>
        <a:bodyPr/>
        <a:lstStyle/>
        <a:p>
          <a:endParaRPr lang="en-US" sz="2400"/>
        </a:p>
      </dgm:t>
    </dgm:pt>
    <dgm:pt modelId="{1951B79C-990C-4B57-8D31-038A7ECE26DB}" type="sibTrans" cxnId="{5B4F876D-8F34-410C-AEE0-0B1B0655CEFA}">
      <dgm:prSet/>
      <dgm:spPr/>
      <dgm:t>
        <a:bodyPr/>
        <a:lstStyle/>
        <a:p>
          <a:endParaRPr lang="en-US" sz="2400"/>
        </a:p>
      </dgm:t>
    </dgm:pt>
    <dgm:pt modelId="{DDEC450B-0037-4156-AC2B-C786DE3DE97C}">
      <dgm:prSet custT="1"/>
      <dgm:spPr/>
      <dgm:t>
        <a:bodyPr/>
        <a:lstStyle/>
        <a:p>
          <a:r>
            <a:rPr lang="en-US" sz="2400" dirty="0"/>
            <a:t>Improving CHP+ and RAE Response Rates</a:t>
          </a:r>
        </a:p>
      </dgm:t>
    </dgm:pt>
    <dgm:pt modelId="{1E242B62-F7DA-4F9A-A463-8E18E4AF848B}" type="parTrans" cxnId="{2A2DA734-F84E-4881-8A5C-58195AA8635A}">
      <dgm:prSet/>
      <dgm:spPr/>
      <dgm:t>
        <a:bodyPr/>
        <a:lstStyle/>
        <a:p>
          <a:endParaRPr lang="en-US" sz="2400"/>
        </a:p>
      </dgm:t>
    </dgm:pt>
    <dgm:pt modelId="{4E108156-2060-4AE4-A8B5-7B5CEC43E3C5}" type="sibTrans" cxnId="{2A2DA734-F84E-4881-8A5C-58195AA8635A}">
      <dgm:prSet/>
      <dgm:spPr/>
      <dgm:t>
        <a:bodyPr/>
        <a:lstStyle/>
        <a:p>
          <a:endParaRPr lang="en-US" sz="2400"/>
        </a:p>
      </dgm:t>
    </dgm:pt>
    <dgm:pt modelId="{E463DF52-E88C-47BB-9B5E-927FBB8C8E72}" type="pres">
      <dgm:prSet presAssocID="{675F47FF-62EC-4B8F-87F6-AE4400785E1E}" presName="linear" presStyleCnt="0">
        <dgm:presLayoutVars>
          <dgm:dir/>
          <dgm:animLvl val="lvl"/>
          <dgm:resizeHandles val="exact"/>
        </dgm:presLayoutVars>
      </dgm:prSet>
      <dgm:spPr/>
    </dgm:pt>
    <dgm:pt modelId="{527A81D1-609D-4515-A746-59A1F6EAA692}" type="pres">
      <dgm:prSet presAssocID="{6222D662-BA6E-4A35-AB35-13C56F88B110}" presName="parentLin" presStyleCnt="0"/>
      <dgm:spPr/>
    </dgm:pt>
    <dgm:pt modelId="{C3894AD8-4A27-4D65-BC5F-A6ADFAD0246D}" type="pres">
      <dgm:prSet presAssocID="{6222D662-BA6E-4A35-AB35-13C56F88B110}" presName="parentLeftMargin" presStyleLbl="node1" presStyleIdx="0" presStyleCnt="5"/>
      <dgm:spPr/>
    </dgm:pt>
    <dgm:pt modelId="{B890A99C-2187-4B1F-A0F1-A82E1F12FE8E}" type="pres">
      <dgm:prSet presAssocID="{6222D662-BA6E-4A35-AB35-13C56F88B110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D648CE16-70D6-464D-82C9-20392FCDB474}" type="pres">
      <dgm:prSet presAssocID="{6222D662-BA6E-4A35-AB35-13C56F88B110}" presName="negativeSpace" presStyleCnt="0"/>
      <dgm:spPr/>
    </dgm:pt>
    <dgm:pt modelId="{1FDF7EB7-B713-4F34-8098-BE58FF1AAB0D}" type="pres">
      <dgm:prSet presAssocID="{6222D662-BA6E-4A35-AB35-13C56F88B110}" presName="childText" presStyleLbl="conFgAcc1" presStyleIdx="0" presStyleCnt="5">
        <dgm:presLayoutVars>
          <dgm:bulletEnabled val="1"/>
        </dgm:presLayoutVars>
      </dgm:prSet>
      <dgm:spPr/>
    </dgm:pt>
    <dgm:pt modelId="{E5B3D119-D8FC-4223-BDC3-EAB64672E0FA}" type="pres">
      <dgm:prSet presAssocID="{A8A9D6D7-80A5-4810-9FAF-BEF8C24A3418}" presName="spaceBetweenRectangles" presStyleCnt="0"/>
      <dgm:spPr/>
    </dgm:pt>
    <dgm:pt modelId="{6C1D5CEC-AFA0-485B-A737-38D181AB20DD}" type="pres">
      <dgm:prSet presAssocID="{D907CB1C-E7CF-474B-92F7-D1A10E321F52}" presName="parentLin" presStyleCnt="0"/>
      <dgm:spPr/>
    </dgm:pt>
    <dgm:pt modelId="{65CE53CC-EA4E-453C-8628-458754E59FAD}" type="pres">
      <dgm:prSet presAssocID="{D907CB1C-E7CF-474B-92F7-D1A10E321F52}" presName="parentLeftMargin" presStyleLbl="node1" presStyleIdx="0" presStyleCnt="5"/>
      <dgm:spPr/>
    </dgm:pt>
    <dgm:pt modelId="{E7C71DDB-5B75-44CE-8FB5-E5CFAFAC83CE}" type="pres">
      <dgm:prSet presAssocID="{D907CB1C-E7CF-474B-92F7-D1A10E321F52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7514D078-4424-4CEF-9C0F-DD54CD9E2C9C}" type="pres">
      <dgm:prSet presAssocID="{D907CB1C-E7CF-474B-92F7-D1A10E321F52}" presName="negativeSpace" presStyleCnt="0"/>
      <dgm:spPr/>
    </dgm:pt>
    <dgm:pt modelId="{A2DDBE07-CFD4-411B-B9FD-1512619AE1E1}" type="pres">
      <dgm:prSet presAssocID="{D907CB1C-E7CF-474B-92F7-D1A10E321F52}" presName="childText" presStyleLbl="conFgAcc1" presStyleIdx="1" presStyleCnt="5">
        <dgm:presLayoutVars>
          <dgm:bulletEnabled val="1"/>
        </dgm:presLayoutVars>
      </dgm:prSet>
      <dgm:spPr/>
    </dgm:pt>
    <dgm:pt modelId="{A4FD465E-D6AB-4154-84BC-84ECB89B5910}" type="pres">
      <dgm:prSet presAssocID="{6F047465-5296-49AD-8139-F44B723E6D12}" presName="spaceBetweenRectangles" presStyleCnt="0"/>
      <dgm:spPr/>
    </dgm:pt>
    <dgm:pt modelId="{893BFDF6-3881-4133-8F3B-90A11F5AF6AF}" type="pres">
      <dgm:prSet presAssocID="{099E9A53-88CF-408F-9520-E2558E3B9AE5}" presName="parentLin" presStyleCnt="0"/>
      <dgm:spPr/>
    </dgm:pt>
    <dgm:pt modelId="{26BE30C4-AB8D-483C-B293-79D039556703}" type="pres">
      <dgm:prSet presAssocID="{099E9A53-88CF-408F-9520-E2558E3B9AE5}" presName="parentLeftMargin" presStyleLbl="node1" presStyleIdx="1" presStyleCnt="5"/>
      <dgm:spPr/>
    </dgm:pt>
    <dgm:pt modelId="{93AF8B0F-5AD8-47E7-AB67-1DC1303F50B6}" type="pres">
      <dgm:prSet presAssocID="{099E9A53-88CF-408F-9520-E2558E3B9AE5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32F302B4-00B2-438D-8017-AEFDC3C92BB3}" type="pres">
      <dgm:prSet presAssocID="{099E9A53-88CF-408F-9520-E2558E3B9AE5}" presName="negativeSpace" presStyleCnt="0"/>
      <dgm:spPr/>
    </dgm:pt>
    <dgm:pt modelId="{5D7AACC5-03E1-4E8A-941F-BF07256CD384}" type="pres">
      <dgm:prSet presAssocID="{099E9A53-88CF-408F-9520-E2558E3B9AE5}" presName="childText" presStyleLbl="conFgAcc1" presStyleIdx="2" presStyleCnt="5">
        <dgm:presLayoutVars>
          <dgm:bulletEnabled val="1"/>
        </dgm:presLayoutVars>
      </dgm:prSet>
      <dgm:spPr/>
    </dgm:pt>
    <dgm:pt modelId="{79388264-BD92-459A-9872-EF03EFDC8FB4}" type="pres">
      <dgm:prSet presAssocID="{07D1A216-8701-49CD-A732-8561BD2440BC}" presName="spaceBetweenRectangles" presStyleCnt="0"/>
      <dgm:spPr/>
    </dgm:pt>
    <dgm:pt modelId="{A84CEFE5-15FA-47F4-8FF2-611658C38E4A}" type="pres">
      <dgm:prSet presAssocID="{3CCB38AC-981D-48F5-B90F-E0D60EE779C3}" presName="parentLin" presStyleCnt="0"/>
      <dgm:spPr/>
    </dgm:pt>
    <dgm:pt modelId="{7DF812F4-3C66-4226-8F74-D70F4ED8394A}" type="pres">
      <dgm:prSet presAssocID="{3CCB38AC-981D-48F5-B90F-E0D60EE779C3}" presName="parentLeftMargin" presStyleLbl="node1" presStyleIdx="2" presStyleCnt="5"/>
      <dgm:spPr/>
    </dgm:pt>
    <dgm:pt modelId="{1499EDF7-C397-4DB2-BACB-E45CE775DA05}" type="pres">
      <dgm:prSet presAssocID="{3CCB38AC-981D-48F5-B90F-E0D60EE779C3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458A1644-A5AA-4218-B0CB-68989590A55B}" type="pres">
      <dgm:prSet presAssocID="{3CCB38AC-981D-48F5-B90F-E0D60EE779C3}" presName="negativeSpace" presStyleCnt="0"/>
      <dgm:spPr/>
    </dgm:pt>
    <dgm:pt modelId="{E259E953-0CC0-4357-92EA-B168DE51B945}" type="pres">
      <dgm:prSet presAssocID="{3CCB38AC-981D-48F5-B90F-E0D60EE779C3}" presName="childText" presStyleLbl="conFgAcc1" presStyleIdx="3" presStyleCnt="5">
        <dgm:presLayoutVars>
          <dgm:bulletEnabled val="1"/>
        </dgm:presLayoutVars>
      </dgm:prSet>
      <dgm:spPr/>
    </dgm:pt>
    <dgm:pt modelId="{DA7D23B4-6644-41F9-89A6-B22A5DFA4CDB}" type="pres">
      <dgm:prSet presAssocID="{1951B79C-990C-4B57-8D31-038A7ECE26DB}" presName="spaceBetweenRectangles" presStyleCnt="0"/>
      <dgm:spPr/>
    </dgm:pt>
    <dgm:pt modelId="{976E0E78-7950-4F68-882B-18DD31717C76}" type="pres">
      <dgm:prSet presAssocID="{DDEC450B-0037-4156-AC2B-C786DE3DE97C}" presName="parentLin" presStyleCnt="0"/>
      <dgm:spPr/>
    </dgm:pt>
    <dgm:pt modelId="{3082C7D6-F536-4080-B1C3-FC5E9D49F8EE}" type="pres">
      <dgm:prSet presAssocID="{DDEC450B-0037-4156-AC2B-C786DE3DE97C}" presName="parentLeftMargin" presStyleLbl="node1" presStyleIdx="3" presStyleCnt="5"/>
      <dgm:spPr/>
    </dgm:pt>
    <dgm:pt modelId="{7CBE3831-A59D-4AB4-A079-B1F36F4856D5}" type="pres">
      <dgm:prSet presAssocID="{DDEC450B-0037-4156-AC2B-C786DE3DE97C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74B8853C-085E-4E60-9E10-B68B9E25AAA1}" type="pres">
      <dgm:prSet presAssocID="{DDEC450B-0037-4156-AC2B-C786DE3DE97C}" presName="negativeSpace" presStyleCnt="0"/>
      <dgm:spPr/>
    </dgm:pt>
    <dgm:pt modelId="{7D4AD85B-6348-4595-ADD0-366FFF57EDC9}" type="pres">
      <dgm:prSet presAssocID="{DDEC450B-0037-4156-AC2B-C786DE3DE97C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BD35CA01-D3D7-45FE-9DFE-9FA5F46C7BBB}" type="presOf" srcId="{6222D662-BA6E-4A35-AB35-13C56F88B110}" destId="{C3894AD8-4A27-4D65-BC5F-A6ADFAD0246D}" srcOrd="0" destOrd="0" presId="urn:microsoft.com/office/officeart/2005/8/layout/list1"/>
    <dgm:cxn modelId="{2A2DA734-F84E-4881-8A5C-58195AA8635A}" srcId="{675F47FF-62EC-4B8F-87F6-AE4400785E1E}" destId="{DDEC450B-0037-4156-AC2B-C786DE3DE97C}" srcOrd="4" destOrd="0" parTransId="{1E242B62-F7DA-4F9A-A463-8E18E4AF848B}" sibTransId="{4E108156-2060-4AE4-A8B5-7B5CEC43E3C5}"/>
    <dgm:cxn modelId="{4EB90A3B-99AD-490F-8E74-52B0114CB9FB}" type="presOf" srcId="{3CCB38AC-981D-48F5-B90F-E0D60EE779C3}" destId="{7DF812F4-3C66-4226-8F74-D70F4ED8394A}" srcOrd="0" destOrd="0" presId="urn:microsoft.com/office/officeart/2005/8/layout/list1"/>
    <dgm:cxn modelId="{B01A4F48-99AC-4D36-B1BE-98E156D564F0}" type="presOf" srcId="{3CCB38AC-981D-48F5-B90F-E0D60EE779C3}" destId="{1499EDF7-C397-4DB2-BACB-E45CE775DA05}" srcOrd="1" destOrd="0" presId="urn:microsoft.com/office/officeart/2005/8/layout/list1"/>
    <dgm:cxn modelId="{5B4F876D-8F34-410C-AEE0-0B1B0655CEFA}" srcId="{675F47FF-62EC-4B8F-87F6-AE4400785E1E}" destId="{3CCB38AC-981D-48F5-B90F-E0D60EE779C3}" srcOrd="3" destOrd="0" parTransId="{F9C301CD-6C19-4396-A587-23F067A0A880}" sibTransId="{1951B79C-990C-4B57-8D31-038A7ECE26DB}"/>
    <dgm:cxn modelId="{84D1FD4F-A654-466A-AA89-4434C40CFFB1}" type="presOf" srcId="{099E9A53-88CF-408F-9520-E2558E3B9AE5}" destId="{26BE30C4-AB8D-483C-B293-79D039556703}" srcOrd="0" destOrd="0" presId="urn:microsoft.com/office/officeart/2005/8/layout/list1"/>
    <dgm:cxn modelId="{F9B50250-E18B-4C98-BA92-78E0D18F8A39}" type="presOf" srcId="{6222D662-BA6E-4A35-AB35-13C56F88B110}" destId="{B890A99C-2187-4B1F-A0F1-A82E1F12FE8E}" srcOrd="1" destOrd="0" presId="urn:microsoft.com/office/officeart/2005/8/layout/list1"/>
    <dgm:cxn modelId="{F867BD53-8199-477B-AF6D-D85EE87B3DBE}" type="presOf" srcId="{675F47FF-62EC-4B8F-87F6-AE4400785E1E}" destId="{E463DF52-E88C-47BB-9B5E-927FBB8C8E72}" srcOrd="0" destOrd="0" presId="urn:microsoft.com/office/officeart/2005/8/layout/list1"/>
    <dgm:cxn modelId="{C32D1983-BCA0-427F-B617-8616E248B0D0}" type="presOf" srcId="{099E9A53-88CF-408F-9520-E2558E3B9AE5}" destId="{93AF8B0F-5AD8-47E7-AB67-1DC1303F50B6}" srcOrd="1" destOrd="0" presId="urn:microsoft.com/office/officeart/2005/8/layout/list1"/>
    <dgm:cxn modelId="{B911BA8E-785D-4472-9758-4ADE83A98DDB}" type="presOf" srcId="{D907CB1C-E7CF-474B-92F7-D1A10E321F52}" destId="{E7C71DDB-5B75-44CE-8FB5-E5CFAFAC83CE}" srcOrd="1" destOrd="0" presId="urn:microsoft.com/office/officeart/2005/8/layout/list1"/>
    <dgm:cxn modelId="{516D5FA0-804C-4AFE-B4C2-536CEBA67CA0}" srcId="{675F47FF-62EC-4B8F-87F6-AE4400785E1E}" destId="{D907CB1C-E7CF-474B-92F7-D1A10E321F52}" srcOrd="1" destOrd="0" parTransId="{F27CE33C-B9E1-4063-84C3-3E8745A0493C}" sibTransId="{6F047465-5296-49AD-8139-F44B723E6D12}"/>
    <dgm:cxn modelId="{B3E8EABD-C969-48A7-9971-4AE2F83E18DA}" type="presOf" srcId="{D907CB1C-E7CF-474B-92F7-D1A10E321F52}" destId="{65CE53CC-EA4E-453C-8628-458754E59FAD}" srcOrd="0" destOrd="0" presId="urn:microsoft.com/office/officeart/2005/8/layout/list1"/>
    <dgm:cxn modelId="{B691A6CA-4363-47C5-B924-07C6466476EC}" srcId="{675F47FF-62EC-4B8F-87F6-AE4400785E1E}" destId="{6222D662-BA6E-4A35-AB35-13C56F88B110}" srcOrd="0" destOrd="0" parTransId="{B406EDA4-FCDC-41FE-B4D9-F4C617FD3CFE}" sibTransId="{A8A9D6D7-80A5-4810-9FAF-BEF8C24A3418}"/>
    <dgm:cxn modelId="{7199FDDD-DC5E-4463-A0F1-E23F8C7B7492}" type="presOf" srcId="{DDEC450B-0037-4156-AC2B-C786DE3DE97C}" destId="{3082C7D6-F536-4080-B1C3-FC5E9D49F8EE}" srcOrd="0" destOrd="0" presId="urn:microsoft.com/office/officeart/2005/8/layout/list1"/>
    <dgm:cxn modelId="{3D033CE4-7AC3-4F55-AF65-050E69482C58}" type="presOf" srcId="{DDEC450B-0037-4156-AC2B-C786DE3DE97C}" destId="{7CBE3831-A59D-4AB4-A079-B1F36F4856D5}" srcOrd="1" destOrd="0" presId="urn:microsoft.com/office/officeart/2005/8/layout/list1"/>
    <dgm:cxn modelId="{DBF9EEE7-9B6E-4B8B-8364-09D9C58A99E1}" srcId="{675F47FF-62EC-4B8F-87F6-AE4400785E1E}" destId="{099E9A53-88CF-408F-9520-E2558E3B9AE5}" srcOrd="2" destOrd="0" parTransId="{549BF51E-AD22-446E-AA87-43F417F0CF9E}" sibTransId="{07D1A216-8701-49CD-A732-8561BD2440BC}"/>
    <dgm:cxn modelId="{6D5E48DD-6A98-45E9-9C9E-3FDCA859D639}" type="presParOf" srcId="{E463DF52-E88C-47BB-9B5E-927FBB8C8E72}" destId="{527A81D1-609D-4515-A746-59A1F6EAA692}" srcOrd="0" destOrd="0" presId="urn:microsoft.com/office/officeart/2005/8/layout/list1"/>
    <dgm:cxn modelId="{C556D62A-45AF-420A-9922-5E6D0CBC0E15}" type="presParOf" srcId="{527A81D1-609D-4515-A746-59A1F6EAA692}" destId="{C3894AD8-4A27-4D65-BC5F-A6ADFAD0246D}" srcOrd="0" destOrd="0" presId="urn:microsoft.com/office/officeart/2005/8/layout/list1"/>
    <dgm:cxn modelId="{AC0E9578-440A-481A-85AD-946CB9367B45}" type="presParOf" srcId="{527A81D1-609D-4515-A746-59A1F6EAA692}" destId="{B890A99C-2187-4B1F-A0F1-A82E1F12FE8E}" srcOrd="1" destOrd="0" presId="urn:microsoft.com/office/officeart/2005/8/layout/list1"/>
    <dgm:cxn modelId="{221A98C5-0B27-491C-AC84-BE78B17149EE}" type="presParOf" srcId="{E463DF52-E88C-47BB-9B5E-927FBB8C8E72}" destId="{D648CE16-70D6-464D-82C9-20392FCDB474}" srcOrd="1" destOrd="0" presId="urn:microsoft.com/office/officeart/2005/8/layout/list1"/>
    <dgm:cxn modelId="{2069A7ED-D974-4A50-99C6-B4C56B07765F}" type="presParOf" srcId="{E463DF52-E88C-47BB-9B5E-927FBB8C8E72}" destId="{1FDF7EB7-B713-4F34-8098-BE58FF1AAB0D}" srcOrd="2" destOrd="0" presId="urn:microsoft.com/office/officeart/2005/8/layout/list1"/>
    <dgm:cxn modelId="{29B85001-5F8F-4593-8532-F89EB8E67DC3}" type="presParOf" srcId="{E463DF52-E88C-47BB-9B5E-927FBB8C8E72}" destId="{E5B3D119-D8FC-4223-BDC3-EAB64672E0FA}" srcOrd="3" destOrd="0" presId="urn:microsoft.com/office/officeart/2005/8/layout/list1"/>
    <dgm:cxn modelId="{DE2CAF91-2AD8-4E26-9846-A1818F77E65D}" type="presParOf" srcId="{E463DF52-E88C-47BB-9B5E-927FBB8C8E72}" destId="{6C1D5CEC-AFA0-485B-A737-38D181AB20DD}" srcOrd="4" destOrd="0" presId="urn:microsoft.com/office/officeart/2005/8/layout/list1"/>
    <dgm:cxn modelId="{FEB82333-D827-42B0-A762-30C475D6F870}" type="presParOf" srcId="{6C1D5CEC-AFA0-485B-A737-38D181AB20DD}" destId="{65CE53CC-EA4E-453C-8628-458754E59FAD}" srcOrd="0" destOrd="0" presId="urn:microsoft.com/office/officeart/2005/8/layout/list1"/>
    <dgm:cxn modelId="{CD6E4BA3-DAFD-435C-BFB0-0AA9A108E17C}" type="presParOf" srcId="{6C1D5CEC-AFA0-485B-A737-38D181AB20DD}" destId="{E7C71DDB-5B75-44CE-8FB5-E5CFAFAC83CE}" srcOrd="1" destOrd="0" presId="urn:microsoft.com/office/officeart/2005/8/layout/list1"/>
    <dgm:cxn modelId="{1D9D0AB2-0D23-47B7-AD92-2AECD1E7B27E}" type="presParOf" srcId="{E463DF52-E88C-47BB-9B5E-927FBB8C8E72}" destId="{7514D078-4424-4CEF-9C0F-DD54CD9E2C9C}" srcOrd="5" destOrd="0" presId="urn:microsoft.com/office/officeart/2005/8/layout/list1"/>
    <dgm:cxn modelId="{FE6A3AE0-0063-4BD4-BBFA-915D3D2542B8}" type="presParOf" srcId="{E463DF52-E88C-47BB-9B5E-927FBB8C8E72}" destId="{A2DDBE07-CFD4-411B-B9FD-1512619AE1E1}" srcOrd="6" destOrd="0" presId="urn:microsoft.com/office/officeart/2005/8/layout/list1"/>
    <dgm:cxn modelId="{AB7CAA45-11BA-4938-95CD-7F375DEB7A9D}" type="presParOf" srcId="{E463DF52-E88C-47BB-9B5E-927FBB8C8E72}" destId="{A4FD465E-D6AB-4154-84BC-84ECB89B5910}" srcOrd="7" destOrd="0" presId="urn:microsoft.com/office/officeart/2005/8/layout/list1"/>
    <dgm:cxn modelId="{18D08145-AC86-489B-9373-1D6300F075DC}" type="presParOf" srcId="{E463DF52-E88C-47BB-9B5E-927FBB8C8E72}" destId="{893BFDF6-3881-4133-8F3B-90A11F5AF6AF}" srcOrd="8" destOrd="0" presId="urn:microsoft.com/office/officeart/2005/8/layout/list1"/>
    <dgm:cxn modelId="{6DB225E9-4B37-4CF4-8B52-694D09CF0347}" type="presParOf" srcId="{893BFDF6-3881-4133-8F3B-90A11F5AF6AF}" destId="{26BE30C4-AB8D-483C-B293-79D039556703}" srcOrd="0" destOrd="0" presId="urn:microsoft.com/office/officeart/2005/8/layout/list1"/>
    <dgm:cxn modelId="{B66B11EC-CD38-482D-9978-558C4AB08034}" type="presParOf" srcId="{893BFDF6-3881-4133-8F3B-90A11F5AF6AF}" destId="{93AF8B0F-5AD8-47E7-AB67-1DC1303F50B6}" srcOrd="1" destOrd="0" presId="urn:microsoft.com/office/officeart/2005/8/layout/list1"/>
    <dgm:cxn modelId="{9BFFF249-5895-4DFB-8C29-9127CF51F64D}" type="presParOf" srcId="{E463DF52-E88C-47BB-9B5E-927FBB8C8E72}" destId="{32F302B4-00B2-438D-8017-AEFDC3C92BB3}" srcOrd="9" destOrd="0" presId="urn:microsoft.com/office/officeart/2005/8/layout/list1"/>
    <dgm:cxn modelId="{E19DB01E-10C3-4D82-A14C-0073B590ADEA}" type="presParOf" srcId="{E463DF52-E88C-47BB-9B5E-927FBB8C8E72}" destId="{5D7AACC5-03E1-4E8A-941F-BF07256CD384}" srcOrd="10" destOrd="0" presId="urn:microsoft.com/office/officeart/2005/8/layout/list1"/>
    <dgm:cxn modelId="{DE015ADE-9A8B-4E30-9F9C-FAD5571B8B52}" type="presParOf" srcId="{E463DF52-E88C-47BB-9B5E-927FBB8C8E72}" destId="{79388264-BD92-459A-9872-EF03EFDC8FB4}" srcOrd="11" destOrd="0" presId="urn:microsoft.com/office/officeart/2005/8/layout/list1"/>
    <dgm:cxn modelId="{6B04A2AC-36A5-4EC6-BC72-12AB125FFFE5}" type="presParOf" srcId="{E463DF52-E88C-47BB-9B5E-927FBB8C8E72}" destId="{A84CEFE5-15FA-47F4-8FF2-611658C38E4A}" srcOrd="12" destOrd="0" presId="urn:microsoft.com/office/officeart/2005/8/layout/list1"/>
    <dgm:cxn modelId="{9B8D3499-BCF0-4318-88BC-E19A04A74F5F}" type="presParOf" srcId="{A84CEFE5-15FA-47F4-8FF2-611658C38E4A}" destId="{7DF812F4-3C66-4226-8F74-D70F4ED8394A}" srcOrd="0" destOrd="0" presId="urn:microsoft.com/office/officeart/2005/8/layout/list1"/>
    <dgm:cxn modelId="{C0731CCA-75B8-4FD6-88A9-F739CCB333BB}" type="presParOf" srcId="{A84CEFE5-15FA-47F4-8FF2-611658C38E4A}" destId="{1499EDF7-C397-4DB2-BACB-E45CE775DA05}" srcOrd="1" destOrd="0" presId="urn:microsoft.com/office/officeart/2005/8/layout/list1"/>
    <dgm:cxn modelId="{19071B5B-69A6-4760-B59F-F70483042CD8}" type="presParOf" srcId="{E463DF52-E88C-47BB-9B5E-927FBB8C8E72}" destId="{458A1644-A5AA-4218-B0CB-68989590A55B}" srcOrd="13" destOrd="0" presId="urn:microsoft.com/office/officeart/2005/8/layout/list1"/>
    <dgm:cxn modelId="{95F94134-5068-4811-933C-248F126CC38C}" type="presParOf" srcId="{E463DF52-E88C-47BB-9B5E-927FBB8C8E72}" destId="{E259E953-0CC0-4357-92EA-B168DE51B945}" srcOrd="14" destOrd="0" presId="urn:microsoft.com/office/officeart/2005/8/layout/list1"/>
    <dgm:cxn modelId="{6E5F7B40-7787-4237-B577-E6201788B1CE}" type="presParOf" srcId="{E463DF52-E88C-47BB-9B5E-927FBB8C8E72}" destId="{DA7D23B4-6644-41F9-89A6-B22A5DFA4CDB}" srcOrd="15" destOrd="0" presId="urn:microsoft.com/office/officeart/2005/8/layout/list1"/>
    <dgm:cxn modelId="{94486F77-33CC-46B4-8AD2-EA571705A7B7}" type="presParOf" srcId="{E463DF52-E88C-47BB-9B5E-927FBB8C8E72}" destId="{976E0E78-7950-4F68-882B-18DD31717C76}" srcOrd="16" destOrd="0" presId="urn:microsoft.com/office/officeart/2005/8/layout/list1"/>
    <dgm:cxn modelId="{A2AC09FB-0D23-4B86-9B0A-6CD3200979CE}" type="presParOf" srcId="{976E0E78-7950-4F68-882B-18DD31717C76}" destId="{3082C7D6-F536-4080-B1C3-FC5E9D49F8EE}" srcOrd="0" destOrd="0" presId="urn:microsoft.com/office/officeart/2005/8/layout/list1"/>
    <dgm:cxn modelId="{1EDED939-098A-4CFE-A18B-5AC91BCAD27B}" type="presParOf" srcId="{976E0E78-7950-4F68-882B-18DD31717C76}" destId="{7CBE3831-A59D-4AB4-A079-B1F36F4856D5}" srcOrd="1" destOrd="0" presId="urn:microsoft.com/office/officeart/2005/8/layout/list1"/>
    <dgm:cxn modelId="{15A9ED6D-6FE2-4AEF-BC4B-4F2F6E1D3133}" type="presParOf" srcId="{E463DF52-E88C-47BB-9B5E-927FBB8C8E72}" destId="{74B8853C-085E-4E60-9E10-B68B9E25AAA1}" srcOrd="17" destOrd="0" presId="urn:microsoft.com/office/officeart/2005/8/layout/list1"/>
    <dgm:cxn modelId="{56B0409C-7C38-42CE-BFE2-26D8635BA177}" type="presParOf" srcId="{E463DF52-E88C-47BB-9B5E-927FBB8C8E72}" destId="{7D4AD85B-6348-4595-ADD0-366FFF57EDC9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5F47FF-62EC-4B8F-87F6-AE4400785E1E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222D662-BA6E-4A35-AB35-13C56F88B110}">
      <dgm:prSet phldrT="[Text]" custT="1"/>
      <dgm:spPr/>
      <dgm:t>
        <a:bodyPr/>
        <a:lstStyle/>
        <a:p>
          <a:r>
            <a:rPr lang="en-US" sz="2400" dirty="0"/>
            <a:t>Response Rate  </a:t>
          </a:r>
        </a:p>
      </dgm:t>
    </dgm:pt>
    <dgm:pt modelId="{B406EDA4-FCDC-41FE-B4D9-F4C617FD3CFE}" type="parTrans" cxnId="{B691A6CA-4363-47C5-B924-07C6466476EC}">
      <dgm:prSet/>
      <dgm:spPr/>
      <dgm:t>
        <a:bodyPr/>
        <a:lstStyle/>
        <a:p>
          <a:endParaRPr lang="en-US"/>
        </a:p>
      </dgm:t>
    </dgm:pt>
    <dgm:pt modelId="{A8A9D6D7-80A5-4810-9FAF-BEF8C24A3418}" type="sibTrans" cxnId="{B691A6CA-4363-47C5-B924-07C6466476EC}">
      <dgm:prSet/>
      <dgm:spPr/>
      <dgm:t>
        <a:bodyPr/>
        <a:lstStyle/>
        <a:p>
          <a:endParaRPr lang="en-US" dirty="0"/>
        </a:p>
      </dgm:t>
    </dgm:pt>
    <dgm:pt modelId="{D907CB1C-E7CF-474B-92F7-D1A10E321F52}">
      <dgm:prSet phldrT="[Text]" custT="1"/>
      <dgm:spPr/>
      <dgm:t>
        <a:bodyPr/>
        <a:lstStyle/>
        <a:p>
          <a:r>
            <a:rPr lang="en-US" sz="2400" dirty="0"/>
            <a:t>Completed Surveys</a:t>
          </a:r>
        </a:p>
      </dgm:t>
    </dgm:pt>
    <dgm:pt modelId="{F27CE33C-B9E1-4063-84C3-3E8745A0493C}" type="parTrans" cxnId="{516D5FA0-804C-4AFE-B4C2-536CEBA67CA0}">
      <dgm:prSet/>
      <dgm:spPr/>
      <dgm:t>
        <a:bodyPr/>
        <a:lstStyle/>
        <a:p>
          <a:endParaRPr lang="en-US"/>
        </a:p>
      </dgm:t>
    </dgm:pt>
    <dgm:pt modelId="{6F047465-5296-49AD-8139-F44B723E6D12}" type="sibTrans" cxnId="{516D5FA0-804C-4AFE-B4C2-536CEBA67CA0}">
      <dgm:prSet/>
      <dgm:spPr/>
      <dgm:t>
        <a:bodyPr/>
        <a:lstStyle/>
        <a:p>
          <a:endParaRPr lang="en-US" dirty="0"/>
        </a:p>
      </dgm:t>
    </dgm:pt>
    <dgm:pt modelId="{099E9A53-88CF-408F-9520-E2558E3B9AE5}">
      <dgm:prSet phldrT="[Text]" custT="1"/>
      <dgm:spPr/>
      <dgm:t>
        <a:bodyPr/>
        <a:lstStyle/>
        <a:p>
          <a:r>
            <a:rPr lang="en-US" sz="2400" dirty="0"/>
            <a:t>Ineligibles</a:t>
          </a:r>
        </a:p>
      </dgm:t>
    </dgm:pt>
    <dgm:pt modelId="{549BF51E-AD22-446E-AA87-43F417F0CF9E}" type="parTrans" cxnId="{DBF9EEE7-9B6E-4B8B-8364-09D9C58A99E1}">
      <dgm:prSet/>
      <dgm:spPr/>
      <dgm:t>
        <a:bodyPr/>
        <a:lstStyle/>
        <a:p>
          <a:endParaRPr lang="en-US"/>
        </a:p>
      </dgm:t>
    </dgm:pt>
    <dgm:pt modelId="{07D1A216-8701-49CD-A732-8561BD2440BC}" type="sibTrans" cxnId="{DBF9EEE7-9B6E-4B8B-8364-09D9C58A99E1}">
      <dgm:prSet/>
      <dgm:spPr/>
      <dgm:t>
        <a:bodyPr/>
        <a:lstStyle/>
        <a:p>
          <a:endParaRPr lang="en-US"/>
        </a:p>
      </dgm:t>
    </dgm:pt>
    <dgm:pt modelId="{DD3E882D-34D2-4E4B-BC41-4AD5D2100C33}">
      <dgm:prSet phldrT="[Text]" custT="1"/>
      <dgm:spPr/>
      <dgm:t>
        <a:bodyPr/>
        <a:lstStyle/>
        <a:p>
          <a:r>
            <a:rPr lang="en-US" sz="1800" dirty="0"/>
            <a:t>Adult: Q3, Q10, Q19, Q23, and Q28</a:t>
          </a:r>
        </a:p>
      </dgm:t>
    </dgm:pt>
    <dgm:pt modelId="{3FB27688-6323-4804-B8DB-B9534D62A64D}" type="parTrans" cxnId="{F1759119-63C0-4453-BD31-B7B84FDCF31D}">
      <dgm:prSet/>
      <dgm:spPr/>
      <dgm:t>
        <a:bodyPr/>
        <a:lstStyle/>
        <a:p>
          <a:endParaRPr lang="en-US"/>
        </a:p>
      </dgm:t>
    </dgm:pt>
    <dgm:pt modelId="{01374C33-10BF-479D-9A45-290159F74C46}" type="sibTrans" cxnId="{F1759119-63C0-4453-BD31-B7B84FDCF31D}">
      <dgm:prSet/>
      <dgm:spPr/>
      <dgm:t>
        <a:bodyPr/>
        <a:lstStyle/>
        <a:p>
          <a:endParaRPr lang="en-US"/>
        </a:p>
      </dgm:t>
    </dgm:pt>
    <dgm:pt modelId="{EE91B6B7-6F02-4050-94EF-B470EFB3FE18}">
      <dgm:prSet phldrT="[Text]" custT="1"/>
      <dgm:spPr/>
      <dgm:t>
        <a:bodyPr/>
        <a:lstStyle/>
        <a:p>
          <a:r>
            <a:rPr lang="en-US" sz="1800" dirty="0"/>
            <a:t>Child: Q3, Q25, Q40, Q44, and Q49</a:t>
          </a:r>
        </a:p>
      </dgm:t>
    </dgm:pt>
    <dgm:pt modelId="{2685985E-BA0B-47C8-BA98-640D05265EFE}" type="parTrans" cxnId="{14E01FDA-8ECC-451B-9E33-685DE8C6D7AF}">
      <dgm:prSet/>
      <dgm:spPr/>
      <dgm:t>
        <a:bodyPr/>
        <a:lstStyle/>
        <a:p>
          <a:endParaRPr lang="en-US"/>
        </a:p>
      </dgm:t>
    </dgm:pt>
    <dgm:pt modelId="{46D9D273-B1B6-441F-A5D1-AE98929E6453}" type="sibTrans" cxnId="{14E01FDA-8ECC-451B-9E33-685DE8C6D7AF}">
      <dgm:prSet/>
      <dgm:spPr/>
      <dgm:t>
        <a:bodyPr/>
        <a:lstStyle/>
        <a:p>
          <a:endParaRPr lang="en-US"/>
        </a:p>
      </dgm:t>
    </dgm:pt>
    <dgm:pt modelId="{E463DF52-E88C-47BB-9B5E-927FBB8C8E72}" type="pres">
      <dgm:prSet presAssocID="{675F47FF-62EC-4B8F-87F6-AE4400785E1E}" presName="linear" presStyleCnt="0">
        <dgm:presLayoutVars>
          <dgm:dir/>
          <dgm:animLvl val="lvl"/>
          <dgm:resizeHandles val="exact"/>
        </dgm:presLayoutVars>
      </dgm:prSet>
      <dgm:spPr/>
    </dgm:pt>
    <dgm:pt modelId="{527A81D1-609D-4515-A746-59A1F6EAA692}" type="pres">
      <dgm:prSet presAssocID="{6222D662-BA6E-4A35-AB35-13C56F88B110}" presName="parentLin" presStyleCnt="0"/>
      <dgm:spPr/>
    </dgm:pt>
    <dgm:pt modelId="{C3894AD8-4A27-4D65-BC5F-A6ADFAD0246D}" type="pres">
      <dgm:prSet presAssocID="{6222D662-BA6E-4A35-AB35-13C56F88B110}" presName="parentLeftMargin" presStyleLbl="node1" presStyleIdx="0" presStyleCnt="3"/>
      <dgm:spPr/>
    </dgm:pt>
    <dgm:pt modelId="{B890A99C-2187-4B1F-A0F1-A82E1F12FE8E}" type="pres">
      <dgm:prSet presAssocID="{6222D662-BA6E-4A35-AB35-13C56F88B110}" presName="parentText" presStyleLbl="node1" presStyleIdx="0" presStyleCnt="3" custScaleX="129101" custScaleY="130627">
        <dgm:presLayoutVars>
          <dgm:chMax val="0"/>
          <dgm:bulletEnabled val="1"/>
        </dgm:presLayoutVars>
      </dgm:prSet>
      <dgm:spPr/>
    </dgm:pt>
    <dgm:pt modelId="{D648CE16-70D6-464D-82C9-20392FCDB474}" type="pres">
      <dgm:prSet presAssocID="{6222D662-BA6E-4A35-AB35-13C56F88B110}" presName="negativeSpace" presStyleCnt="0"/>
      <dgm:spPr/>
    </dgm:pt>
    <dgm:pt modelId="{1FDF7EB7-B713-4F34-8098-BE58FF1AAB0D}" type="pres">
      <dgm:prSet presAssocID="{6222D662-BA6E-4A35-AB35-13C56F88B110}" presName="childText" presStyleLbl="conFgAcc1" presStyleIdx="0" presStyleCnt="3">
        <dgm:presLayoutVars>
          <dgm:bulletEnabled val="1"/>
        </dgm:presLayoutVars>
      </dgm:prSet>
      <dgm:spPr/>
    </dgm:pt>
    <dgm:pt modelId="{E5B3D119-D8FC-4223-BDC3-EAB64672E0FA}" type="pres">
      <dgm:prSet presAssocID="{A8A9D6D7-80A5-4810-9FAF-BEF8C24A3418}" presName="spaceBetweenRectangles" presStyleCnt="0"/>
      <dgm:spPr/>
    </dgm:pt>
    <dgm:pt modelId="{6C1D5CEC-AFA0-485B-A737-38D181AB20DD}" type="pres">
      <dgm:prSet presAssocID="{D907CB1C-E7CF-474B-92F7-D1A10E321F52}" presName="parentLin" presStyleCnt="0"/>
      <dgm:spPr/>
    </dgm:pt>
    <dgm:pt modelId="{65CE53CC-EA4E-453C-8628-458754E59FAD}" type="pres">
      <dgm:prSet presAssocID="{D907CB1C-E7CF-474B-92F7-D1A10E321F52}" presName="parentLeftMargin" presStyleLbl="node1" presStyleIdx="0" presStyleCnt="3"/>
      <dgm:spPr/>
    </dgm:pt>
    <dgm:pt modelId="{E7C71DDB-5B75-44CE-8FB5-E5CFAFAC83CE}" type="pres">
      <dgm:prSet presAssocID="{D907CB1C-E7CF-474B-92F7-D1A10E321F52}" presName="parentText" presStyleLbl="node1" presStyleIdx="1" presStyleCnt="3" custScaleX="129100">
        <dgm:presLayoutVars>
          <dgm:chMax val="0"/>
          <dgm:bulletEnabled val="1"/>
        </dgm:presLayoutVars>
      </dgm:prSet>
      <dgm:spPr/>
    </dgm:pt>
    <dgm:pt modelId="{7514D078-4424-4CEF-9C0F-DD54CD9E2C9C}" type="pres">
      <dgm:prSet presAssocID="{D907CB1C-E7CF-474B-92F7-D1A10E321F52}" presName="negativeSpace" presStyleCnt="0"/>
      <dgm:spPr/>
    </dgm:pt>
    <dgm:pt modelId="{A2DDBE07-CFD4-411B-B9FD-1512619AE1E1}" type="pres">
      <dgm:prSet presAssocID="{D907CB1C-E7CF-474B-92F7-D1A10E321F52}" presName="childText" presStyleLbl="conFgAcc1" presStyleIdx="1" presStyleCnt="3">
        <dgm:presLayoutVars>
          <dgm:bulletEnabled val="1"/>
        </dgm:presLayoutVars>
      </dgm:prSet>
      <dgm:spPr/>
    </dgm:pt>
    <dgm:pt modelId="{A4FD465E-D6AB-4154-84BC-84ECB89B5910}" type="pres">
      <dgm:prSet presAssocID="{6F047465-5296-49AD-8139-F44B723E6D12}" presName="spaceBetweenRectangles" presStyleCnt="0"/>
      <dgm:spPr/>
    </dgm:pt>
    <dgm:pt modelId="{893BFDF6-3881-4133-8F3B-90A11F5AF6AF}" type="pres">
      <dgm:prSet presAssocID="{099E9A53-88CF-408F-9520-E2558E3B9AE5}" presName="parentLin" presStyleCnt="0"/>
      <dgm:spPr/>
    </dgm:pt>
    <dgm:pt modelId="{26BE30C4-AB8D-483C-B293-79D039556703}" type="pres">
      <dgm:prSet presAssocID="{099E9A53-88CF-408F-9520-E2558E3B9AE5}" presName="parentLeftMargin" presStyleLbl="node1" presStyleIdx="1" presStyleCnt="3"/>
      <dgm:spPr/>
    </dgm:pt>
    <dgm:pt modelId="{93AF8B0F-5AD8-47E7-AB67-1DC1303F50B6}" type="pres">
      <dgm:prSet presAssocID="{099E9A53-88CF-408F-9520-E2558E3B9AE5}" presName="parentText" presStyleLbl="node1" presStyleIdx="2" presStyleCnt="3" custScaleX="129101">
        <dgm:presLayoutVars>
          <dgm:chMax val="0"/>
          <dgm:bulletEnabled val="1"/>
        </dgm:presLayoutVars>
      </dgm:prSet>
      <dgm:spPr/>
    </dgm:pt>
    <dgm:pt modelId="{32F302B4-00B2-438D-8017-AEFDC3C92BB3}" type="pres">
      <dgm:prSet presAssocID="{099E9A53-88CF-408F-9520-E2558E3B9AE5}" presName="negativeSpace" presStyleCnt="0"/>
      <dgm:spPr/>
    </dgm:pt>
    <dgm:pt modelId="{5D7AACC5-03E1-4E8A-941F-BF07256CD384}" type="pres">
      <dgm:prSet presAssocID="{099E9A53-88CF-408F-9520-E2558E3B9AE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D35CA01-D3D7-45FE-9DFE-9FA5F46C7BBB}" type="presOf" srcId="{6222D662-BA6E-4A35-AB35-13C56F88B110}" destId="{C3894AD8-4A27-4D65-BC5F-A6ADFAD0246D}" srcOrd="0" destOrd="0" presId="urn:microsoft.com/office/officeart/2005/8/layout/list1"/>
    <dgm:cxn modelId="{F1759119-63C0-4453-BD31-B7B84FDCF31D}" srcId="{D907CB1C-E7CF-474B-92F7-D1A10E321F52}" destId="{DD3E882D-34D2-4E4B-BC41-4AD5D2100C33}" srcOrd="0" destOrd="0" parTransId="{3FB27688-6323-4804-B8DB-B9534D62A64D}" sibTransId="{01374C33-10BF-479D-9A45-290159F74C46}"/>
    <dgm:cxn modelId="{E43BE336-31AB-4B46-9595-F110A7DC06C7}" type="presOf" srcId="{DD3E882D-34D2-4E4B-BC41-4AD5D2100C33}" destId="{A2DDBE07-CFD4-411B-B9FD-1512619AE1E1}" srcOrd="0" destOrd="0" presId="urn:microsoft.com/office/officeart/2005/8/layout/list1"/>
    <dgm:cxn modelId="{0E690246-A35B-4CAA-9E82-9C403CBB8235}" type="presOf" srcId="{EE91B6B7-6F02-4050-94EF-B470EFB3FE18}" destId="{A2DDBE07-CFD4-411B-B9FD-1512619AE1E1}" srcOrd="0" destOrd="1" presId="urn:microsoft.com/office/officeart/2005/8/layout/list1"/>
    <dgm:cxn modelId="{84D1FD4F-A654-466A-AA89-4434C40CFFB1}" type="presOf" srcId="{099E9A53-88CF-408F-9520-E2558E3B9AE5}" destId="{26BE30C4-AB8D-483C-B293-79D039556703}" srcOrd="0" destOrd="0" presId="urn:microsoft.com/office/officeart/2005/8/layout/list1"/>
    <dgm:cxn modelId="{F9B50250-E18B-4C98-BA92-78E0D18F8A39}" type="presOf" srcId="{6222D662-BA6E-4A35-AB35-13C56F88B110}" destId="{B890A99C-2187-4B1F-A0F1-A82E1F12FE8E}" srcOrd="1" destOrd="0" presId="urn:microsoft.com/office/officeart/2005/8/layout/list1"/>
    <dgm:cxn modelId="{F867BD53-8199-477B-AF6D-D85EE87B3DBE}" type="presOf" srcId="{675F47FF-62EC-4B8F-87F6-AE4400785E1E}" destId="{E463DF52-E88C-47BB-9B5E-927FBB8C8E72}" srcOrd="0" destOrd="0" presId="urn:microsoft.com/office/officeart/2005/8/layout/list1"/>
    <dgm:cxn modelId="{C32D1983-BCA0-427F-B617-8616E248B0D0}" type="presOf" srcId="{099E9A53-88CF-408F-9520-E2558E3B9AE5}" destId="{93AF8B0F-5AD8-47E7-AB67-1DC1303F50B6}" srcOrd="1" destOrd="0" presId="urn:microsoft.com/office/officeart/2005/8/layout/list1"/>
    <dgm:cxn modelId="{B911BA8E-785D-4472-9758-4ADE83A98DDB}" type="presOf" srcId="{D907CB1C-E7CF-474B-92F7-D1A10E321F52}" destId="{E7C71DDB-5B75-44CE-8FB5-E5CFAFAC83CE}" srcOrd="1" destOrd="0" presId="urn:microsoft.com/office/officeart/2005/8/layout/list1"/>
    <dgm:cxn modelId="{516D5FA0-804C-4AFE-B4C2-536CEBA67CA0}" srcId="{675F47FF-62EC-4B8F-87F6-AE4400785E1E}" destId="{D907CB1C-E7CF-474B-92F7-D1A10E321F52}" srcOrd="1" destOrd="0" parTransId="{F27CE33C-B9E1-4063-84C3-3E8745A0493C}" sibTransId="{6F047465-5296-49AD-8139-F44B723E6D12}"/>
    <dgm:cxn modelId="{B3E8EABD-C969-48A7-9971-4AE2F83E18DA}" type="presOf" srcId="{D907CB1C-E7CF-474B-92F7-D1A10E321F52}" destId="{65CE53CC-EA4E-453C-8628-458754E59FAD}" srcOrd="0" destOrd="0" presId="urn:microsoft.com/office/officeart/2005/8/layout/list1"/>
    <dgm:cxn modelId="{B691A6CA-4363-47C5-B924-07C6466476EC}" srcId="{675F47FF-62EC-4B8F-87F6-AE4400785E1E}" destId="{6222D662-BA6E-4A35-AB35-13C56F88B110}" srcOrd="0" destOrd="0" parTransId="{B406EDA4-FCDC-41FE-B4D9-F4C617FD3CFE}" sibTransId="{A8A9D6D7-80A5-4810-9FAF-BEF8C24A3418}"/>
    <dgm:cxn modelId="{14E01FDA-8ECC-451B-9E33-685DE8C6D7AF}" srcId="{D907CB1C-E7CF-474B-92F7-D1A10E321F52}" destId="{EE91B6B7-6F02-4050-94EF-B470EFB3FE18}" srcOrd="1" destOrd="0" parTransId="{2685985E-BA0B-47C8-BA98-640D05265EFE}" sibTransId="{46D9D273-B1B6-441F-A5D1-AE98929E6453}"/>
    <dgm:cxn modelId="{DBF9EEE7-9B6E-4B8B-8364-09D9C58A99E1}" srcId="{675F47FF-62EC-4B8F-87F6-AE4400785E1E}" destId="{099E9A53-88CF-408F-9520-E2558E3B9AE5}" srcOrd="2" destOrd="0" parTransId="{549BF51E-AD22-446E-AA87-43F417F0CF9E}" sibTransId="{07D1A216-8701-49CD-A732-8561BD2440BC}"/>
    <dgm:cxn modelId="{6D5E48DD-6A98-45E9-9C9E-3FDCA859D639}" type="presParOf" srcId="{E463DF52-E88C-47BB-9B5E-927FBB8C8E72}" destId="{527A81D1-609D-4515-A746-59A1F6EAA692}" srcOrd="0" destOrd="0" presId="urn:microsoft.com/office/officeart/2005/8/layout/list1"/>
    <dgm:cxn modelId="{C556D62A-45AF-420A-9922-5E6D0CBC0E15}" type="presParOf" srcId="{527A81D1-609D-4515-A746-59A1F6EAA692}" destId="{C3894AD8-4A27-4D65-BC5F-A6ADFAD0246D}" srcOrd="0" destOrd="0" presId="urn:microsoft.com/office/officeart/2005/8/layout/list1"/>
    <dgm:cxn modelId="{AC0E9578-440A-481A-85AD-946CB9367B45}" type="presParOf" srcId="{527A81D1-609D-4515-A746-59A1F6EAA692}" destId="{B890A99C-2187-4B1F-A0F1-A82E1F12FE8E}" srcOrd="1" destOrd="0" presId="urn:microsoft.com/office/officeart/2005/8/layout/list1"/>
    <dgm:cxn modelId="{221A98C5-0B27-491C-AC84-BE78B17149EE}" type="presParOf" srcId="{E463DF52-E88C-47BB-9B5E-927FBB8C8E72}" destId="{D648CE16-70D6-464D-82C9-20392FCDB474}" srcOrd="1" destOrd="0" presId="urn:microsoft.com/office/officeart/2005/8/layout/list1"/>
    <dgm:cxn modelId="{2069A7ED-D974-4A50-99C6-B4C56B07765F}" type="presParOf" srcId="{E463DF52-E88C-47BB-9B5E-927FBB8C8E72}" destId="{1FDF7EB7-B713-4F34-8098-BE58FF1AAB0D}" srcOrd="2" destOrd="0" presId="urn:microsoft.com/office/officeart/2005/8/layout/list1"/>
    <dgm:cxn modelId="{29B85001-5F8F-4593-8532-F89EB8E67DC3}" type="presParOf" srcId="{E463DF52-E88C-47BB-9B5E-927FBB8C8E72}" destId="{E5B3D119-D8FC-4223-BDC3-EAB64672E0FA}" srcOrd="3" destOrd="0" presId="urn:microsoft.com/office/officeart/2005/8/layout/list1"/>
    <dgm:cxn modelId="{DE2CAF91-2AD8-4E26-9846-A1818F77E65D}" type="presParOf" srcId="{E463DF52-E88C-47BB-9B5E-927FBB8C8E72}" destId="{6C1D5CEC-AFA0-485B-A737-38D181AB20DD}" srcOrd="4" destOrd="0" presId="urn:microsoft.com/office/officeart/2005/8/layout/list1"/>
    <dgm:cxn modelId="{FEB82333-D827-42B0-A762-30C475D6F870}" type="presParOf" srcId="{6C1D5CEC-AFA0-485B-A737-38D181AB20DD}" destId="{65CE53CC-EA4E-453C-8628-458754E59FAD}" srcOrd="0" destOrd="0" presId="urn:microsoft.com/office/officeart/2005/8/layout/list1"/>
    <dgm:cxn modelId="{CD6E4BA3-DAFD-435C-BFB0-0AA9A108E17C}" type="presParOf" srcId="{6C1D5CEC-AFA0-485B-A737-38D181AB20DD}" destId="{E7C71DDB-5B75-44CE-8FB5-E5CFAFAC83CE}" srcOrd="1" destOrd="0" presId="urn:microsoft.com/office/officeart/2005/8/layout/list1"/>
    <dgm:cxn modelId="{1D9D0AB2-0D23-47B7-AD92-2AECD1E7B27E}" type="presParOf" srcId="{E463DF52-E88C-47BB-9B5E-927FBB8C8E72}" destId="{7514D078-4424-4CEF-9C0F-DD54CD9E2C9C}" srcOrd="5" destOrd="0" presId="urn:microsoft.com/office/officeart/2005/8/layout/list1"/>
    <dgm:cxn modelId="{FE6A3AE0-0063-4BD4-BBFA-915D3D2542B8}" type="presParOf" srcId="{E463DF52-E88C-47BB-9B5E-927FBB8C8E72}" destId="{A2DDBE07-CFD4-411B-B9FD-1512619AE1E1}" srcOrd="6" destOrd="0" presId="urn:microsoft.com/office/officeart/2005/8/layout/list1"/>
    <dgm:cxn modelId="{AB7CAA45-11BA-4938-95CD-7F375DEB7A9D}" type="presParOf" srcId="{E463DF52-E88C-47BB-9B5E-927FBB8C8E72}" destId="{A4FD465E-D6AB-4154-84BC-84ECB89B5910}" srcOrd="7" destOrd="0" presId="urn:microsoft.com/office/officeart/2005/8/layout/list1"/>
    <dgm:cxn modelId="{18D08145-AC86-489B-9373-1D6300F075DC}" type="presParOf" srcId="{E463DF52-E88C-47BB-9B5E-927FBB8C8E72}" destId="{893BFDF6-3881-4133-8F3B-90A11F5AF6AF}" srcOrd="8" destOrd="0" presId="urn:microsoft.com/office/officeart/2005/8/layout/list1"/>
    <dgm:cxn modelId="{6DB225E9-4B37-4CF4-8B52-694D09CF0347}" type="presParOf" srcId="{893BFDF6-3881-4133-8F3B-90A11F5AF6AF}" destId="{26BE30C4-AB8D-483C-B293-79D039556703}" srcOrd="0" destOrd="0" presId="urn:microsoft.com/office/officeart/2005/8/layout/list1"/>
    <dgm:cxn modelId="{B66B11EC-CD38-482D-9978-558C4AB08034}" type="presParOf" srcId="{893BFDF6-3881-4133-8F3B-90A11F5AF6AF}" destId="{93AF8B0F-5AD8-47E7-AB67-1DC1303F50B6}" srcOrd="1" destOrd="0" presId="urn:microsoft.com/office/officeart/2005/8/layout/list1"/>
    <dgm:cxn modelId="{9BFFF249-5895-4DFB-8C29-9127CF51F64D}" type="presParOf" srcId="{E463DF52-E88C-47BB-9B5E-927FBB8C8E72}" destId="{32F302B4-00B2-438D-8017-AEFDC3C92BB3}" srcOrd="9" destOrd="0" presId="urn:microsoft.com/office/officeart/2005/8/layout/list1"/>
    <dgm:cxn modelId="{E19DB01E-10C3-4D82-A14C-0073B590ADEA}" type="presParOf" srcId="{E463DF52-E88C-47BB-9B5E-927FBB8C8E72}" destId="{5D7AACC5-03E1-4E8A-941F-BF07256CD38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8AE0E26-3977-4EED-89D8-DA833C1752AF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6EC000B-9B3D-4A4F-82EE-64296027ADBF}">
      <dgm:prSet custT="1"/>
      <dgm:spPr>
        <a:solidFill>
          <a:schemeClr val="accent4">
            <a:alpha val="90000"/>
          </a:schemeClr>
        </a:solidFill>
        <a:ln>
          <a:solidFill>
            <a:schemeClr val="accent4">
              <a:lumMod val="20000"/>
              <a:lumOff val="80000"/>
            </a:schemeClr>
          </a:solidFill>
        </a:ln>
      </dgm:spPr>
      <dgm:t>
        <a:bodyPr/>
        <a:lstStyle/>
        <a:p>
          <a:r>
            <a:rPr lang="en-US" sz="2000" b="1" dirty="0"/>
            <a:t>Global Ratings</a:t>
          </a:r>
          <a:endParaRPr lang="en-US" sz="2000" i="1" dirty="0"/>
        </a:p>
      </dgm:t>
    </dgm:pt>
    <dgm:pt modelId="{0B1CBB84-F958-4031-940D-B9379A94F004}" type="parTrans" cxnId="{BE9A659A-F49C-40DB-81B4-C8D0B5FB3757}">
      <dgm:prSet/>
      <dgm:spPr/>
      <dgm:t>
        <a:bodyPr/>
        <a:lstStyle/>
        <a:p>
          <a:endParaRPr lang="en-US"/>
        </a:p>
      </dgm:t>
    </dgm:pt>
    <dgm:pt modelId="{F7CCC851-A06E-4BC8-8E8A-7649D615F0C7}" type="sibTrans" cxnId="{BE9A659A-F49C-40DB-81B4-C8D0B5FB3757}">
      <dgm:prSet/>
      <dgm:spPr/>
      <dgm:t>
        <a:bodyPr/>
        <a:lstStyle/>
        <a:p>
          <a:endParaRPr lang="en-US"/>
        </a:p>
      </dgm:t>
    </dgm:pt>
    <dgm:pt modelId="{B3F29C34-0382-49AF-836C-46479C48F5AC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3"/>
        </a:solidFill>
        <a:ln>
          <a:solidFill>
            <a:schemeClr val="accent3">
              <a:lumMod val="20000"/>
              <a:lumOff val="80000"/>
            </a:schemeClr>
          </a:solidFill>
        </a:ln>
      </dgm:spPr>
      <dgm:t>
        <a:bodyPr/>
        <a:lstStyle/>
        <a:p>
          <a:r>
            <a:rPr lang="en-US" sz="2000" b="1" i="0" dirty="0"/>
            <a:t>Composite Measures</a:t>
          </a:r>
          <a:endParaRPr lang="en-US" sz="2000" b="1" i="0" dirty="0">
            <a:solidFill>
              <a:schemeClr val="bg1"/>
            </a:solidFill>
          </a:endParaRPr>
        </a:p>
      </dgm:t>
    </dgm:pt>
    <dgm:pt modelId="{EAAE0F71-63ED-474D-94CD-194A96640DCA}" type="parTrans" cxnId="{612CF2EB-962D-4670-85DA-25B43F13A3F5}">
      <dgm:prSet/>
      <dgm:spPr/>
      <dgm:t>
        <a:bodyPr/>
        <a:lstStyle/>
        <a:p>
          <a:endParaRPr lang="en-US"/>
        </a:p>
      </dgm:t>
    </dgm:pt>
    <dgm:pt modelId="{FCA8E402-452F-4B50-89D8-93A7A5CE3867}" type="sibTrans" cxnId="{612CF2EB-962D-4670-85DA-25B43F13A3F5}">
      <dgm:prSet/>
      <dgm:spPr/>
      <dgm:t>
        <a:bodyPr/>
        <a:lstStyle/>
        <a:p>
          <a:endParaRPr lang="en-US"/>
        </a:p>
      </dgm:t>
    </dgm:pt>
    <dgm:pt modelId="{F1166C96-C1F8-4ED3-9220-00236D2BCAF0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3">
            <a:lumMod val="20000"/>
            <a:lumOff val="80000"/>
          </a:schemeClr>
        </a:solidFill>
        <a:ln>
          <a:solidFill>
            <a:schemeClr val="accent3"/>
          </a:solidFill>
        </a:ln>
      </dgm:spPr>
      <dgm:t>
        <a:bodyPr/>
        <a:lstStyle/>
        <a:p>
          <a:r>
            <a:rPr lang="en-US" sz="1800" i="1" dirty="0"/>
            <a:t>Getting Needed Care</a:t>
          </a:r>
        </a:p>
      </dgm:t>
    </dgm:pt>
    <dgm:pt modelId="{28993611-8744-4B10-8242-35C7270E931F}" type="parTrans" cxnId="{8A77586E-FDB8-4BA0-B85C-0FCDE8E46017}">
      <dgm:prSet/>
      <dgm:spPr/>
      <dgm:t>
        <a:bodyPr/>
        <a:lstStyle/>
        <a:p>
          <a:endParaRPr lang="en-US"/>
        </a:p>
      </dgm:t>
    </dgm:pt>
    <dgm:pt modelId="{44D81EB0-57D9-45E7-806A-1D8899BC17B9}" type="sibTrans" cxnId="{8A77586E-FDB8-4BA0-B85C-0FCDE8E46017}">
      <dgm:prSet/>
      <dgm:spPr/>
      <dgm:t>
        <a:bodyPr/>
        <a:lstStyle/>
        <a:p>
          <a:endParaRPr lang="en-US"/>
        </a:p>
      </dgm:t>
    </dgm:pt>
    <dgm:pt modelId="{145B32E6-6A1D-45CD-83EF-509CBA5D7296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2"/>
        </a:solidFill>
        <a:ln>
          <a:solidFill>
            <a:schemeClr val="accent2">
              <a:lumMod val="20000"/>
              <a:lumOff val="80000"/>
            </a:schemeClr>
          </a:solidFill>
        </a:ln>
      </dgm:spPr>
      <dgm:t>
        <a:bodyPr/>
        <a:lstStyle/>
        <a:p>
          <a:r>
            <a:rPr lang="en-US" sz="2000" b="1" i="0" dirty="0">
              <a:solidFill>
                <a:schemeClr val="bg1"/>
              </a:solidFill>
            </a:rPr>
            <a:t>Individual Item Measure</a:t>
          </a:r>
          <a:endParaRPr lang="en-US" sz="2000" b="1" i="0" dirty="0"/>
        </a:p>
      </dgm:t>
    </dgm:pt>
    <dgm:pt modelId="{E122A428-147C-4206-8DA0-4F5E202BD76B}" type="parTrans" cxnId="{138F3258-59CF-4F31-8878-DA2DA23D651D}">
      <dgm:prSet/>
      <dgm:spPr/>
      <dgm:t>
        <a:bodyPr/>
        <a:lstStyle/>
        <a:p>
          <a:endParaRPr lang="en-US"/>
        </a:p>
      </dgm:t>
    </dgm:pt>
    <dgm:pt modelId="{63BE5FED-A606-402F-ACA5-4449D03AEF22}" type="sibTrans" cxnId="{138F3258-59CF-4F31-8878-DA2DA23D651D}">
      <dgm:prSet/>
      <dgm:spPr/>
      <dgm:t>
        <a:bodyPr/>
        <a:lstStyle/>
        <a:p>
          <a:endParaRPr lang="en-US"/>
        </a:p>
      </dgm:t>
    </dgm:pt>
    <dgm:pt modelId="{F9E2B071-C9C5-4A18-8D8D-ABD1334E1758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2">
            <a:lumMod val="20000"/>
            <a:lumOff val="80000"/>
          </a:schemeClr>
        </a:solidFill>
        <a:ln>
          <a:solidFill>
            <a:schemeClr val="accent2"/>
          </a:solidFill>
        </a:ln>
      </dgm:spPr>
      <dgm:t>
        <a:bodyPr/>
        <a:lstStyle/>
        <a:p>
          <a:r>
            <a:rPr lang="en-US" sz="1800" i="1" dirty="0"/>
            <a:t>Coordination of Care</a:t>
          </a:r>
        </a:p>
      </dgm:t>
    </dgm:pt>
    <dgm:pt modelId="{01AD7B9D-D357-48CD-AF83-540013179406}" type="parTrans" cxnId="{985AC2C7-1651-439D-880C-F27319A7F7F7}">
      <dgm:prSet/>
      <dgm:spPr/>
      <dgm:t>
        <a:bodyPr/>
        <a:lstStyle/>
        <a:p>
          <a:endParaRPr lang="en-US"/>
        </a:p>
      </dgm:t>
    </dgm:pt>
    <dgm:pt modelId="{65985790-AFFA-4DBD-B1C6-C97BEDED4CAC}" type="sibTrans" cxnId="{985AC2C7-1651-439D-880C-F27319A7F7F7}">
      <dgm:prSet/>
      <dgm:spPr/>
      <dgm:t>
        <a:bodyPr/>
        <a:lstStyle/>
        <a:p>
          <a:endParaRPr lang="en-US"/>
        </a:p>
      </dgm:t>
    </dgm:pt>
    <dgm:pt modelId="{D1BDC0E6-B180-45F1-BFAC-FF5A741D545C}">
      <dgm:prSet custT="1"/>
      <dgm:spPr>
        <a:solidFill>
          <a:schemeClr val="accent4">
            <a:lumMod val="20000"/>
            <a:lumOff val="80000"/>
            <a:alpha val="90000"/>
          </a:schemeClr>
        </a:solidFill>
        <a:ln>
          <a:solidFill>
            <a:schemeClr val="accent4"/>
          </a:solidFill>
        </a:ln>
      </dgm:spPr>
      <dgm:t>
        <a:bodyPr/>
        <a:lstStyle/>
        <a:p>
          <a:r>
            <a:rPr lang="en-US" sz="1800" i="1" dirty="0"/>
            <a:t>Rating of All Health Care</a:t>
          </a:r>
        </a:p>
      </dgm:t>
    </dgm:pt>
    <dgm:pt modelId="{28F9FD57-81AB-45F4-A8BA-6B54913F8691}" type="parTrans" cxnId="{C460E22C-E7E8-4972-967D-ADEE97A44623}">
      <dgm:prSet/>
      <dgm:spPr/>
      <dgm:t>
        <a:bodyPr/>
        <a:lstStyle/>
        <a:p>
          <a:endParaRPr lang="en-US"/>
        </a:p>
      </dgm:t>
    </dgm:pt>
    <dgm:pt modelId="{045AD3B7-94FA-4E33-92C1-B8F6FE280695}" type="sibTrans" cxnId="{C460E22C-E7E8-4972-967D-ADEE97A44623}">
      <dgm:prSet/>
      <dgm:spPr/>
      <dgm:t>
        <a:bodyPr/>
        <a:lstStyle/>
        <a:p>
          <a:endParaRPr lang="en-US"/>
        </a:p>
      </dgm:t>
    </dgm:pt>
    <dgm:pt modelId="{64E5C6E6-384D-4553-90DA-66CBD6D45561}">
      <dgm:prSet custT="1"/>
      <dgm:spPr>
        <a:solidFill>
          <a:schemeClr val="accent4">
            <a:lumMod val="20000"/>
            <a:lumOff val="80000"/>
            <a:alpha val="90000"/>
          </a:schemeClr>
        </a:solidFill>
        <a:ln>
          <a:solidFill>
            <a:schemeClr val="accent4"/>
          </a:solidFill>
        </a:ln>
      </dgm:spPr>
      <dgm:t>
        <a:bodyPr/>
        <a:lstStyle/>
        <a:p>
          <a:r>
            <a:rPr lang="en-US" sz="1800" i="1" dirty="0"/>
            <a:t>Rating of Personal Doctor</a:t>
          </a:r>
        </a:p>
      </dgm:t>
    </dgm:pt>
    <dgm:pt modelId="{4E825640-26C9-4296-8772-ABFF8B5E63F0}" type="parTrans" cxnId="{D2BF8D5F-9163-43FD-A30A-B1EADE3EE72D}">
      <dgm:prSet/>
      <dgm:spPr/>
      <dgm:t>
        <a:bodyPr/>
        <a:lstStyle/>
        <a:p>
          <a:endParaRPr lang="en-US"/>
        </a:p>
      </dgm:t>
    </dgm:pt>
    <dgm:pt modelId="{B42B79B3-ABAB-4A98-BE4C-2F36364EB500}" type="sibTrans" cxnId="{D2BF8D5F-9163-43FD-A30A-B1EADE3EE72D}">
      <dgm:prSet/>
      <dgm:spPr/>
      <dgm:t>
        <a:bodyPr/>
        <a:lstStyle/>
        <a:p>
          <a:endParaRPr lang="en-US"/>
        </a:p>
      </dgm:t>
    </dgm:pt>
    <dgm:pt modelId="{24DD9775-C439-430E-AA9E-ACB13D94B92F}">
      <dgm:prSet custT="1"/>
      <dgm:spPr>
        <a:solidFill>
          <a:schemeClr val="accent4">
            <a:lumMod val="20000"/>
            <a:lumOff val="80000"/>
            <a:alpha val="90000"/>
          </a:schemeClr>
        </a:solidFill>
        <a:ln>
          <a:solidFill>
            <a:schemeClr val="accent4"/>
          </a:solidFill>
        </a:ln>
      </dgm:spPr>
      <dgm:t>
        <a:bodyPr/>
        <a:lstStyle/>
        <a:p>
          <a:r>
            <a:rPr lang="en-US" sz="1800" i="1" dirty="0"/>
            <a:t>Rating of Specialist Seen Most Often</a:t>
          </a:r>
        </a:p>
      </dgm:t>
    </dgm:pt>
    <dgm:pt modelId="{7D4DA007-FD68-4C33-AFC7-3D4AC7CA66F4}" type="parTrans" cxnId="{F02631AF-2E10-443F-AAB3-E10B483C638F}">
      <dgm:prSet/>
      <dgm:spPr/>
      <dgm:t>
        <a:bodyPr/>
        <a:lstStyle/>
        <a:p>
          <a:endParaRPr lang="en-US"/>
        </a:p>
      </dgm:t>
    </dgm:pt>
    <dgm:pt modelId="{CB9630C8-D21A-4ED0-BE50-B5AAE679026E}" type="sibTrans" cxnId="{F02631AF-2E10-443F-AAB3-E10B483C638F}">
      <dgm:prSet/>
      <dgm:spPr/>
      <dgm:t>
        <a:bodyPr/>
        <a:lstStyle/>
        <a:p>
          <a:endParaRPr lang="en-US"/>
        </a:p>
      </dgm:t>
    </dgm:pt>
    <dgm:pt modelId="{18D1A2F0-F2B1-4E45-B233-E1CB6F34B7DC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3">
            <a:lumMod val="20000"/>
            <a:lumOff val="80000"/>
          </a:schemeClr>
        </a:solidFill>
        <a:ln>
          <a:solidFill>
            <a:schemeClr val="accent3"/>
          </a:solidFill>
        </a:ln>
      </dgm:spPr>
      <dgm:t>
        <a:bodyPr/>
        <a:lstStyle/>
        <a:p>
          <a:r>
            <a:rPr lang="en-US" sz="1800" i="1" dirty="0"/>
            <a:t>Getting Care Quickly</a:t>
          </a:r>
        </a:p>
      </dgm:t>
    </dgm:pt>
    <dgm:pt modelId="{17936726-DC5A-4591-94B1-E1CB9E68469A}" type="parTrans" cxnId="{3FB82460-FF0F-4140-BA20-E8536B2F08C8}">
      <dgm:prSet/>
      <dgm:spPr/>
      <dgm:t>
        <a:bodyPr/>
        <a:lstStyle/>
        <a:p>
          <a:endParaRPr lang="en-US"/>
        </a:p>
      </dgm:t>
    </dgm:pt>
    <dgm:pt modelId="{3E2C4121-3D5D-4E27-9267-378F91F62CDB}" type="sibTrans" cxnId="{3FB82460-FF0F-4140-BA20-E8536B2F08C8}">
      <dgm:prSet/>
      <dgm:spPr/>
      <dgm:t>
        <a:bodyPr/>
        <a:lstStyle/>
        <a:p>
          <a:endParaRPr lang="en-US"/>
        </a:p>
      </dgm:t>
    </dgm:pt>
    <dgm:pt modelId="{DD066C15-17E2-47B0-9E87-66AE46C427DC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3">
            <a:lumMod val="20000"/>
            <a:lumOff val="80000"/>
          </a:schemeClr>
        </a:solidFill>
        <a:ln>
          <a:solidFill>
            <a:schemeClr val="accent3"/>
          </a:solidFill>
        </a:ln>
      </dgm:spPr>
      <dgm:t>
        <a:bodyPr/>
        <a:lstStyle/>
        <a:p>
          <a:r>
            <a:rPr lang="en-US" sz="1800" i="1" dirty="0"/>
            <a:t>How Well Doctors Communicate</a:t>
          </a:r>
        </a:p>
      </dgm:t>
    </dgm:pt>
    <dgm:pt modelId="{6E28EC30-9D71-48E9-9D5D-A5CDBF0DF4A4}" type="parTrans" cxnId="{3C1CE9E2-85C6-4237-8842-6331925B7506}">
      <dgm:prSet/>
      <dgm:spPr/>
      <dgm:t>
        <a:bodyPr/>
        <a:lstStyle/>
        <a:p>
          <a:endParaRPr lang="en-US"/>
        </a:p>
      </dgm:t>
    </dgm:pt>
    <dgm:pt modelId="{ACA6103D-D9F7-4C36-964D-C6BF1AAC6FB0}" type="sibTrans" cxnId="{3C1CE9E2-85C6-4237-8842-6331925B7506}">
      <dgm:prSet/>
      <dgm:spPr/>
      <dgm:t>
        <a:bodyPr/>
        <a:lstStyle/>
        <a:p>
          <a:endParaRPr lang="en-US"/>
        </a:p>
      </dgm:t>
    </dgm:pt>
    <dgm:pt modelId="{A385D986-76F4-4568-ADE7-9AFA9AA22160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3">
            <a:lumMod val="20000"/>
            <a:lumOff val="80000"/>
          </a:schemeClr>
        </a:solidFill>
        <a:ln>
          <a:solidFill>
            <a:schemeClr val="accent3"/>
          </a:solidFill>
        </a:ln>
      </dgm:spPr>
      <dgm:t>
        <a:bodyPr/>
        <a:lstStyle/>
        <a:p>
          <a:r>
            <a:rPr lang="en-US" sz="1800" i="1" dirty="0"/>
            <a:t>Customer Service</a:t>
          </a:r>
        </a:p>
      </dgm:t>
    </dgm:pt>
    <dgm:pt modelId="{90B159F2-6020-4126-AACF-0E2CF58F35E5}" type="sibTrans" cxnId="{09E1CDC6-30C1-4ED6-B443-95148BBC97C8}">
      <dgm:prSet/>
      <dgm:spPr/>
      <dgm:t>
        <a:bodyPr/>
        <a:lstStyle/>
        <a:p>
          <a:endParaRPr lang="en-US"/>
        </a:p>
      </dgm:t>
    </dgm:pt>
    <dgm:pt modelId="{363AAEB3-573D-412D-B65A-B463CC4B9443}" type="parTrans" cxnId="{09E1CDC6-30C1-4ED6-B443-95148BBC97C8}">
      <dgm:prSet/>
      <dgm:spPr/>
      <dgm:t>
        <a:bodyPr/>
        <a:lstStyle/>
        <a:p>
          <a:endParaRPr lang="en-US"/>
        </a:p>
      </dgm:t>
    </dgm:pt>
    <dgm:pt modelId="{4C02AF52-510C-4725-9003-B1646AD79B0C}">
      <dgm:prSet custT="1"/>
      <dgm:spPr>
        <a:solidFill>
          <a:schemeClr val="accent4">
            <a:lumMod val="20000"/>
            <a:lumOff val="80000"/>
            <a:alpha val="90000"/>
          </a:schemeClr>
        </a:solidFill>
        <a:ln>
          <a:solidFill>
            <a:schemeClr val="accent4"/>
          </a:solidFill>
        </a:ln>
      </dgm:spPr>
      <dgm:t>
        <a:bodyPr/>
        <a:lstStyle/>
        <a:p>
          <a:r>
            <a:rPr lang="en-US" sz="1800" i="1" dirty="0"/>
            <a:t>Rating of Health Plan</a:t>
          </a:r>
        </a:p>
      </dgm:t>
    </dgm:pt>
    <dgm:pt modelId="{98046D84-5D08-4149-96C2-00DADDC554E6}" type="parTrans" cxnId="{41711A3A-02B9-44C9-BD44-42A8F1B60447}">
      <dgm:prSet/>
      <dgm:spPr/>
      <dgm:t>
        <a:bodyPr/>
        <a:lstStyle/>
        <a:p>
          <a:endParaRPr lang="en-US"/>
        </a:p>
      </dgm:t>
    </dgm:pt>
    <dgm:pt modelId="{D7859DF7-722D-4683-BCD3-0FFFD058BF93}" type="sibTrans" cxnId="{41711A3A-02B9-44C9-BD44-42A8F1B60447}">
      <dgm:prSet/>
      <dgm:spPr/>
      <dgm:t>
        <a:bodyPr/>
        <a:lstStyle/>
        <a:p>
          <a:endParaRPr lang="en-US"/>
        </a:p>
      </dgm:t>
    </dgm:pt>
    <dgm:pt modelId="{24DD0BF9-5E67-4481-BE1E-44D2E1EDB21D}" type="pres">
      <dgm:prSet presAssocID="{78AE0E26-3977-4EED-89D8-DA833C1752AF}" presName="linear" presStyleCnt="0">
        <dgm:presLayoutVars>
          <dgm:dir/>
          <dgm:animLvl val="lvl"/>
          <dgm:resizeHandles val="exact"/>
        </dgm:presLayoutVars>
      </dgm:prSet>
      <dgm:spPr/>
    </dgm:pt>
    <dgm:pt modelId="{49B23EDB-725B-4AC4-A93F-5A97A792ED9F}" type="pres">
      <dgm:prSet presAssocID="{A6EC000B-9B3D-4A4F-82EE-64296027ADBF}" presName="parentLin" presStyleCnt="0"/>
      <dgm:spPr/>
    </dgm:pt>
    <dgm:pt modelId="{66035039-8AD2-4E92-99C7-1B4755010963}" type="pres">
      <dgm:prSet presAssocID="{A6EC000B-9B3D-4A4F-82EE-64296027ADBF}" presName="parentLeftMargin" presStyleLbl="node1" presStyleIdx="0" presStyleCnt="3"/>
      <dgm:spPr/>
    </dgm:pt>
    <dgm:pt modelId="{9424A6E0-D20F-4BF5-BE19-CA27CF39FA9D}" type="pres">
      <dgm:prSet presAssocID="{A6EC000B-9B3D-4A4F-82EE-64296027ADBF}" presName="parentText" presStyleLbl="node1" presStyleIdx="0" presStyleCnt="3" custScaleY="31367" custLinFactNeighborX="-13043" custLinFactNeighborY="-24213">
        <dgm:presLayoutVars>
          <dgm:chMax val="0"/>
          <dgm:bulletEnabled val="1"/>
        </dgm:presLayoutVars>
      </dgm:prSet>
      <dgm:spPr/>
    </dgm:pt>
    <dgm:pt modelId="{01E95A7E-64B4-4A35-B2FE-D5DBDD709A7B}" type="pres">
      <dgm:prSet presAssocID="{A6EC000B-9B3D-4A4F-82EE-64296027ADBF}" presName="negativeSpace" presStyleCnt="0"/>
      <dgm:spPr/>
    </dgm:pt>
    <dgm:pt modelId="{47BEBC74-846F-46BD-96DE-750F4DD0C699}" type="pres">
      <dgm:prSet presAssocID="{A6EC000B-9B3D-4A4F-82EE-64296027ADBF}" presName="childText" presStyleLbl="conFgAcc1" presStyleIdx="0" presStyleCnt="3" custScaleY="78614">
        <dgm:presLayoutVars>
          <dgm:bulletEnabled val="1"/>
        </dgm:presLayoutVars>
      </dgm:prSet>
      <dgm:spPr/>
    </dgm:pt>
    <dgm:pt modelId="{4F4357CA-1A72-4C3D-AED2-9F9F258C5B45}" type="pres">
      <dgm:prSet presAssocID="{F7CCC851-A06E-4BC8-8E8A-7649D615F0C7}" presName="spaceBetweenRectangles" presStyleCnt="0"/>
      <dgm:spPr/>
    </dgm:pt>
    <dgm:pt modelId="{95E899EA-1EF2-47A5-9FC4-4242F6BDE41F}" type="pres">
      <dgm:prSet presAssocID="{B3F29C34-0382-49AF-836C-46479C48F5AC}" presName="parentLin" presStyleCnt="0"/>
      <dgm:spPr/>
    </dgm:pt>
    <dgm:pt modelId="{9FCA3E4B-9A91-4D6E-8FAB-5DB99D20DD7C}" type="pres">
      <dgm:prSet presAssocID="{B3F29C34-0382-49AF-836C-46479C48F5AC}" presName="parentLeftMargin" presStyleLbl="node1" presStyleIdx="0" presStyleCnt="3"/>
      <dgm:spPr/>
    </dgm:pt>
    <dgm:pt modelId="{3833504B-0A76-4742-B8D3-2E97340BB287}" type="pres">
      <dgm:prSet presAssocID="{B3F29C34-0382-49AF-836C-46479C48F5AC}" presName="parentText" presStyleLbl="node1" presStyleIdx="1" presStyleCnt="3" custScaleY="39012" custLinFactNeighborX="4348" custLinFactNeighborY="-26674">
        <dgm:presLayoutVars>
          <dgm:chMax val="0"/>
          <dgm:bulletEnabled val="1"/>
        </dgm:presLayoutVars>
      </dgm:prSet>
      <dgm:spPr/>
    </dgm:pt>
    <dgm:pt modelId="{C5B917CD-57B2-47FE-9B0A-2D9E6A2042F3}" type="pres">
      <dgm:prSet presAssocID="{B3F29C34-0382-49AF-836C-46479C48F5AC}" presName="negativeSpace" presStyleCnt="0"/>
      <dgm:spPr/>
    </dgm:pt>
    <dgm:pt modelId="{1940DE96-7361-4BCB-B968-57BA5BD83CAD}" type="pres">
      <dgm:prSet presAssocID="{B3F29C34-0382-49AF-836C-46479C48F5AC}" presName="childText" presStyleLbl="conFgAcc1" presStyleIdx="1" presStyleCnt="3" custScaleY="82614" custLinFactNeighborX="-2239" custLinFactNeighborY="15796">
        <dgm:presLayoutVars>
          <dgm:bulletEnabled val="1"/>
        </dgm:presLayoutVars>
      </dgm:prSet>
      <dgm:spPr/>
    </dgm:pt>
    <dgm:pt modelId="{E11BBAF1-6510-4A4C-B020-E4A3E97B3EFF}" type="pres">
      <dgm:prSet presAssocID="{FCA8E402-452F-4B50-89D8-93A7A5CE3867}" presName="spaceBetweenRectangles" presStyleCnt="0"/>
      <dgm:spPr/>
    </dgm:pt>
    <dgm:pt modelId="{432DFB55-7899-469E-89BB-1C703FFDDCDE}" type="pres">
      <dgm:prSet presAssocID="{145B32E6-6A1D-45CD-83EF-509CBA5D7296}" presName="parentLin" presStyleCnt="0"/>
      <dgm:spPr/>
    </dgm:pt>
    <dgm:pt modelId="{37ED99CC-DB77-48F3-9F7D-DC5BF2E56264}" type="pres">
      <dgm:prSet presAssocID="{145B32E6-6A1D-45CD-83EF-509CBA5D7296}" presName="parentLeftMargin" presStyleLbl="node1" presStyleIdx="1" presStyleCnt="3"/>
      <dgm:spPr/>
    </dgm:pt>
    <dgm:pt modelId="{FDC94226-2D0D-4561-AD44-BA23AF9FF43A}" type="pres">
      <dgm:prSet presAssocID="{145B32E6-6A1D-45CD-83EF-509CBA5D7296}" presName="parentText" presStyleLbl="node1" presStyleIdx="2" presStyleCnt="3" custScaleY="42888" custLinFactNeighborX="4348" custLinFactNeighborY="-24527">
        <dgm:presLayoutVars>
          <dgm:chMax val="0"/>
          <dgm:bulletEnabled val="1"/>
        </dgm:presLayoutVars>
      </dgm:prSet>
      <dgm:spPr/>
    </dgm:pt>
    <dgm:pt modelId="{78A8338E-C5FC-44F2-AFEB-9480C9681BE8}" type="pres">
      <dgm:prSet presAssocID="{145B32E6-6A1D-45CD-83EF-509CBA5D7296}" presName="negativeSpace" presStyleCnt="0"/>
      <dgm:spPr/>
    </dgm:pt>
    <dgm:pt modelId="{7E644911-A4F1-48C1-9712-8C2890FDF6DF}" type="pres">
      <dgm:prSet presAssocID="{145B32E6-6A1D-45CD-83EF-509CBA5D7296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17D7704-9041-493C-BA7E-E11EB5BAA89E}" type="presOf" srcId="{78AE0E26-3977-4EED-89D8-DA833C1752AF}" destId="{24DD0BF9-5E67-4481-BE1E-44D2E1EDB21D}" srcOrd="0" destOrd="0" presId="urn:microsoft.com/office/officeart/2005/8/layout/list1"/>
    <dgm:cxn modelId="{383ED407-7119-42EE-8916-ACFEEABD4052}" type="presOf" srcId="{145B32E6-6A1D-45CD-83EF-509CBA5D7296}" destId="{FDC94226-2D0D-4561-AD44-BA23AF9FF43A}" srcOrd="1" destOrd="0" presId="urn:microsoft.com/office/officeart/2005/8/layout/list1"/>
    <dgm:cxn modelId="{5377BE2C-9DD9-4CA7-A234-83A7978CC2F1}" type="presOf" srcId="{4C02AF52-510C-4725-9003-B1646AD79B0C}" destId="{47BEBC74-846F-46BD-96DE-750F4DD0C699}" srcOrd="0" destOrd="0" presId="urn:microsoft.com/office/officeart/2005/8/layout/list1"/>
    <dgm:cxn modelId="{C460E22C-E7E8-4972-967D-ADEE97A44623}" srcId="{A6EC000B-9B3D-4A4F-82EE-64296027ADBF}" destId="{D1BDC0E6-B180-45F1-BFAC-FF5A741D545C}" srcOrd="1" destOrd="0" parTransId="{28F9FD57-81AB-45F4-A8BA-6B54913F8691}" sibTransId="{045AD3B7-94FA-4E33-92C1-B8F6FE280695}"/>
    <dgm:cxn modelId="{CA0BC034-7F15-4254-8B3E-F6CC7457A900}" type="presOf" srcId="{B3F29C34-0382-49AF-836C-46479C48F5AC}" destId="{9FCA3E4B-9A91-4D6E-8FAB-5DB99D20DD7C}" srcOrd="0" destOrd="0" presId="urn:microsoft.com/office/officeart/2005/8/layout/list1"/>
    <dgm:cxn modelId="{17A80E35-7BBE-42DD-A992-11E03144437F}" type="presOf" srcId="{D1BDC0E6-B180-45F1-BFAC-FF5A741D545C}" destId="{47BEBC74-846F-46BD-96DE-750F4DD0C699}" srcOrd="0" destOrd="1" presId="urn:microsoft.com/office/officeart/2005/8/layout/list1"/>
    <dgm:cxn modelId="{D5A4F036-6492-4D1E-912B-1419C72BEA6A}" type="presOf" srcId="{F1166C96-C1F8-4ED3-9220-00236D2BCAF0}" destId="{1940DE96-7361-4BCB-B968-57BA5BD83CAD}" srcOrd="0" destOrd="0" presId="urn:microsoft.com/office/officeart/2005/8/layout/list1"/>
    <dgm:cxn modelId="{1C3AE737-4124-4F94-A4F5-C7DEA792F5D1}" type="presOf" srcId="{B3F29C34-0382-49AF-836C-46479C48F5AC}" destId="{3833504B-0A76-4742-B8D3-2E97340BB287}" srcOrd="1" destOrd="0" presId="urn:microsoft.com/office/officeart/2005/8/layout/list1"/>
    <dgm:cxn modelId="{41711A3A-02B9-44C9-BD44-42A8F1B60447}" srcId="{A6EC000B-9B3D-4A4F-82EE-64296027ADBF}" destId="{4C02AF52-510C-4725-9003-B1646AD79B0C}" srcOrd="0" destOrd="0" parTransId="{98046D84-5D08-4149-96C2-00DADDC554E6}" sibTransId="{D7859DF7-722D-4683-BCD3-0FFFD058BF93}"/>
    <dgm:cxn modelId="{D2BF8D5F-9163-43FD-A30A-B1EADE3EE72D}" srcId="{A6EC000B-9B3D-4A4F-82EE-64296027ADBF}" destId="{64E5C6E6-384D-4553-90DA-66CBD6D45561}" srcOrd="2" destOrd="0" parTransId="{4E825640-26C9-4296-8772-ABFF8B5E63F0}" sibTransId="{B42B79B3-ABAB-4A98-BE4C-2F36364EB500}"/>
    <dgm:cxn modelId="{3771DA5F-EF1F-4317-8EB6-BD2362458A95}" type="presOf" srcId="{145B32E6-6A1D-45CD-83EF-509CBA5D7296}" destId="{37ED99CC-DB77-48F3-9F7D-DC5BF2E56264}" srcOrd="0" destOrd="0" presId="urn:microsoft.com/office/officeart/2005/8/layout/list1"/>
    <dgm:cxn modelId="{3FB82460-FF0F-4140-BA20-E8536B2F08C8}" srcId="{B3F29C34-0382-49AF-836C-46479C48F5AC}" destId="{18D1A2F0-F2B1-4E45-B233-E1CB6F34B7DC}" srcOrd="1" destOrd="0" parTransId="{17936726-DC5A-4591-94B1-E1CB9E68469A}" sibTransId="{3E2C4121-3D5D-4E27-9267-378F91F62CDB}"/>
    <dgm:cxn modelId="{8A77586E-FDB8-4BA0-B85C-0FCDE8E46017}" srcId="{B3F29C34-0382-49AF-836C-46479C48F5AC}" destId="{F1166C96-C1F8-4ED3-9220-00236D2BCAF0}" srcOrd="0" destOrd="0" parTransId="{28993611-8744-4B10-8242-35C7270E931F}" sibTransId="{44D81EB0-57D9-45E7-806A-1D8899BC17B9}"/>
    <dgm:cxn modelId="{1DA10970-49D0-4BBB-92DD-F03DC39828EB}" type="presOf" srcId="{DD066C15-17E2-47B0-9E87-66AE46C427DC}" destId="{1940DE96-7361-4BCB-B968-57BA5BD83CAD}" srcOrd="0" destOrd="2" presId="urn:microsoft.com/office/officeart/2005/8/layout/list1"/>
    <dgm:cxn modelId="{138F3258-59CF-4F31-8878-DA2DA23D651D}" srcId="{78AE0E26-3977-4EED-89D8-DA833C1752AF}" destId="{145B32E6-6A1D-45CD-83EF-509CBA5D7296}" srcOrd="2" destOrd="0" parTransId="{E122A428-147C-4206-8DA0-4F5E202BD76B}" sibTransId="{63BE5FED-A606-402F-ACA5-4449D03AEF22}"/>
    <dgm:cxn modelId="{95C45D93-3A07-4015-90BA-A2A387A7F726}" type="presOf" srcId="{64E5C6E6-384D-4553-90DA-66CBD6D45561}" destId="{47BEBC74-846F-46BD-96DE-750F4DD0C699}" srcOrd="0" destOrd="2" presId="urn:microsoft.com/office/officeart/2005/8/layout/list1"/>
    <dgm:cxn modelId="{BE9A659A-F49C-40DB-81B4-C8D0B5FB3757}" srcId="{78AE0E26-3977-4EED-89D8-DA833C1752AF}" destId="{A6EC000B-9B3D-4A4F-82EE-64296027ADBF}" srcOrd="0" destOrd="0" parTransId="{0B1CBB84-F958-4031-940D-B9379A94F004}" sibTransId="{F7CCC851-A06E-4BC8-8E8A-7649D615F0C7}"/>
    <dgm:cxn modelId="{ABB0A49B-F982-4EEF-BD8A-75D246EA6E15}" type="presOf" srcId="{A6EC000B-9B3D-4A4F-82EE-64296027ADBF}" destId="{66035039-8AD2-4E92-99C7-1B4755010963}" srcOrd="0" destOrd="0" presId="urn:microsoft.com/office/officeart/2005/8/layout/list1"/>
    <dgm:cxn modelId="{F02631AF-2E10-443F-AAB3-E10B483C638F}" srcId="{A6EC000B-9B3D-4A4F-82EE-64296027ADBF}" destId="{24DD9775-C439-430E-AA9E-ACB13D94B92F}" srcOrd="3" destOrd="0" parTransId="{7D4DA007-FD68-4C33-AFC7-3D4AC7CA66F4}" sibTransId="{CB9630C8-D21A-4ED0-BE50-B5AAE679026E}"/>
    <dgm:cxn modelId="{5869C9B9-FEB6-4BC3-B095-30E960571BAB}" type="presOf" srcId="{A6EC000B-9B3D-4A4F-82EE-64296027ADBF}" destId="{9424A6E0-D20F-4BF5-BE19-CA27CF39FA9D}" srcOrd="1" destOrd="0" presId="urn:microsoft.com/office/officeart/2005/8/layout/list1"/>
    <dgm:cxn modelId="{09E1CDC6-30C1-4ED6-B443-95148BBC97C8}" srcId="{B3F29C34-0382-49AF-836C-46479C48F5AC}" destId="{A385D986-76F4-4568-ADE7-9AFA9AA22160}" srcOrd="3" destOrd="0" parTransId="{363AAEB3-573D-412D-B65A-B463CC4B9443}" sibTransId="{90B159F2-6020-4126-AACF-0E2CF58F35E5}"/>
    <dgm:cxn modelId="{985AC2C7-1651-439D-880C-F27319A7F7F7}" srcId="{145B32E6-6A1D-45CD-83EF-509CBA5D7296}" destId="{F9E2B071-C9C5-4A18-8D8D-ABD1334E1758}" srcOrd="0" destOrd="0" parTransId="{01AD7B9D-D357-48CD-AF83-540013179406}" sibTransId="{65985790-AFFA-4DBD-B1C6-C97BEDED4CAC}"/>
    <dgm:cxn modelId="{D94DC6CB-0D9E-4CB7-9B67-FC9598FA91CE}" type="presOf" srcId="{A385D986-76F4-4568-ADE7-9AFA9AA22160}" destId="{1940DE96-7361-4BCB-B968-57BA5BD83CAD}" srcOrd="0" destOrd="3" presId="urn:microsoft.com/office/officeart/2005/8/layout/list1"/>
    <dgm:cxn modelId="{3C1CE9E2-85C6-4237-8842-6331925B7506}" srcId="{B3F29C34-0382-49AF-836C-46479C48F5AC}" destId="{DD066C15-17E2-47B0-9E87-66AE46C427DC}" srcOrd="2" destOrd="0" parTransId="{6E28EC30-9D71-48E9-9D5D-A5CDBF0DF4A4}" sibTransId="{ACA6103D-D9F7-4C36-964D-C6BF1AAC6FB0}"/>
    <dgm:cxn modelId="{58BB99E5-847A-4C2E-8B37-82748B77A9F0}" type="presOf" srcId="{18D1A2F0-F2B1-4E45-B233-E1CB6F34B7DC}" destId="{1940DE96-7361-4BCB-B968-57BA5BD83CAD}" srcOrd="0" destOrd="1" presId="urn:microsoft.com/office/officeart/2005/8/layout/list1"/>
    <dgm:cxn modelId="{612CF2EB-962D-4670-85DA-25B43F13A3F5}" srcId="{78AE0E26-3977-4EED-89D8-DA833C1752AF}" destId="{B3F29C34-0382-49AF-836C-46479C48F5AC}" srcOrd="1" destOrd="0" parTransId="{EAAE0F71-63ED-474D-94CD-194A96640DCA}" sibTransId="{FCA8E402-452F-4B50-89D8-93A7A5CE3867}"/>
    <dgm:cxn modelId="{0DCE9DFC-F437-4B34-B6A8-819B4DEB1BA7}" type="presOf" srcId="{F9E2B071-C9C5-4A18-8D8D-ABD1334E1758}" destId="{7E644911-A4F1-48C1-9712-8C2890FDF6DF}" srcOrd="0" destOrd="0" presId="urn:microsoft.com/office/officeart/2005/8/layout/list1"/>
    <dgm:cxn modelId="{287970FE-B57F-4B3A-80E6-EBADE5B4CB13}" type="presOf" srcId="{24DD9775-C439-430E-AA9E-ACB13D94B92F}" destId="{47BEBC74-846F-46BD-96DE-750F4DD0C699}" srcOrd="0" destOrd="3" presId="urn:microsoft.com/office/officeart/2005/8/layout/list1"/>
    <dgm:cxn modelId="{A7ED6024-88CF-4377-8171-A48BB70E6CC3}" type="presParOf" srcId="{24DD0BF9-5E67-4481-BE1E-44D2E1EDB21D}" destId="{49B23EDB-725B-4AC4-A93F-5A97A792ED9F}" srcOrd="0" destOrd="0" presId="urn:microsoft.com/office/officeart/2005/8/layout/list1"/>
    <dgm:cxn modelId="{80559953-7355-4929-ADB8-C64868AF941F}" type="presParOf" srcId="{49B23EDB-725B-4AC4-A93F-5A97A792ED9F}" destId="{66035039-8AD2-4E92-99C7-1B4755010963}" srcOrd="0" destOrd="0" presId="urn:microsoft.com/office/officeart/2005/8/layout/list1"/>
    <dgm:cxn modelId="{D46E3A3E-22C1-4927-8467-2F5A532B6E94}" type="presParOf" srcId="{49B23EDB-725B-4AC4-A93F-5A97A792ED9F}" destId="{9424A6E0-D20F-4BF5-BE19-CA27CF39FA9D}" srcOrd="1" destOrd="0" presId="urn:microsoft.com/office/officeart/2005/8/layout/list1"/>
    <dgm:cxn modelId="{F1980A6E-00BC-4B33-BC60-C2ADCCFD4253}" type="presParOf" srcId="{24DD0BF9-5E67-4481-BE1E-44D2E1EDB21D}" destId="{01E95A7E-64B4-4A35-B2FE-D5DBDD709A7B}" srcOrd="1" destOrd="0" presId="urn:microsoft.com/office/officeart/2005/8/layout/list1"/>
    <dgm:cxn modelId="{B8524B83-5E03-4254-99C4-33F68D7B77D6}" type="presParOf" srcId="{24DD0BF9-5E67-4481-BE1E-44D2E1EDB21D}" destId="{47BEBC74-846F-46BD-96DE-750F4DD0C699}" srcOrd="2" destOrd="0" presId="urn:microsoft.com/office/officeart/2005/8/layout/list1"/>
    <dgm:cxn modelId="{557EFF96-20F1-43D2-AEB0-B0C65242E5C9}" type="presParOf" srcId="{24DD0BF9-5E67-4481-BE1E-44D2E1EDB21D}" destId="{4F4357CA-1A72-4C3D-AED2-9F9F258C5B45}" srcOrd="3" destOrd="0" presId="urn:microsoft.com/office/officeart/2005/8/layout/list1"/>
    <dgm:cxn modelId="{96CD14AB-C212-44DB-87AF-2F6FAD330841}" type="presParOf" srcId="{24DD0BF9-5E67-4481-BE1E-44D2E1EDB21D}" destId="{95E899EA-1EF2-47A5-9FC4-4242F6BDE41F}" srcOrd="4" destOrd="0" presId="urn:microsoft.com/office/officeart/2005/8/layout/list1"/>
    <dgm:cxn modelId="{B0C6056C-C9D5-4C93-8C8B-BE375705E3EC}" type="presParOf" srcId="{95E899EA-1EF2-47A5-9FC4-4242F6BDE41F}" destId="{9FCA3E4B-9A91-4D6E-8FAB-5DB99D20DD7C}" srcOrd="0" destOrd="0" presId="urn:microsoft.com/office/officeart/2005/8/layout/list1"/>
    <dgm:cxn modelId="{1368562A-4F2D-4C38-9651-161D85D4B372}" type="presParOf" srcId="{95E899EA-1EF2-47A5-9FC4-4242F6BDE41F}" destId="{3833504B-0A76-4742-B8D3-2E97340BB287}" srcOrd="1" destOrd="0" presId="urn:microsoft.com/office/officeart/2005/8/layout/list1"/>
    <dgm:cxn modelId="{C58C3C05-455A-43A0-8E36-268F04F6399A}" type="presParOf" srcId="{24DD0BF9-5E67-4481-BE1E-44D2E1EDB21D}" destId="{C5B917CD-57B2-47FE-9B0A-2D9E6A2042F3}" srcOrd="5" destOrd="0" presId="urn:microsoft.com/office/officeart/2005/8/layout/list1"/>
    <dgm:cxn modelId="{359B39AC-F371-4977-B9E5-6B6285631779}" type="presParOf" srcId="{24DD0BF9-5E67-4481-BE1E-44D2E1EDB21D}" destId="{1940DE96-7361-4BCB-B968-57BA5BD83CAD}" srcOrd="6" destOrd="0" presId="urn:microsoft.com/office/officeart/2005/8/layout/list1"/>
    <dgm:cxn modelId="{98D49679-33CB-4263-806B-82B48AB84438}" type="presParOf" srcId="{24DD0BF9-5E67-4481-BE1E-44D2E1EDB21D}" destId="{E11BBAF1-6510-4A4C-B020-E4A3E97B3EFF}" srcOrd="7" destOrd="0" presId="urn:microsoft.com/office/officeart/2005/8/layout/list1"/>
    <dgm:cxn modelId="{F86831E0-F846-4C94-893B-F74A7737E145}" type="presParOf" srcId="{24DD0BF9-5E67-4481-BE1E-44D2E1EDB21D}" destId="{432DFB55-7899-469E-89BB-1C703FFDDCDE}" srcOrd="8" destOrd="0" presId="urn:microsoft.com/office/officeart/2005/8/layout/list1"/>
    <dgm:cxn modelId="{F5705DB4-4FF7-44F0-835B-E240581A68DA}" type="presParOf" srcId="{432DFB55-7899-469E-89BB-1C703FFDDCDE}" destId="{37ED99CC-DB77-48F3-9F7D-DC5BF2E56264}" srcOrd="0" destOrd="0" presId="urn:microsoft.com/office/officeart/2005/8/layout/list1"/>
    <dgm:cxn modelId="{B8E5335D-5E9C-4477-884C-3ED183E22541}" type="presParOf" srcId="{432DFB55-7899-469E-89BB-1C703FFDDCDE}" destId="{FDC94226-2D0D-4561-AD44-BA23AF9FF43A}" srcOrd="1" destOrd="0" presId="urn:microsoft.com/office/officeart/2005/8/layout/list1"/>
    <dgm:cxn modelId="{920EE173-DA9C-45CF-84C4-5DBD87A89EC1}" type="presParOf" srcId="{24DD0BF9-5E67-4481-BE1E-44D2E1EDB21D}" destId="{78A8338E-C5FC-44F2-AFEB-9480C9681BE8}" srcOrd="9" destOrd="0" presId="urn:microsoft.com/office/officeart/2005/8/layout/list1"/>
    <dgm:cxn modelId="{6CED9F53-4CB1-4B06-81FF-94C165ADC23E}" type="presParOf" srcId="{24DD0BF9-5E67-4481-BE1E-44D2E1EDB21D}" destId="{7E644911-A4F1-48C1-9712-8C2890FDF6D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8AE0E26-3977-4EED-89D8-DA833C1752AF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3F29C34-0382-49AF-836C-46479C48F5AC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6"/>
        </a:solidFill>
        <a:ln>
          <a:noFill/>
        </a:ln>
      </dgm:spPr>
      <dgm:t>
        <a:bodyPr/>
        <a:lstStyle/>
        <a:p>
          <a:r>
            <a:rPr lang="en-US" sz="2000" b="1" i="0" dirty="0"/>
            <a:t>CCC Composite Measures</a:t>
          </a:r>
          <a:endParaRPr lang="en-US" sz="2000" b="1" i="0" dirty="0">
            <a:solidFill>
              <a:schemeClr val="bg1"/>
            </a:solidFill>
          </a:endParaRPr>
        </a:p>
      </dgm:t>
    </dgm:pt>
    <dgm:pt modelId="{EAAE0F71-63ED-474D-94CD-194A96640DCA}" type="parTrans" cxnId="{612CF2EB-962D-4670-85DA-25B43F13A3F5}">
      <dgm:prSet/>
      <dgm:spPr/>
      <dgm:t>
        <a:bodyPr/>
        <a:lstStyle/>
        <a:p>
          <a:endParaRPr lang="en-US"/>
        </a:p>
      </dgm:t>
    </dgm:pt>
    <dgm:pt modelId="{FCA8E402-452F-4B50-89D8-93A7A5CE3867}" type="sibTrans" cxnId="{612CF2EB-962D-4670-85DA-25B43F13A3F5}">
      <dgm:prSet/>
      <dgm:spPr/>
      <dgm:t>
        <a:bodyPr/>
        <a:lstStyle/>
        <a:p>
          <a:endParaRPr lang="en-US"/>
        </a:p>
      </dgm:t>
    </dgm:pt>
    <dgm:pt modelId="{F1166C96-C1F8-4ED3-9220-00236D2BCAF0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rgbClr val="C5E3FF"/>
        </a:solidFill>
        <a:ln/>
      </dgm:spPr>
      <dgm:t>
        <a:bodyPr/>
        <a:lstStyle/>
        <a:p>
          <a:r>
            <a:rPr lang="en-US" sz="1800" i="1" dirty="0"/>
            <a:t>Access to Specialized Services</a:t>
          </a:r>
        </a:p>
      </dgm:t>
    </dgm:pt>
    <dgm:pt modelId="{28993611-8744-4B10-8242-35C7270E931F}" type="parTrans" cxnId="{8A77586E-FDB8-4BA0-B85C-0FCDE8E46017}">
      <dgm:prSet/>
      <dgm:spPr/>
      <dgm:t>
        <a:bodyPr/>
        <a:lstStyle/>
        <a:p>
          <a:endParaRPr lang="en-US"/>
        </a:p>
      </dgm:t>
    </dgm:pt>
    <dgm:pt modelId="{44D81EB0-57D9-45E7-806A-1D8899BC17B9}" type="sibTrans" cxnId="{8A77586E-FDB8-4BA0-B85C-0FCDE8E46017}">
      <dgm:prSet/>
      <dgm:spPr/>
      <dgm:t>
        <a:bodyPr/>
        <a:lstStyle/>
        <a:p>
          <a:endParaRPr lang="en-US"/>
        </a:p>
      </dgm:t>
    </dgm:pt>
    <dgm:pt modelId="{145B32E6-6A1D-45CD-83EF-509CBA5D7296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1"/>
        </a:solidFill>
        <a:ln>
          <a:noFill/>
        </a:ln>
      </dgm:spPr>
      <dgm:t>
        <a:bodyPr/>
        <a:lstStyle/>
        <a:p>
          <a:r>
            <a:rPr lang="en-US" sz="2000" b="1" i="0" dirty="0">
              <a:solidFill>
                <a:schemeClr val="bg1"/>
              </a:solidFill>
            </a:rPr>
            <a:t>CCC Item Measures</a:t>
          </a:r>
          <a:endParaRPr lang="en-US" sz="2000" b="1" i="0" dirty="0"/>
        </a:p>
      </dgm:t>
    </dgm:pt>
    <dgm:pt modelId="{E122A428-147C-4206-8DA0-4F5E202BD76B}" type="parTrans" cxnId="{138F3258-59CF-4F31-8878-DA2DA23D651D}">
      <dgm:prSet/>
      <dgm:spPr/>
      <dgm:t>
        <a:bodyPr/>
        <a:lstStyle/>
        <a:p>
          <a:endParaRPr lang="en-US"/>
        </a:p>
      </dgm:t>
    </dgm:pt>
    <dgm:pt modelId="{63BE5FED-A606-402F-ACA5-4449D03AEF22}" type="sibTrans" cxnId="{138F3258-59CF-4F31-8878-DA2DA23D651D}">
      <dgm:prSet/>
      <dgm:spPr/>
      <dgm:t>
        <a:bodyPr/>
        <a:lstStyle/>
        <a:p>
          <a:endParaRPr lang="en-US"/>
        </a:p>
      </dgm:t>
    </dgm:pt>
    <dgm:pt modelId="{F9E2B071-C9C5-4A18-8D8D-ABD1334E1758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rgbClr val="C5E3FF"/>
        </a:solidFill>
        <a:ln/>
      </dgm:spPr>
      <dgm:t>
        <a:bodyPr/>
        <a:lstStyle/>
        <a:p>
          <a:r>
            <a:rPr lang="en-US" sz="1800" i="1" dirty="0"/>
            <a:t>Access to Prescription Medicines</a:t>
          </a:r>
        </a:p>
      </dgm:t>
    </dgm:pt>
    <dgm:pt modelId="{01AD7B9D-D357-48CD-AF83-540013179406}" type="parTrans" cxnId="{985AC2C7-1651-439D-880C-F27319A7F7F7}">
      <dgm:prSet/>
      <dgm:spPr/>
      <dgm:t>
        <a:bodyPr/>
        <a:lstStyle/>
        <a:p>
          <a:endParaRPr lang="en-US"/>
        </a:p>
      </dgm:t>
    </dgm:pt>
    <dgm:pt modelId="{65985790-AFFA-4DBD-B1C6-C97BEDED4CAC}" type="sibTrans" cxnId="{985AC2C7-1651-439D-880C-F27319A7F7F7}">
      <dgm:prSet/>
      <dgm:spPr/>
      <dgm:t>
        <a:bodyPr/>
        <a:lstStyle/>
        <a:p>
          <a:endParaRPr lang="en-US"/>
        </a:p>
      </dgm:t>
    </dgm:pt>
    <dgm:pt modelId="{56909C53-0A92-4E3D-8F45-06370B68DCDC}">
      <dgm:prSet custT="1"/>
      <dgm:spPr/>
      <dgm:t>
        <a:bodyPr/>
        <a:lstStyle/>
        <a:p>
          <a:r>
            <a:rPr lang="en-US" sz="1800" i="1" dirty="0"/>
            <a:t>Family-Centered Care (FCC):                                                                            Personal Doctor Who                                                                                                               Knows Child</a:t>
          </a:r>
        </a:p>
      </dgm:t>
    </dgm:pt>
    <dgm:pt modelId="{8B34C3D4-112F-42B8-B1FE-A3560E72527F}" type="parTrans" cxnId="{51831F4D-BF02-4CEB-9E7A-FC83A5A263E1}">
      <dgm:prSet/>
      <dgm:spPr/>
      <dgm:t>
        <a:bodyPr/>
        <a:lstStyle/>
        <a:p>
          <a:endParaRPr lang="en-US"/>
        </a:p>
      </dgm:t>
    </dgm:pt>
    <dgm:pt modelId="{8590DF83-FDCD-466C-84CB-843BD5073F33}" type="sibTrans" cxnId="{51831F4D-BF02-4CEB-9E7A-FC83A5A263E1}">
      <dgm:prSet/>
      <dgm:spPr/>
      <dgm:t>
        <a:bodyPr/>
        <a:lstStyle/>
        <a:p>
          <a:endParaRPr lang="en-US"/>
        </a:p>
      </dgm:t>
    </dgm:pt>
    <dgm:pt modelId="{060B64B6-1042-4CCD-AAB6-6167706857DA}">
      <dgm:prSet custT="1"/>
      <dgm:spPr/>
      <dgm:t>
        <a:bodyPr/>
        <a:lstStyle/>
        <a:p>
          <a:r>
            <a:rPr lang="en-US" sz="1800" i="1" dirty="0"/>
            <a:t>Coordination of Care for Children                                                                                                        with Chronic Conditions</a:t>
          </a:r>
        </a:p>
      </dgm:t>
    </dgm:pt>
    <dgm:pt modelId="{595CF998-E6E0-4B04-B45B-EA10B1FEE49B}" type="parTrans" cxnId="{925373E7-D8FE-4CC3-BDE6-A5A231954FEF}">
      <dgm:prSet/>
      <dgm:spPr/>
      <dgm:t>
        <a:bodyPr/>
        <a:lstStyle/>
        <a:p>
          <a:endParaRPr lang="en-US"/>
        </a:p>
      </dgm:t>
    </dgm:pt>
    <dgm:pt modelId="{1E7FDCAD-636F-4878-B4CC-337C835C8EF9}" type="sibTrans" cxnId="{925373E7-D8FE-4CC3-BDE6-A5A231954FEF}">
      <dgm:prSet/>
      <dgm:spPr/>
      <dgm:t>
        <a:bodyPr/>
        <a:lstStyle/>
        <a:p>
          <a:endParaRPr lang="en-US"/>
        </a:p>
      </dgm:t>
    </dgm:pt>
    <dgm:pt modelId="{0590CF1C-0F6B-406D-9AD5-0FCE31251ABF}">
      <dgm:prSet custT="1"/>
      <dgm:spPr>
        <a:solidFill>
          <a:srgbClr val="C5E3FF"/>
        </a:solidFill>
      </dgm:spPr>
      <dgm:t>
        <a:bodyPr/>
        <a:lstStyle/>
        <a:p>
          <a:r>
            <a:rPr lang="en-US" sz="1800" i="1" dirty="0"/>
            <a:t>FCC: Getting Needed Information</a:t>
          </a:r>
        </a:p>
      </dgm:t>
    </dgm:pt>
    <dgm:pt modelId="{A6A4A725-CE3C-4E73-90F7-3352F626E894}" type="parTrans" cxnId="{C6FB693B-86CF-44EF-85B7-3B342FD43E95}">
      <dgm:prSet/>
      <dgm:spPr/>
      <dgm:t>
        <a:bodyPr/>
        <a:lstStyle/>
        <a:p>
          <a:endParaRPr lang="en-US"/>
        </a:p>
      </dgm:t>
    </dgm:pt>
    <dgm:pt modelId="{40E2C59E-AB23-40EA-A8D4-03FD70D55D75}" type="sibTrans" cxnId="{C6FB693B-86CF-44EF-85B7-3B342FD43E95}">
      <dgm:prSet/>
      <dgm:spPr/>
      <dgm:t>
        <a:bodyPr/>
        <a:lstStyle/>
        <a:p>
          <a:endParaRPr lang="en-US"/>
        </a:p>
      </dgm:t>
    </dgm:pt>
    <dgm:pt modelId="{A6EC000B-9B3D-4A4F-82EE-64296027ADBF}">
      <dgm:prSet custT="1"/>
      <dgm:spPr>
        <a:solidFill>
          <a:schemeClr val="accent2">
            <a:alpha val="90000"/>
          </a:schemeClr>
        </a:solidFill>
        <a:ln>
          <a:solidFill>
            <a:schemeClr val="accent2"/>
          </a:solidFill>
        </a:ln>
      </dgm:spPr>
      <dgm:t>
        <a:bodyPr/>
        <a:lstStyle/>
        <a:p>
          <a:r>
            <a:rPr lang="en-US" sz="2000" b="1" dirty="0"/>
            <a:t>Medical Assistance With Smoking and Tobacco Use Cessation Measure Items (Adult Only)</a:t>
          </a:r>
          <a:endParaRPr lang="en-US" sz="2000" i="1" dirty="0"/>
        </a:p>
      </dgm:t>
    </dgm:pt>
    <dgm:pt modelId="{F7CCC851-A06E-4BC8-8E8A-7649D615F0C7}" type="sibTrans" cxnId="{BE9A659A-F49C-40DB-81B4-C8D0B5FB3757}">
      <dgm:prSet/>
      <dgm:spPr/>
      <dgm:t>
        <a:bodyPr/>
        <a:lstStyle/>
        <a:p>
          <a:endParaRPr lang="en-US"/>
        </a:p>
      </dgm:t>
    </dgm:pt>
    <dgm:pt modelId="{0B1CBB84-F958-4031-940D-B9379A94F004}" type="parTrans" cxnId="{BE9A659A-F49C-40DB-81B4-C8D0B5FB3757}">
      <dgm:prSet/>
      <dgm:spPr/>
      <dgm:t>
        <a:bodyPr/>
        <a:lstStyle/>
        <a:p>
          <a:endParaRPr lang="en-US"/>
        </a:p>
      </dgm:t>
    </dgm:pt>
    <dgm:pt modelId="{968E2AF8-FAA0-47C0-8278-9880ADC72D51}">
      <dgm:prSet custT="1"/>
      <dgm:spPr>
        <a:solidFill>
          <a:schemeClr val="accent2">
            <a:lumMod val="20000"/>
            <a:lumOff val="80000"/>
            <a:alpha val="90000"/>
          </a:schemeClr>
        </a:solidFill>
        <a:ln>
          <a:solidFill>
            <a:schemeClr val="accent2"/>
          </a:solidFill>
        </a:ln>
      </dgm:spPr>
      <dgm:t>
        <a:bodyPr/>
        <a:lstStyle/>
        <a:p>
          <a:r>
            <a:rPr lang="en-US" sz="1800" i="1" dirty="0"/>
            <a:t>Advising Smokers and Tobacco                                                                                               Users to Quit</a:t>
          </a:r>
        </a:p>
      </dgm:t>
    </dgm:pt>
    <dgm:pt modelId="{AFE412BF-AC5F-4D60-A1C7-03C95A7BC369}" type="sibTrans" cxnId="{ED77A40B-0810-458E-86FA-C7E77CE50D59}">
      <dgm:prSet/>
      <dgm:spPr/>
      <dgm:t>
        <a:bodyPr/>
        <a:lstStyle/>
        <a:p>
          <a:endParaRPr lang="en-US"/>
        </a:p>
      </dgm:t>
    </dgm:pt>
    <dgm:pt modelId="{1C9F0C24-06FF-4AFB-830E-227950D356E6}" type="parTrans" cxnId="{ED77A40B-0810-458E-86FA-C7E77CE50D59}">
      <dgm:prSet/>
      <dgm:spPr/>
      <dgm:t>
        <a:bodyPr/>
        <a:lstStyle/>
        <a:p>
          <a:endParaRPr lang="en-US"/>
        </a:p>
      </dgm:t>
    </dgm:pt>
    <dgm:pt modelId="{ACD1C12F-9650-43C3-98D9-ED9AD0EAA8DE}">
      <dgm:prSet custT="1"/>
      <dgm:spPr>
        <a:solidFill>
          <a:schemeClr val="accent2">
            <a:lumMod val="20000"/>
            <a:lumOff val="80000"/>
            <a:alpha val="90000"/>
          </a:schemeClr>
        </a:solidFill>
        <a:ln>
          <a:solidFill>
            <a:schemeClr val="accent2"/>
          </a:solidFill>
        </a:ln>
      </dgm:spPr>
      <dgm:t>
        <a:bodyPr/>
        <a:lstStyle/>
        <a:p>
          <a:r>
            <a:rPr lang="en-US" sz="1800" i="1" dirty="0"/>
            <a:t>Discussing Cessation Medications</a:t>
          </a:r>
        </a:p>
      </dgm:t>
    </dgm:pt>
    <dgm:pt modelId="{DAF9752B-AAC5-437C-B40B-1081B721AF0D}" type="parTrans" cxnId="{36771A5C-6BB4-4823-848E-503FBFCDC1C7}">
      <dgm:prSet/>
      <dgm:spPr/>
      <dgm:t>
        <a:bodyPr/>
        <a:lstStyle/>
        <a:p>
          <a:endParaRPr lang="en-US"/>
        </a:p>
      </dgm:t>
    </dgm:pt>
    <dgm:pt modelId="{3BE111B1-31C9-4A4B-8B5F-A33791732E05}" type="sibTrans" cxnId="{36771A5C-6BB4-4823-848E-503FBFCDC1C7}">
      <dgm:prSet/>
      <dgm:spPr/>
      <dgm:t>
        <a:bodyPr/>
        <a:lstStyle/>
        <a:p>
          <a:endParaRPr lang="en-US"/>
        </a:p>
      </dgm:t>
    </dgm:pt>
    <dgm:pt modelId="{ADBCED58-8DE0-456D-9CB6-7C90C5BE24F2}">
      <dgm:prSet custT="1"/>
      <dgm:spPr>
        <a:solidFill>
          <a:schemeClr val="accent2">
            <a:lumMod val="20000"/>
            <a:lumOff val="80000"/>
            <a:alpha val="90000"/>
          </a:schemeClr>
        </a:solidFill>
        <a:ln>
          <a:solidFill>
            <a:schemeClr val="accent2"/>
          </a:solidFill>
        </a:ln>
      </dgm:spPr>
      <dgm:t>
        <a:bodyPr/>
        <a:lstStyle/>
        <a:p>
          <a:r>
            <a:rPr lang="en-US" sz="1800" i="1" dirty="0"/>
            <a:t>Discussing Cessation Strategies</a:t>
          </a:r>
        </a:p>
      </dgm:t>
    </dgm:pt>
    <dgm:pt modelId="{698AF4C4-C827-4010-9E34-A195995CFDCF}" type="parTrans" cxnId="{575825DE-61C6-451B-81EA-83217BF559D6}">
      <dgm:prSet/>
      <dgm:spPr/>
      <dgm:t>
        <a:bodyPr/>
        <a:lstStyle/>
        <a:p>
          <a:endParaRPr lang="en-US"/>
        </a:p>
      </dgm:t>
    </dgm:pt>
    <dgm:pt modelId="{83110D49-48DA-4BCC-AD85-51F7857A6067}" type="sibTrans" cxnId="{575825DE-61C6-451B-81EA-83217BF559D6}">
      <dgm:prSet/>
      <dgm:spPr/>
      <dgm:t>
        <a:bodyPr/>
        <a:lstStyle/>
        <a:p>
          <a:endParaRPr lang="en-US"/>
        </a:p>
      </dgm:t>
    </dgm:pt>
    <dgm:pt modelId="{24DD0BF9-5E67-4481-BE1E-44D2E1EDB21D}" type="pres">
      <dgm:prSet presAssocID="{78AE0E26-3977-4EED-89D8-DA833C1752AF}" presName="linear" presStyleCnt="0">
        <dgm:presLayoutVars>
          <dgm:dir/>
          <dgm:animLvl val="lvl"/>
          <dgm:resizeHandles val="exact"/>
        </dgm:presLayoutVars>
      </dgm:prSet>
      <dgm:spPr/>
    </dgm:pt>
    <dgm:pt modelId="{49B23EDB-725B-4AC4-A93F-5A97A792ED9F}" type="pres">
      <dgm:prSet presAssocID="{A6EC000B-9B3D-4A4F-82EE-64296027ADBF}" presName="parentLin" presStyleCnt="0"/>
      <dgm:spPr/>
    </dgm:pt>
    <dgm:pt modelId="{66035039-8AD2-4E92-99C7-1B4755010963}" type="pres">
      <dgm:prSet presAssocID="{A6EC000B-9B3D-4A4F-82EE-64296027ADBF}" presName="parentLeftMargin" presStyleLbl="node1" presStyleIdx="0" presStyleCnt="3"/>
      <dgm:spPr/>
    </dgm:pt>
    <dgm:pt modelId="{9424A6E0-D20F-4BF5-BE19-CA27CF39FA9D}" type="pres">
      <dgm:prSet presAssocID="{A6EC000B-9B3D-4A4F-82EE-64296027ADBF}" presName="parentText" presStyleLbl="node1" presStyleIdx="0" presStyleCnt="3" custScaleX="111801" custScaleY="386541">
        <dgm:presLayoutVars>
          <dgm:chMax val="0"/>
          <dgm:bulletEnabled val="1"/>
        </dgm:presLayoutVars>
      </dgm:prSet>
      <dgm:spPr/>
    </dgm:pt>
    <dgm:pt modelId="{01E95A7E-64B4-4A35-B2FE-D5DBDD709A7B}" type="pres">
      <dgm:prSet presAssocID="{A6EC000B-9B3D-4A4F-82EE-64296027ADBF}" presName="negativeSpace" presStyleCnt="0"/>
      <dgm:spPr/>
    </dgm:pt>
    <dgm:pt modelId="{47BEBC74-846F-46BD-96DE-750F4DD0C699}" type="pres">
      <dgm:prSet presAssocID="{A6EC000B-9B3D-4A4F-82EE-64296027ADBF}" presName="childText" presStyleLbl="conFgAcc1" presStyleIdx="0" presStyleCnt="3" custScaleY="105274">
        <dgm:presLayoutVars>
          <dgm:bulletEnabled val="1"/>
        </dgm:presLayoutVars>
      </dgm:prSet>
      <dgm:spPr/>
    </dgm:pt>
    <dgm:pt modelId="{4F4357CA-1A72-4C3D-AED2-9F9F258C5B45}" type="pres">
      <dgm:prSet presAssocID="{F7CCC851-A06E-4BC8-8E8A-7649D615F0C7}" presName="spaceBetweenRectangles" presStyleCnt="0"/>
      <dgm:spPr/>
    </dgm:pt>
    <dgm:pt modelId="{95E899EA-1EF2-47A5-9FC4-4242F6BDE41F}" type="pres">
      <dgm:prSet presAssocID="{B3F29C34-0382-49AF-836C-46479C48F5AC}" presName="parentLin" presStyleCnt="0"/>
      <dgm:spPr/>
    </dgm:pt>
    <dgm:pt modelId="{9FCA3E4B-9A91-4D6E-8FAB-5DB99D20DD7C}" type="pres">
      <dgm:prSet presAssocID="{B3F29C34-0382-49AF-836C-46479C48F5AC}" presName="parentLeftMargin" presStyleLbl="node1" presStyleIdx="0" presStyleCnt="3"/>
      <dgm:spPr/>
    </dgm:pt>
    <dgm:pt modelId="{3833504B-0A76-4742-B8D3-2E97340BB287}" type="pres">
      <dgm:prSet presAssocID="{B3F29C34-0382-49AF-836C-46479C48F5AC}" presName="parentText" presStyleLbl="node1" presStyleIdx="1" presStyleCnt="3" custScaleX="107734" custScaleY="177624" custLinFactNeighborX="11077">
        <dgm:presLayoutVars>
          <dgm:chMax val="0"/>
          <dgm:bulletEnabled val="1"/>
        </dgm:presLayoutVars>
      </dgm:prSet>
      <dgm:spPr/>
    </dgm:pt>
    <dgm:pt modelId="{C5B917CD-57B2-47FE-9B0A-2D9E6A2042F3}" type="pres">
      <dgm:prSet presAssocID="{B3F29C34-0382-49AF-836C-46479C48F5AC}" presName="negativeSpace" presStyleCnt="0"/>
      <dgm:spPr/>
    </dgm:pt>
    <dgm:pt modelId="{1940DE96-7361-4BCB-B968-57BA5BD83CAD}" type="pres">
      <dgm:prSet presAssocID="{B3F29C34-0382-49AF-836C-46479C48F5AC}" presName="childText" presStyleLbl="conFgAcc1" presStyleIdx="1" presStyleCnt="3" custLinFactNeighborX="-2239" custLinFactNeighborY="15796">
        <dgm:presLayoutVars>
          <dgm:bulletEnabled val="1"/>
        </dgm:presLayoutVars>
      </dgm:prSet>
      <dgm:spPr/>
    </dgm:pt>
    <dgm:pt modelId="{E11BBAF1-6510-4A4C-B020-E4A3E97B3EFF}" type="pres">
      <dgm:prSet presAssocID="{FCA8E402-452F-4B50-89D8-93A7A5CE3867}" presName="spaceBetweenRectangles" presStyleCnt="0"/>
      <dgm:spPr/>
    </dgm:pt>
    <dgm:pt modelId="{432DFB55-7899-469E-89BB-1C703FFDDCDE}" type="pres">
      <dgm:prSet presAssocID="{145B32E6-6A1D-45CD-83EF-509CBA5D7296}" presName="parentLin" presStyleCnt="0"/>
      <dgm:spPr/>
    </dgm:pt>
    <dgm:pt modelId="{37ED99CC-DB77-48F3-9F7D-DC5BF2E56264}" type="pres">
      <dgm:prSet presAssocID="{145B32E6-6A1D-45CD-83EF-509CBA5D7296}" presName="parentLeftMargin" presStyleLbl="node1" presStyleIdx="1" presStyleCnt="3"/>
      <dgm:spPr/>
    </dgm:pt>
    <dgm:pt modelId="{FDC94226-2D0D-4561-AD44-BA23AF9FF43A}" type="pres">
      <dgm:prSet presAssocID="{145B32E6-6A1D-45CD-83EF-509CBA5D7296}" presName="parentText" presStyleLbl="node1" presStyleIdx="2" presStyleCnt="3" custScaleX="107453" custScaleY="189984">
        <dgm:presLayoutVars>
          <dgm:chMax val="0"/>
          <dgm:bulletEnabled val="1"/>
        </dgm:presLayoutVars>
      </dgm:prSet>
      <dgm:spPr/>
    </dgm:pt>
    <dgm:pt modelId="{78A8338E-C5FC-44F2-AFEB-9480C9681BE8}" type="pres">
      <dgm:prSet presAssocID="{145B32E6-6A1D-45CD-83EF-509CBA5D7296}" presName="negativeSpace" presStyleCnt="0"/>
      <dgm:spPr/>
    </dgm:pt>
    <dgm:pt modelId="{7E644911-A4F1-48C1-9712-8C2890FDF6DF}" type="pres">
      <dgm:prSet presAssocID="{145B32E6-6A1D-45CD-83EF-509CBA5D7296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17D7704-9041-493C-BA7E-E11EB5BAA89E}" type="presOf" srcId="{78AE0E26-3977-4EED-89D8-DA833C1752AF}" destId="{24DD0BF9-5E67-4481-BE1E-44D2E1EDB21D}" srcOrd="0" destOrd="0" presId="urn:microsoft.com/office/officeart/2005/8/layout/list1"/>
    <dgm:cxn modelId="{383ED407-7119-42EE-8916-ACFEEABD4052}" type="presOf" srcId="{145B32E6-6A1D-45CD-83EF-509CBA5D7296}" destId="{FDC94226-2D0D-4561-AD44-BA23AF9FF43A}" srcOrd="1" destOrd="0" presId="urn:microsoft.com/office/officeart/2005/8/layout/list1"/>
    <dgm:cxn modelId="{ED77A40B-0810-458E-86FA-C7E77CE50D59}" srcId="{A6EC000B-9B3D-4A4F-82EE-64296027ADBF}" destId="{968E2AF8-FAA0-47C0-8278-9880ADC72D51}" srcOrd="0" destOrd="0" parTransId="{1C9F0C24-06FF-4AFB-830E-227950D356E6}" sibTransId="{AFE412BF-AC5F-4D60-A1C7-03C95A7BC369}"/>
    <dgm:cxn modelId="{CA0BC034-7F15-4254-8B3E-F6CC7457A900}" type="presOf" srcId="{B3F29C34-0382-49AF-836C-46479C48F5AC}" destId="{9FCA3E4B-9A91-4D6E-8FAB-5DB99D20DD7C}" srcOrd="0" destOrd="0" presId="urn:microsoft.com/office/officeart/2005/8/layout/list1"/>
    <dgm:cxn modelId="{D5A4F036-6492-4D1E-912B-1419C72BEA6A}" type="presOf" srcId="{F1166C96-C1F8-4ED3-9220-00236D2BCAF0}" destId="{1940DE96-7361-4BCB-B968-57BA5BD83CAD}" srcOrd="0" destOrd="0" presId="urn:microsoft.com/office/officeart/2005/8/layout/list1"/>
    <dgm:cxn modelId="{1C3AE737-4124-4F94-A4F5-C7DEA792F5D1}" type="presOf" srcId="{B3F29C34-0382-49AF-836C-46479C48F5AC}" destId="{3833504B-0A76-4742-B8D3-2E97340BB287}" srcOrd="1" destOrd="0" presId="urn:microsoft.com/office/officeart/2005/8/layout/list1"/>
    <dgm:cxn modelId="{C6FB693B-86CF-44EF-85B7-3B342FD43E95}" srcId="{145B32E6-6A1D-45CD-83EF-509CBA5D7296}" destId="{0590CF1C-0F6B-406D-9AD5-0FCE31251ABF}" srcOrd="1" destOrd="0" parTransId="{A6A4A725-CE3C-4E73-90F7-3352F626E894}" sibTransId="{40E2C59E-AB23-40EA-A8D4-03FD70D55D75}"/>
    <dgm:cxn modelId="{36771A5C-6BB4-4823-848E-503FBFCDC1C7}" srcId="{A6EC000B-9B3D-4A4F-82EE-64296027ADBF}" destId="{ACD1C12F-9650-43C3-98D9-ED9AD0EAA8DE}" srcOrd="1" destOrd="0" parTransId="{DAF9752B-AAC5-437C-B40B-1081B721AF0D}" sibTransId="{3BE111B1-31C9-4A4B-8B5F-A33791732E05}"/>
    <dgm:cxn modelId="{3771DA5F-EF1F-4317-8EB6-BD2362458A95}" type="presOf" srcId="{145B32E6-6A1D-45CD-83EF-509CBA5D7296}" destId="{37ED99CC-DB77-48F3-9F7D-DC5BF2E56264}" srcOrd="0" destOrd="0" presId="urn:microsoft.com/office/officeart/2005/8/layout/list1"/>
    <dgm:cxn modelId="{6A775565-9530-4D3F-8B9F-574B1E64B955}" type="presOf" srcId="{0590CF1C-0F6B-406D-9AD5-0FCE31251ABF}" destId="{7E644911-A4F1-48C1-9712-8C2890FDF6DF}" srcOrd="0" destOrd="1" presId="urn:microsoft.com/office/officeart/2005/8/layout/list1"/>
    <dgm:cxn modelId="{51831F4D-BF02-4CEB-9E7A-FC83A5A263E1}" srcId="{B3F29C34-0382-49AF-836C-46479C48F5AC}" destId="{56909C53-0A92-4E3D-8F45-06370B68DCDC}" srcOrd="1" destOrd="0" parTransId="{8B34C3D4-112F-42B8-B1FE-A3560E72527F}" sibTransId="{8590DF83-FDCD-466C-84CB-843BD5073F33}"/>
    <dgm:cxn modelId="{8A77586E-FDB8-4BA0-B85C-0FCDE8E46017}" srcId="{B3F29C34-0382-49AF-836C-46479C48F5AC}" destId="{F1166C96-C1F8-4ED3-9220-00236D2BCAF0}" srcOrd="0" destOrd="0" parTransId="{28993611-8744-4B10-8242-35C7270E931F}" sibTransId="{44D81EB0-57D9-45E7-806A-1D8899BC17B9}"/>
    <dgm:cxn modelId="{138F3258-59CF-4F31-8878-DA2DA23D651D}" srcId="{78AE0E26-3977-4EED-89D8-DA833C1752AF}" destId="{145B32E6-6A1D-45CD-83EF-509CBA5D7296}" srcOrd="2" destOrd="0" parTransId="{E122A428-147C-4206-8DA0-4F5E202BD76B}" sibTransId="{63BE5FED-A606-402F-ACA5-4449D03AEF22}"/>
    <dgm:cxn modelId="{BE9A659A-F49C-40DB-81B4-C8D0B5FB3757}" srcId="{78AE0E26-3977-4EED-89D8-DA833C1752AF}" destId="{A6EC000B-9B3D-4A4F-82EE-64296027ADBF}" srcOrd="0" destOrd="0" parTransId="{0B1CBB84-F958-4031-940D-B9379A94F004}" sibTransId="{F7CCC851-A06E-4BC8-8E8A-7649D615F0C7}"/>
    <dgm:cxn modelId="{ABB0A49B-F982-4EEF-BD8A-75D246EA6E15}" type="presOf" srcId="{A6EC000B-9B3D-4A4F-82EE-64296027ADBF}" destId="{66035039-8AD2-4E92-99C7-1B4755010963}" srcOrd="0" destOrd="0" presId="urn:microsoft.com/office/officeart/2005/8/layout/list1"/>
    <dgm:cxn modelId="{5C20A4A4-6D78-4879-8DFD-D209C288E67B}" type="presOf" srcId="{ACD1C12F-9650-43C3-98D9-ED9AD0EAA8DE}" destId="{47BEBC74-846F-46BD-96DE-750F4DD0C699}" srcOrd="0" destOrd="1" presId="urn:microsoft.com/office/officeart/2005/8/layout/list1"/>
    <dgm:cxn modelId="{26C63AAB-3E48-4306-A892-820D2E72711F}" type="presOf" srcId="{56909C53-0A92-4E3D-8F45-06370B68DCDC}" destId="{1940DE96-7361-4BCB-B968-57BA5BD83CAD}" srcOrd="0" destOrd="1" presId="urn:microsoft.com/office/officeart/2005/8/layout/list1"/>
    <dgm:cxn modelId="{322CF7AE-8024-4A79-8541-581A1DCFEFB7}" type="presOf" srcId="{ADBCED58-8DE0-456D-9CB6-7C90C5BE24F2}" destId="{47BEBC74-846F-46BD-96DE-750F4DD0C699}" srcOrd="0" destOrd="2" presId="urn:microsoft.com/office/officeart/2005/8/layout/list1"/>
    <dgm:cxn modelId="{FF3AB7B4-5550-4835-9A39-94BFB8136287}" type="presOf" srcId="{968E2AF8-FAA0-47C0-8278-9880ADC72D51}" destId="{47BEBC74-846F-46BD-96DE-750F4DD0C699}" srcOrd="0" destOrd="0" presId="urn:microsoft.com/office/officeart/2005/8/layout/list1"/>
    <dgm:cxn modelId="{5869C9B9-FEB6-4BC3-B095-30E960571BAB}" type="presOf" srcId="{A6EC000B-9B3D-4A4F-82EE-64296027ADBF}" destId="{9424A6E0-D20F-4BF5-BE19-CA27CF39FA9D}" srcOrd="1" destOrd="0" presId="urn:microsoft.com/office/officeart/2005/8/layout/list1"/>
    <dgm:cxn modelId="{985AC2C7-1651-439D-880C-F27319A7F7F7}" srcId="{145B32E6-6A1D-45CD-83EF-509CBA5D7296}" destId="{F9E2B071-C9C5-4A18-8D8D-ABD1334E1758}" srcOrd="0" destOrd="0" parTransId="{01AD7B9D-D357-48CD-AF83-540013179406}" sibTransId="{65985790-AFFA-4DBD-B1C6-C97BEDED4CAC}"/>
    <dgm:cxn modelId="{E88940D4-61B4-44D9-A417-5BCFFE72B726}" type="presOf" srcId="{060B64B6-1042-4CCD-AAB6-6167706857DA}" destId="{1940DE96-7361-4BCB-B968-57BA5BD83CAD}" srcOrd="0" destOrd="2" presId="urn:microsoft.com/office/officeart/2005/8/layout/list1"/>
    <dgm:cxn modelId="{575825DE-61C6-451B-81EA-83217BF559D6}" srcId="{A6EC000B-9B3D-4A4F-82EE-64296027ADBF}" destId="{ADBCED58-8DE0-456D-9CB6-7C90C5BE24F2}" srcOrd="2" destOrd="0" parTransId="{698AF4C4-C827-4010-9E34-A195995CFDCF}" sibTransId="{83110D49-48DA-4BCC-AD85-51F7857A6067}"/>
    <dgm:cxn modelId="{925373E7-D8FE-4CC3-BDE6-A5A231954FEF}" srcId="{B3F29C34-0382-49AF-836C-46479C48F5AC}" destId="{060B64B6-1042-4CCD-AAB6-6167706857DA}" srcOrd="2" destOrd="0" parTransId="{595CF998-E6E0-4B04-B45B-EA10B1FEE49B}" sibTransId="{1E7FDCAD-636F-4878-B4CC-337C835C8EF9}"/>
    <dgm:cxn modelId="{612CF2EB-962D-4670-85DA-25B43F13A3F5}" srcId="{78AE0E26-3977-4EED-89D8-DA833C1752AF}" destId="{B3F29C34-0382-49AF-836C-46479C48F5AC}" srcOrd="1" destOrd="0" parTransId="{EAAE0F71-63ED-474D-94CD-194A96640DCA}" sibTransId="{FCA8E402-452F-4B50-89D8-93A7A5CE3867}"/>
    <dgm:cxn modelId="{0DCE9DFC-F437-4B34-B6A8-819B4DEB1BA7}" type="presOf" srcId="{F9E2B071-C9C5-4A18-8D8D-ABD1334E1758}" destId="{7E644911-A4F1-48C1-9712-8C2890FDF6DF}" srcOrd="0" destOrd="0" presId="urn:microsoft.com/office/officeart/2005/8/layout/list1"/>
    <dgm:cxn modelId="{A7ED6024-88CF-4377-8171-A48BB70E6CC3}" type="presParOf" srcId="{24DD0BF9-5E67-4481-BE1E-44D2E1EDB21D}" destId="{49B23EDB-725B-4AC4-A93F-5A97A792ED9F}" srcOrd="0" destOrd="0" presId="urn:microsoft.com/office/officeart/2005/8/layout/list1"/>
    <dgm:cxn modelId="{80559953-7355-4929-ADB8-C64868AF941F}" type="presParOf" srcId="{49B23EDB-725B-4AC4-A93F-5A97A792ED9F}" destId="{66035039-8AD2-4E92-99C7-1B4755010963}" srcOrd="0" destOrd="0" presId="urn:microsoft.com/office/officeart/2005/8/layout/list1"/>
    <dgm:cxn modelId="{D46E3A3E-22C1-4927-8467-2F5A532B6E94}" type="presParOf" srcId="{49B23EDB-725B-4AC4-A93F-5A97A792ED9F}" destId="{9424A6E0-D20F-4BF5-BE19-CA27CF39FA9D}" srcOrd="1" destOrd="0" presId="urn:microsoft.com/office/officeart/2005/8/layout/list1"/>
    <dgm:cxn modelId="{F1980A6E-00BC-4B33-BC60-C2ADCCFD4253}" type="presParOf" srcId="{24DD0BF9-5E67-4481-BE1E-44D2E1EDB21D}" destId="{01E95A7E-64B4-4A35-B2FE-D5DBDD709A7B}" srcOrd="1" destOrd="0" presId="urn:microsoft.com/office/officeart/2005/8/layout/list1"/>
    <dgm:cxn modelId="{B8524B83-5E03-4254-99C4-33F68D7B77D6}" type="presParOf" srcId="{24DD0BF9-5E67-4481-BE1E-44D2E1EDB21D}" destId="{47BEBC74-846F-46BD-96DE-750F4DD0C699}" srcOrd="2" destOrd="0" presId="urn:microsoft.com/office/officeart/2005/8/layout/list1"/>
    <dgm:cxn modelId="{557EFF96-20F1-43D2-AEB0-B0C65242E5C9}" type="presParOf" srcId="{24DD0BF9-5E67-4481-BE1E-44D2E1EDB21D}" destId="{4F4357CA-1A72-4C3D-AED2-9F9F258C5B45}" srcOrd="3" destOrd="0" presId="urn:microsoft.com/office/officeart/2005/8/layout/list1"/>
    <dgm:cxn modelId="{96CD14AB-C212-44DB-87AF-2F6FAD330841}" type="presParOf" srcId="{24DD0BF9-5E67-4481-BE1E-44D2E1EDB21D}" destId="{95E899EA-1EF2-47A5-9FC4-4242F6BDE41F}" srcOrd="4" destOrd="0" presId="urn:microsoft.com/office/officeart/2005/8/layout/list1"/>
    <dgm:cxn modelId="{B0C6056C-C9D5-4C93-8C8B-BE375705E3EC}" type="presParOf" srcId="{95E899EA-1EF2-47A5-9FC4-4242F6BDE41F}" destId="{9FCA3E4B-9A91-4D6E-8FAB-5DB99D20DD7C}" srcOrd="0" destOrd="0" presId="urn:microsoft.com/office/officeart/2005/8/layout/list1"/>
    <dgm:cxn modelId="{1368562A-4F2D-4C38-9651-161D85D4B372}" type="presParOf" srcId="{95E899EA-1EF2-47A5-9FC4-4242F6BDE41F}" destId="{3833504B-0A76-4742-B8D3-2E97340BB287}" srcOrd="1" destOrd="0" presId="urn:microsoft.com/office/officeart/2005/8/layout/list1"/>
    <dgm:cxn modelId="{C58C3C05-455A-43A0-8E36-268F04F6399A}" type="presParOf" srcId="{24DD0BF9-5E67-4481-BE1E-44D2E1EDB21D}" destId="{C5B917CD-57B2-47FE-9B0A-2D9E6A2042F3}" srcOrd="5" destOrd="0" presId="urn:microsoft.com/office/officeart/2005/8/layout/list1"/>
    <dgm:cxn modelId="{359B39AC-F371-4977-B9E5-6B6285631779}" type="presParOf" srcId="{24DD0BF9-5E67-4481-BE1E-44D2E1EDB21D}" destId="{1940DE96-7361-4BCB-B968-57BA5BD83CAD}" srcOrd="6" destOrd="0" presId="urn:microsoft.com/office/officeart/2005/8/layout/list1"/>
    <dgm:cxn modelId="{98D49679-33CB-4263-806B-82B48AB84438}" type="presParOf" srcId="{24DD0BF9-5E67-4481-BE1E-44D2E1EDB21D}" destId="{E11BBAF1-6510-4A4C-B020-E4A3E97B3EFF}" srcOrd="7" destOrd="0" presId="urn:microsoft.com/office/officeart/2005/8/layout/list1"/>
    <dgm:cxn modelId="{F86831E0-F846-4C94-893B-F74A7737E145}" type="presParOf" srcId="{24DD0BF9-5E67-4481-BE1E-44D2E1EDB21D}" destId="{432DFB55-7899-469E-89BB-1C703FFDDCDE}" srcOrd="8" destOrd="0" presId="urn:microsoft.com/office/officeart/2005/8/layout/list1"/>
    <dgm:cxn modelId="{F5705DB4-4FF7-44F0-835B-E240581A68DA}" type="presParOf" srcId="{432DFB55-7899-469E-89BB-1C703FFDDCDE}" destId="{37ED99CC-DB77-48F3-9F7D-DC5BF2E56264}" srcOrd="0" destOrd="0" presId="urn:microsoft.com/office/officeart/2005/8/layout/list1"/>
    <dgm:cxn modelId="{B8E5335D-5E9C-4477-884C-3ED183E22541}" type="presParOf" srcId="{432DFB55-7899-469E-89BB-1C703FFDDCDE}" destId="{FDC94226-2D0D-4561-AD44-BA23AF9FF43A}" srcOrd="1" destOrd="0" presId="urn:microsoft.com/office/officeart/2005/8/layout/list1"/>
    <dgm:cxn modelId="{920EE173-DA9C-45CF-84C4-5DBD87A89EC1}" type="presParOf" srcId="{24DD0BF9-5E67-4481-BE1E-44D2E1EDB21D}" destId="{78A8338E-C5FC-44F2-AFEB-9480C9681BE8}" srcOrd="9" destOrd="0" presId="urn:microsoft.com/office/officeart/2005/8/layout/list1"/>
    <dgm:cxn modelId="{6CED9F53-4CB1-4B06-81FF-94C165ADC23E}" type="presParOf" srcId="{24DD0BF9-5E67-4481-BE1E-44D2E1EDB21D}" destId="{7E644911-A4F1-48C1-9712-8C2890FDF6D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DF7EB7-B713-4F34-8098-BE58FF1AAB0D}">
      <dsp:nvSpPr>
        <dsp:cNvPr id="0" name=""/>
        <dsp:cNvSpPr/>
      </dsp:nvSpPr>
      <dsp:spPr>
        <a:xfrm>
          <a:off x="0" y="342801"/>
          <a:ext cx="82296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90A99C-2187-4B1F-A0F1-A82E1F12FE8E}">
      <dsp:nvSpPr>
        <dsp:cNvPr id="0" name=""/>
        <dsp:cNvSpPr/>
      </dsp:nvSpPr>
      <dsp:spPr>
        <a:xfrm>
          <a:off x="411480" y="18081"/>
          <a:ext cx="576072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Methodology</a:t>
          </a:r>
        </a:p>
      </dsp:txBody>
      <dsp:txXfrm>
        <a:off x="443183" y="49784"/>
        <a:ext cx="5697314" cy="586034"/>
      </dsp:txXfrm>
    </dsp:sp>
    <dsp:sp modelId="{A2DDBE07-CFD4-411B-B9FD-1512619AE1E1}">
      <dsp:nvSpPr>
        <dsp:cNvPr id="0" name=""/>
        <dsp:cNvSpPr/>
      </dsp:nvSpPr>
      <dsp:spPr>
        <a:xfrm>
          <a:off x="0" y="1340721"/>
          <a:ext cx="82296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C71DDB-5B75-44CE-8FB5-E5CFAFAC83CE}">
      <dsp:nvSpPr>
        <dsp:cNvPr id="0" name=""/>
        <dsp:cNvSpPr/>
      </dsp:nvSpPr>
      <dsp:spPr>
        <a:xfrm>
          <a:off x="411480" y="1016001"/>
          <a:ext cx="576072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RAE Results</a:t>
          </a:r>
        </a:p>
      </dsp:txBody>
      <dsp:txXfrm>
        <a:off x="443183" y="1047704"/>
        <a:ext cx="5697314" cy="586034"/>
      </dsp:txXfrm>
    </dsp:sp>
    <dsp:sp modelId="{5D7AACC5-03E1-4E8A-941F-BF07256CD384}">
      <dsp:nvSpPr>
        <dsp:cNvPr id="0" name=""/>
        <dsp:cNvSpPr/>
      </dsp:nvSpPr>
      <dsp:spPr>
        <a:xfrm>
          <a:off x="0" y="2338641"/>
          <a:ext cx="82296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AF8B0F-5AD8-47E7-AB67-1DC1303F50B6}">
      <dsp:nvSpPr>
        <dsp:cNvPr id="0" name=""/>
        <dsp:cNvSpPr/>
      </dsp:nvSpPr>
      <dsp:spPr>
        <a:xfrm>
          <a:off x="411480" y="2013921"/>
          <a:ext cx="576072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CHP+ Results</a:t>
          </a:r>
        </a:p>
      </dsp:txBody>
      <dsp:txXfrm>
        <a:off x="443183" y="2045624"/>
        <a:ext cx="5697314" cy="586034"/>
      </dsp:txXfrm>
    </dsp:sp>
    <dsp:sp modelId="{E259E953-0CC0-4357-92EA-B168DE51B945}">
      <dsp:nvSpPr>
        <dsp:cNvPr id="0" name=""/>
        <dsp:cNvSpPr/>
      </dsp:nvSpPr>
      <dsp:spPr>
        <a:xfrm>
          <a:off x="0" y="3336561"/>
          <a:ext cx="82296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99EDF7-C397-4DB2-BACB-E45CE775DA05}">
      <dsp:nvSpPr>
        <dsp:cNvPr id="0" name=""/>
        <dsp:cNvSpPr/>
      </dsp:nvSpPr>
      <dsp:spPr>
        <a:xfrm>
          <a:off x="411480" y="3011841"/>
          <a:ext cx="576072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MCO Results</a:t>
          </a:r>
        </a:p>
      </dsp:txBody>
      <dsp:txXfrm>
        <a:off x="443183" y="3043544"/>
        <a:ext cx="5697314" cy="586034"/>
      </dsp:txXfrm>
    </dsp:sp>
    <dsp:sp modelId="{7D4AD85B-6348-4595-ADD0-366FFF57EDC9}">
      <dsp:nvSpPr>
        <dsp:cNvPr id="0" name=""/>
        <dsp:cNvSpPr/>
      </dsp:nvSpPr>
      <dsp:spPr>
        <a:xfrm>
          <a:off x="0" y="4334481"/>
          <a:ext cx="82296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BE3831-A59D-4AB4-A079-B1F36F4856D5}">
      <dsp:nvSpPr>
        <dsp:cNvPr id="0" name=""/>
        <dsp:cNvSpPr/>
      </dsp:nvSpPr>
      <dsp:spPr>
        <a:xfrm>
          <a:off x="411480" y="4009761"/>
          <a:ext cx="576072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Improving CHP+ and RAE Response Rates</a:t>
          </a:r>
        </a:p>
      </dsp:txBody>
      <dsp:txXfrm>
        <a:off x="443183" y="4041464"/>
        <a:ext cx="5697314" cy="5860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DF7EB7-B713-4F34-8098-BE58FF1AAB0D}">
      <dsp:nvSpPr>
        <dsp:cNvPr id="0" name=""/>
        <dsp:cNvSpPr/>
      </dsp:nvSpPr>
      <dsp:spPr>
        <a:xfrm>
          <a:off x="0" y="757100"/>
          <a:ext cx="82296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90A99C-2187-4B1F-A0F1-A82E1F12FE8E}">
      <dsp:nvSpPr>
        <dsp:cNvPr id="0" name=""/>
        <dsp:cNvSpPr/>
      </dsp:nvSpPr>
      <dsp:spPr>
        <a:xfrm>
          <a:off x="411480" y="19267"/>
          <a:ext cx="7437147" cy="119539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Response Rate  </a:t>
          </a:r>
        </a:p>
      </dsp:txBody>
      <dsp:txXfrm>
        <a:off x="469834" y="77621"/>
        <a:ext cx="7320439" cy="1078685"/>
      </dsp:txXfrm>
    </dsp:sp>
    <dsp:sp modelId="{A2DDBE07-CFD4-411B-B9FD-1512619AE1E1}">
      <dsp:nvSpPr>
        <dsp:cNvPr id="0" name=""/>
        <dsp:cNvSpPr/>
      </dsp:nvSpPr>
      <dsp:spPr>
        <a:xfrm>
          <a:off x="0" y="2163260"/>
          <a:ext cx="8229600" cy="13182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645668" rIns="63870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Adult: Q3, Q10, Q19, Q23, and Q28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Child: Q3, Q25, Q40, Q44, and Q49</a:t>
          </a:r>
        </a:p>
      </dsp:txBody>
      <dsp:txXfrm>
        <a:off x="0" y="2163260"/>
        <a:ext cx="8229600" cy="1318275"/>
      </dsp:txXfrm>
    </dsp:sp>
    <dsp:sp modelId="{E7C71DDB-5B75-44CE-8FB5-E5CFAFAC83CE}">
      <dsp:nvSpPr>
        <dsp:cNvPr id="0" name=""/>
        <dsp:cNvSpPr/>
      </dsp:nvSpPr>
      <dsp:spPr>
        <a:xfrm>
          <a:off x="411480" y="1705700"/>
          <a:ext cx="7437089" cy="9151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Completed Surveys</a:t>
          </a:r>
        </a:p>
      </dsp:txBody>
      <dsp:txXfrm>
        <a:off x="456152" y="1750372"/>
        <a:ext cx="7347745" cy="825776"/>
      </dsp:txXfrm>
    </dsp:sp>
    <dsp:sp modelId="{5D7AACC5-03E1-4E8A-941F-BF07256CD384}">
      <dsp:nvSpPr>
        <dsp:cNvPr id="0" name=""/>
        <dsp:cNvSpPr/>
      </dsp:nvSpPr>
      <dsp:spPr>
        <a:xfrm>
          <a:off x="0" y="4106495"/>
          <a:ext cx="82296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AF8B0F-5AD8-47E7-AB67-1DC1303F50B6}">
      <dsp:nvSpPr>
        <dsp:cNvPr id="0" name=""/>
        <dsp:cNvSpPr/>
      </dsp:nvSpPr>
      <dsp:spPr>
        <a:xfrm>
          <a:off x="411480" y="3648935"/>
          <a:ext cx="7437147" cy="9151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Ineligibles</a:t>
          </a:r>
        </a:p>
      </dsp:txBody>
      <dsp:txXfrm>
        <a:off x="456152" y="3693607"/>
        <a:ext cx="7347803" cy="8257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BEBC74-846F-46BD-96DE-750F4DD0C699}">
      <dsp:nvSpPr>
        <dsp:cNvPr id="0" name=""/>
        <dsp:cNvSpPr/>
      </dsp:nvSpPr>
      <dsp:spPr>
        <a:xfrm>
          <a:off x="0" y="49514"/>
          <a:ext cx="8763000" cy="1641814"/>
        </a:xfrm>
        <a:prstGeom prst="rect">
          <a:avLst/>
        </a:prstGeom>
        <a:solidFill>
          <a:schemeClr val="accent4">
            <a:lumMod val="20000"/>
            <a:lumOff val="80000"/>
            <a:alpha val="90000"/>
          </a:schemeClr>
        </a:solid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0106" tIns="374904" rIns="68010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i="1" kern="1200" dirty="0"/>
            <a:t>Rating of Health Plan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i="1" kern="1200" dirty="0"/>
            <a:t>Rating of All Health Care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i="1" kern="1200" dirty="0"/>
            <a:t>Rating of Personal Doctor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i="1" kern="1200" dirty="0"/>
            <a:t>Rating of Specialist Seen Most Often</a:t>
          </a:r>
        </a:p>
      </dsp:txBody>
      <dsp:txXfrm>
        <a:off x="0" y="49514"/>
        <a:ext cx="8763000" cy="1641814"/>
      </dsp:txXfrm>
    </dsp:sp>
    <dsp:sp modelId="{9424A6E0-D20F-4BF5-BE19-CA27CF39FA9D}">
      <dsp:nvSpPr>
        <dsp:cNvPr id="0" name=""/>
        <dsp:cNvSpPr/>
      </dsp:nvSpPr>
      <dsp:spPr>
        <a:xfrm>
          <a:off x="381002" y="0"/>
          <a:ext cx="6134100" cy="361121"/>
        </a:xfrm>
        <a:prstGeom prst="roundRect">
          <a:avLst/>
        </a:prstGeom>
        <a:solidFill>
          <a:schemeClr val="accent4">
            <a:alpha val="90000"/>
          </a:schemeClr>
        </a:solidFill>
        <a:ln w="25400" cap="flat" cmpd="sng" algn="ctr">
          <a:solidFill>
            <a:schemeClr val="accent4">
              <a:lumMod val="20000"/>
              <a:lumOff val="8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1854" tIns="0" rIns="23185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Global Ratings</a:t>
          </a:r>
          <a:endParaRPr lang="en-US" sz="2000" i="1" kern="1200" dirty="0"/>
        </a:p>
      </dsp:txBody>
      <dsp:txXfrm>
        <a:off x="398630" y="17628"/>
        <a:ext cx="6098844" cy="325865"/>
      </dsp:txXfrm>
    </dsp:sp>
    <dsp:sp modelId="{1940DE96-7361-4BCB-B968-57BA5BD83CAD}">
      <dsp:nvSpPr>
        <dsp:cNvPr id="0" name=""/>
        <dsp:cNvSpPr/>
      </dsp:nvSpPr>
      <dsp:spPr>
        <a:xfrm>
          <a:off x="0" y="1808691"/>
          <a:ext cx="8763000" cy="1725352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80106" tIns="374904" rIns="68010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i="1" kern="1200" dirty="0"/>
            <a:t>Getting Needed Care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i="1" kern="1200" dirty="0"/>
            <a:t>Getting Care Quickly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i="1" kern="1200" dirty="0"/>
            <a:t>How Well Doctors Communicate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i="1" kern="1200" dirty="0"/>
            <a:t>Customer Service</a:t>
          </a:r>
        </a:p>
      </dsp:txBody>
      <dsp:txXfrm>
        <a:off x="0" y="1808691"/>
        <a:ext cx="8763000" cy="1725352"/>
      </dsp:txXfrm>
    </dsp:sp>
    <dsp:sp modelId="{3833504B-0A76-4742-B8D3-2E97340BB287}">
      <dsp:nvSpPr>
        <dsp:cNvPr id="0" name=""/>
        <dsp:cNvSpPr/>
      </dsp:nvSpPr>
      <dsp:spPr>
        <a:xfrm>
          <a:off x="457200" y="1594835"/>
          <a:ext cx="6134100" cy="449137"/>
        </a:xfrm>
        <a:prstGeom prst="roundRect">
          <a:avLst/>
        </a:prstGeom>
        <a:solidFill>
          <a:schemeClr val="accent3"/>
        </a:solidFill>
        <a:ln>
          <a:solidFill>
            <a:schemeClr val="accent3">
              <a:lumMod val="20000"/>
              <a:lumOff val="80000"/>
            </a:schemeClr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1854" tIns="0" rIns="23185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0" kern="1200" dirty="0"/>
            <a:t>Composite Measures</a:t>
          </a:r>
          <a:endParaRPr lang="en-US" sz="2000" b="1" i="0" kern="1200" dirty="0">
            <a:solidFill>
              <a:schemeClr val="bg1"/>
            </a:solidFill>
          </a:endParaRPr>
        </a:p>
      </dsp:txBody>
      <dsp:txXfrm>
        <a:off x="479125" y="1616760"/>
        <a:ext cx="6090250" cy="405287"/>
      </dsp:txXfrm>
    </dsp:sp>
    <dsp:sp modelId="{7E644911-A4F1-48C1-9712-8C2890FDF6DF}">
      <dsp:nvSpPr>
        <dsp:cNvPr id="0" name=""/>
        <dsp:cNvSpPr/>
      </dsp:nvSpPr>
      <dsp:spPr>
        <a:xfrm>
          <a:off x="0" y="3629498"/>
          <a:ext cx="8763000" cy="1197787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80106" tIns="374904" rIns="68010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i="1" kern="1200" dirty="0"/>
            <a:t>Coordination of Care</a:t>
          </a:r>
        </a:p>
      </dsp:txBody>
      <dsp:txXfrm>
        <a:off x="0" y="3629498"/>
        <a:ext cx="8763000" cy="1197787"/>
      </dsp:txXfrm>
    </dsp:sp>
    <dsp:sp modelId="{FDC94226-2D0D-4561-AD44-BA23AF9FF43A}">
      <dsp:nvSpPr>
        <dsp:cNvPr id="0" name=""/>
        <dsp:cNvSpPr/>
      </dsp:nvSpPr>
      <dsp:spPr>
        <a:xfrm>
          <a:off x="457200" y="3429003"/>
          <a:ext cx="6134100" cy="493760"/>
        </a:xfrm>
        <a:prstGeom prst="roundRect">
          <a:avLst/>
        </a:prstGeom>
        <a:solidFill>
          <a:schemeClr val="accent2"/>
        </a:solidFill>
        <a:ln>
          <a:solidFill>
            <a:schemeClr val="accent2">
              <a:lumMod val="20000"/>
              <a:lumOff val="80000"/>
            </a:schemeClr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1854" tIns="0" rIns="23185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0" kern="1200" dirty="0">
              <a:solidFill>
                <a:schemeClr val="bg1"/>
              </a:solidFill>
            </a:rPr>
            <a:t>Individual Item Measure</a:t>
          </a:r>
          <a:endParaRPr lang="en-US" sz="2000" b="1" i="0" kern="1200" dirty="0"/>
        </a:p>
      </dsp:txBody>
      <dsp:txXfrm>
        <a:off x="481303" y="3453106"/>
        <a:ext cx="6085894" cy="4455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BEBC74-846F-46BD-96DE-750F4DD0C699}">
      <dsp:nvSpPr>
        <dsp:cNvPr id="0" name=""/>
        <dsp:cNvSpPr/>
      </dsp:nvSpPr>
      <dsp:spPr>
        <a:xfrm>
          <a:off x="0" y="496735"/>
          <a:ext cx="8763000" cy="1392775"/>
        </a:xfrm>
        <a:prstGeom prst="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0106" tIns="104140" rIns="68010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i="1" kern="1200" dirty="0"/>
            <a:t>Advising Smokers and Tobacco                                                                                               Users to Quit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i="1" kern="1200" dirty="0"/>
            <a:t>Discussing Cessation Medications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i="1" kern="1200" dirty="0"/>
            <a:t>Discussing Cessation Strategies</a:t>
          </a:r>
        </a:p>
      </dsp:txBody>
      <dsp:txXfrm>
        <a:off x="0" y="496735"/>
        <a:ext cx="8763000" cy="1392775"/>
      </dsp:txXfrm>
    </dsp:sp>
    <dsp:sp modelId="{9424A6E0-D20F-4BF5-BE19-CA27CF39FA9D}">
      <dsp:nvSpPr>
        <dsp:cNvPr id="0" name=""/>
        <dsp:cNvSpPr/>
      </dsp:nvSpPr>
      <dsp:spPr>
        <a:xfrm>
          <a:off x="437722" y="0"/>
          <a:ext cx="6851287" cy="570534"/>
        </a:xfrm>
        <a:prstGeom prst="roundRect">
          <a:avLst/>
        </a:prstGeom>
        <a:solidFill>
          <a:schemeClr val="accent2">
            <a:alpha val="90000"/>
          </a:schemeClr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1854" tIns="0" rIns="23185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Medical Assistance With Smoking and Tobacco Use Cessation Measure Items (Adult Only)</a:t>
          </a:r>
          <a:endParaRPr lang="en-US" sz="2000" i="1" kern="1200" dirty="0"/>
        </a:p>
      </dsp:txBody>
      <dsp:txXfrm>
        <a:off x="465573" y="27851"/>
        <a:ext cx="6795585" cy="514832"/>
      </dsp:txXfrm>
    </dsp:sp>
    <dsp:sp modelId="{1940DE96-7361-4BCB-B968-57BA5BD83CAD}">
      <dsp:nvSpPr>
        <dsp:cNvPr id="0" name=""/>
        <dsp:cNvSpPr/>
      </dsp:nvSpPr>
      <dsp:spPr>
        <a:xfrm>
          <a:off x="0" y="2109148"/>
          <a:ext cx="8763000" cy="1827000"/>
        </a:xfrm>
        <a:prstGeom prst="rect">
          <a:avLst/>
        </a:prstGeom>
        <a:solidFill>
          <a:srgbClr val="C5E3FF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80106" tIns="104140" rIns="68010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i="1" kern="1200" dirty="0"/>
            <a:t>Access to Specialized Services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i="1" kern="1200" dirty="0"/>
            <a:t>Family-Centered Care (FCC):                                                                            Personal Doctor Who                                                                                                               Knows Child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i="1" kern="1200" dirty="0"/>
            <a:t>Coordination of Care for Children                                                                                                        with Chronic Conditions</a:t>
          </a:r>
        </a:p>
      </dsp:txBody>
      <dsp:txXfrm>
        <a:off x="0" y="2109148"/>
        <a:ext cx="8763000" cy="1827000"/>
      </dsp:txXfrm>
    </dsp:sp>
    <dsp:sp modelId="{3833504B-0A76-4742-B8D3-2E97340BB287}">
      <dsp:nvSpPr>
        <dsp:cNvPr id="0" name=""/>
        <dsp:cNvSpPr/>
      </dsp:nvSpPr>
      <dsp:spPr>
        <a:xfrm>
          <a:off x="486683" y="1916510"/>
          <a:ext cx="6608511" cy="262173"/>
        </a:xfrm>
        <a:prstGeom prst="roundRect">
          <a:avLst/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1854" tIns="0" rIns="23185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0" kern="1200" dirty="0"/>
            <a:t>CCC Composite Measures</a:t>
          </a:r>
          <a:endParaRPr lang="en-US" sz="2000" b="1" i="0" kern="1200" dirty="0">
            <a:solidFill>
              <a:schemeClr val="bg1"/>
            </a:solidFill>
          </a:endParaRPr>
        </a:p>
      </dsp:txBody>
      <dsp:txXfrm>
        <a:off x="499481" y="1929308"/>
        <a:ext cx="6582915" cy="236577"/>
      </dsp:txXfrm>
    </dsp:sp>
    <dsp:sp modelId="{7E644911-A4F1-48C1-9712-8C2890FDF6DF}">
      <dsp:nvSpPr>
        <dsp:cNvPr id="0" name=""/>
        <dsp:cNvSpPr/>
      </dsp:nvSpPr>
      <dsp:spPr>
        <a:xfrm>
          <a:off x="0" y="4165499"/>
          <a:ext cx="8763000" cy="787500"/>
        </a:xfrm>
        <a:prstGeom prst="rect">
          <a:avLst/>
        </a:prstGeom>
        <a:solidFill>
          <a:srgbClr val="C5E3FF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80106" tIns="104140" rIns="68010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i="1" kern="1200" dirty="0"/>
            <a:t>Access to Prescription Medicines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i="1" kern="1200" dirty="0"/>
            <a:t>FCC: Getting Needed Information</a:t>
          </a:r>
        </a:p>
      </dsp:txBody>
      <dsp:txXfrm>
        <a:off x="0" y="4165499"/>
        <a:ext cx="8763000" cy="787500"/>
      </dsp:txXfrm>
    </dsp:sp>
    <dsp:sp modelId="{FDC94226-2D0D-4561-AD44-BA23AF9FF43A}">
      <dsp:nvSpPr>
        <dsp:cNvPr id="0" name=""/>
        <dsp:cNvSpPr/>
      </dsp:nvSpPr>
      <dsp:spPr>
        <a:xfrm>
          <a:off x="438150" y="3958883"/>
          <a:ext cx="6591274" cy="280416"/>
        </a:xfrm>
        <a:prstGeom prst="roundRect">
          <a:avLst/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1854" tIns="0" rIns="23185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0" kern="1200" dirty="0">
              <a:solidFill>
                <a:schemeClr val="bg1"/>
              </a:solidFill>
            </a:rPr>
            <a:t>CCC Item Measures</a:t>
          </a:r>
          <a:endParaRPr lang="en-US" sz="2000" b="1" i="0" kern="1200" dirty="0"/>
        </a:p>
      </dsp:txBody>
      <dsp:txXfrm>
        <a:off x="451839" y="3972572"/>
        <a:ext cx="6563896" cy="2530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985544" y="376387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300"/>
            </a:lvl1pPr>
          </a:lstStyle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2016 Hawaii CAHPS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668885" y="8576439"/>
            <a:ext cx="3682445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300"/>
            </a:lvl1pPr>
          </a:lstStyle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 Services Advisory Group, Inc.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fld id="{C421F214-65C1-4BD1-A29A-E6049B2E585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 algn="ctr"/>
              <a:t>‹#›</a:t>
            </a:fld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</p:txBody>
      </p:sp>
    </p:spTree>
    <p:extLst>
      <p:ext uri="{BB962C8B-B14F-4D97-AF65-F5344CB8AC3E}">
        <p14:creationId xmlns:p14="http://schemas.microsoft.com/office/powerpoint/2010/main" val="390821974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300"/>
            </a:lvl1pPr>
          </a:lstStyle>
          <a:p>
            <a:r>
              <a:rPr lang="en-US" dirty="0"/>
              <a:t>2016 Hawaii CAHPS Presentation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1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300"/>
            </a:lvl1pPr>
          </a:lstStyle>
          <a:p>
            <a:fld id="{0C821E7E-F56A-4A6E-8EBB-DFE43C9C1E83}" type="datetimeFigureOut">
              <a:rPr lang="en-US" smtClean="0"/>
              <a:t>9/23/2024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7" tIns="46659" rIns="93317" bIns="4665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17" tIns="46659" rIns="93317" bIns="4665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1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300"/>
            </a:lvl1pPr>
          </a:lstStyle>
          <a:p>
            <a:fld id="{FB478A91-E263-46B9-A7AE-71D8ABBACD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00613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78A91-E263-46B9-A7AE-71D8ABBACD49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dirty="0"/>
              <a:t>2016 Hawaii CAHPS Presentation</a:t>
            </a:r>
          </a:p>
        </p:txBody>
      </p:sp>
    </p:spTree>
    <p:extLst>
      <p:ext uri="{BB962C8B-B14F-4D97-AF65-F5344CB8AC3E}">
        <p14:creationId xmlns:p14="http://schemas.microsoft.com/office/powerpoint/2010/main" val="17034705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2016 Hawaii CAHPS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78A91-E263-46B9-A7AE-71D8ABBACD4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2491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2016 Hawaii CAHPS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78A91-E263-46B9-A7AE-71D8ABBACD4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2227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78A91-E263-46B9-A7AE-71D8ABBACD49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dirty="0"/>
              <a:t>2016 Hawaii CAHPS Presentation</a:t>
            </a:r>
          </a:p>
        </p:txBody>
      </p:sp>
    </p:spTree>
    <p:extLst>
      <p:ext uri="{BB962C8B-B14F-4D97-AF65-F5344CB8AC3E}">
        <p14:creationId xmlns:p14="http://schemas.microsoft.com/office/powerpoint/2010/main" val="29900861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2016 Hawaii CAHPS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78A91-E263-46B9-A7AE-71D8ABBACD4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8474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2016 Hawaii CAHPS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78A91-E263-46B9-A7AE-71D8ABBACD4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5364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2016 Hawaii CAHPS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78A91-E263-46B9-A7AE-71D8ABBACD4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7924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2016 Hawaii CAHPS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78A91-E263-46B9-A7AE-71D8ABBACD49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1379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2016 Hawaii CAHPS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78A91-E263-46B9-A7AE-71D8ABBACD49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7526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78A91-E263-46B9-A7AE-71D8ABBACD49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dirty="0"/>
              <a:t>2016 Hawaii CAHPS Presentation</a:t>
            </a:r>
          </a:p>
        </p:txBody>
      </p:sp>
    </p:spTree>
    <p:extLst>
      <p:ext uri="{BB962C8B-B14F-4D97-AF65-F5344CB8AC3E}">
        <p14:creationId xmlns:p14="http://schemas.microsoft.com/office/powerpoint/2010/main" val="19277963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2016 Hawaii CAHPS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78A91-E263-46B9-A7AE-71D8ABBACD49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671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2016 Hawaii CAHPS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78A91-E263-46B9-A7AE-71D8ABBACD4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210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2016 Hawaii CAHPS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78A91-E263-46B9-A7AE-71D8ABBACD49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0338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2016 Hawaii CAHPS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78A91-E263-46B9-A7AE-71D8ABBACD49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3776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2016 Hawaii CAHPS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78A91-E263-46B9-A7AE-71D8ABBACD49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2808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2016 Hawaii CAHPS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78A91-E263-46B9-A7AE-71D8ABBACD49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5377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78A91-E263-46B9-A7AE-71D8ABBACD49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dirty="0"/>
              <a:t>2016 Hawaii CAHPS Presentation</a:t>
            </a:r>
          </a:p>
        </p:txBody>
      </p:sp>
    </p:spTree>
    <p:extLst>
      <p:ext uri="{BB962C8B-B14F-4D97-AF65-F5344CB8AC3E}">
        <p14:creationId xmlns:p14="http://schemas.microsoft.com/office/powerpoint/2010/main" val="31158700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2016 Hawaii CAHPS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78A91-E263-46B9-A7AE-71D8ABBACD49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22860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2016 Hawaii CAHPS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78A91-E263-46B9-A7AE-71D8ABBACD49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90637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2016 Hawaii CAHPS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78A91-E263-46B9-A7AE-71D8ABBACD49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05123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2016 Hawaii CAHPS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78A91-E263-46B9-A7AE-71D8ABBACD49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77259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2016 Hawaii CAHPS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78A91-E263-46B9-A7AE-71D8ABBACD49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61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2016 Hawaii CAHPS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78A91-E263-46B9-A7AE-71D8ABBACD4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44044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2016 Hawaii CAHPS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78A91-E263-46B9-A7AE-71D8ABBACD49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78939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78A91-E263-46B9-A7AE-71D8ABBACD49}" type="slidenum">
              <a:rPr lang="en-US" smtClean="0"/>
              <a:t>31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dirty="0"/>
              <a:t>2016 Hawaii CAHPS Presentation</a:t>
            </a:r>
          </a:p>
        </p:txBody>
      </p:sp>
    </p:spTree>
    <p:extLst>
      <p:ext uri="{BB962C8B-B14F-4D97-AF65-F5344CB8AC3E}">
        <p14:creationId xmlns:p14="http://schemas.microsoft.com/office/powerpoint/2010/main" val="94381214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2016 Hawaii CAHPS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78A91-E263-46B9-A7AE-71D8ABBACD49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19947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2016 Hawaii CAHPS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78A91-E263-46B9-A7AE-71D8ABBACD49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740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2016 Hawaii CAHPS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78A91-E263-46B9-A7AE-71D8ABBACD4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399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78A91-E263-46B9-A7AE-71D8ABBACD49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dirty="0"/>
              <a:t>2016 Hawaii CAHPS Presentation</a:t>
            </a:r>
          </a:p>
        </p:txBody>
      </p:sp>
    </p:spTree>
    <p:extLst>
      <p:ext uri="{BB962C8B-B14F-4D97-AF65-F5344CB8AC3E}">
        <p14:creationId xmlns:p14="http://schemas.microsoft.com/office/powerpoint/2010/main" val="11002130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indent="0" algn="l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78A91-E263-46B9-A7AE-71D8ABBACD49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dirty="0"/>
              <a:t>2016 Hawaii CAHPS Presentation</a:t>
            </a:r>
          </a:p>
        </p:txBody>
      </p:sp>
    </p:spTree>
    <p:extLst>
      <p:ext uri="{BB962C8B-B14F-4D97-AF65-F5344CB8AC3E}">
        <p14:creationId xmlns:p14="http://schemas.microsoft.com/office/powerpoint/2010/main" val="9842457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2016 Hawaii CAHPS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78A91-E263-46B9-A7AE-71D8ABBACD4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6840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78A91-E263-46B9-A7AE-71D8ABBACD49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dirty="0"/>
              <a:t>2016 Hawaii CAHPS Presentation</a:t>
            </a:r>
          </a:p>
        </p:txBody>
      </p:sp>
    </p:spTree>
    <p:extLst>
      <p:ext uri="{BB962C8B-B14F-4D97-AF65-F5344CB8AC3E}">
        <p14:creationId xmlns:p14="http://schemas.microsoft.com/office/powerpoint/2010/main" val="4197414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2016 Hawaii CAHPS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78A91-E263-46B9-A7AE-71D8ABBACD4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88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9100" y="2362200"/>
            <a:ext cx="8305800" cy="1524000"/>
          </a:xfrm>
        </p:spPr>
        <p:txBody>
          <a:bodyPr>
            <a:noAutofit/>
          </a:bodyPr>
          <a:lstStyle>
            <a:lvl1pPr>
              <a:defRPr sz="4000">
                <a:solidFill>
                  <a:schemeClr val="tx1"/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100" y="3962400"/>
            <a:ext cx="8305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477000"/>
            <a:ext cx="762000" cy="381000"/>
          </a:xfrm>
        </p:spPr>
        <p:txBody>
          <a:bodyPr/>
          <a:lstStyle>
            <a:lvl1pPr algn="l"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F1932CD8-2456-4537-B600-04522923C8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219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D2427-4AE7-4AFA-820A-FD7DD64A31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580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D2427-4AE7-4AFA-820A-FD7DD64A31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047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419100" y="2362200"/>
            <a:ext cx="8305800" cy="1524000"/>
          </a:xfrm>
        </p:spPr>
        <p:txBody>
          <a:bodyPr>
            <a:noAutofit/>
          </a:bodyPr>
          <a:lstStyle>
            <a:lvl1pPr>
              <a:defRPr sz="4000">
                <a:solidFill>
                  <a:schemeClr val="tx1"/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419100" y="3962400"/>
            <a:ext cx="8305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477000"/>
            <a:ext cx="762000" cy="381000"/>
          </a:xfrm>
        </p:spPr>
        <p:txBody>
          <a:bodyPr/>
          <a:lstStyle>
            <a:lvl1pPr algn="l"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F1932CD8-2456-4537-B600-04522923C8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84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228600" y="0"/>
            <a:ext cx="8686800" cy="1066800"/>
          </a:xfrm>
        </p:spPr>
        <p:txBody>
          <a:bodyPr lIns="0" tIns="45720" rIns="0" anchor="ctr" anchorCtr="0">
            <a:noAutofit/>
          </a:bodyPr>
          <a:lstStyle>
            <a:lvl1pPr algn="l">
              <a:lnSpc>
                <a:spcPts val="3700"/>
              </a:lnSpc>
              <a:defRPr sz="4000" b="1" baseline="0">
                <a:solidFill>
                  <a:schemeClr val="bg2"/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>
            <a:lvl1pPr>
              <a:defRPr sz="32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8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8400"/>
            <a:ext cx="762000" cy="533400"/>
          </a:xfrm>
        </p:spPr>
        <p:txBody>
          <a:bodyPr/>
          <a:lstStyle>
            <a:lvl1pPr algn="l"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F1932CD8-2456-4537-B600-04522923C8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622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19100" y="2362200"/>
            <a:ext cx="8305800" cy="1524000"/>
          </a:xfrm>
        </p:spPr>
        <p:txBody>
          <a:bodyPr>
            <a:noAutofit/>
          </a:bodyPr>
          <a:lstStyle>
            <a:lvl1pPr>
              <a:defRPr sz="4000">
                <a:solidFill>
                  <a:schemeClr val="tx1"/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19100" y="3962400"/>
            <a:ext cx="8305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8400"/>
            <a:ext cx="762000" cy="533400"/>
          </a:xfrm>
        </p:spPr>
        <p:txBody>
          <a:bodyPr/>
          <a:lstStyle>
            <a:lvl1pPr algn="l"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F1932CD8-2456-4537-B600-04522923C8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232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>
            <a:lvl1pPr>
              <a:defRPr sz="3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</p:spPr>
        <p:txBody>
          <a:bodyPr/>
          <a:lstStyle>
            <a:lvl1pPr>
              <a:defRPr sz="3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 bwMode="white">
          <a:xfrm>
            <a:off x="228600" y="0"/>
            <a:ext cx="8686800" cy="1066800"/>
          </a:xfrm>
        </p:spPr>
        <p:txBody>
          <a:bodyPr lIns="0" rIns="0" anchor="ctr" anchorCtr="0">
            <a:noAutofit/>
          </a:bodyPr>
          <a:lstStyle>
            <a:lvl1pPr algn="l">
              <a:lnSpc>
                <a:spcPts val="3700"/>
              </a:lnSpc>
              <a:defRPr sz="4000" b="1">
                <a:solidFill>
                  <a:schemeClr val="bg1"/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8400"/>
            <a:ext cx="762000" cy="533400"/>
          </a:xfrm>
        </p:spPr>
        <p:txBody>
          <a:bodyPr/>
          <a:lstStyle>
            <a:lvl1pPr algn="l"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F1932CD8-2456-4537-B600-04522923C8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122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4040188" cy="1031875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43000"/>
            <a:ext cx="4041775" cy="1031875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8400"/>
            <a:ext cx="762000" cy="533400"/>
          </a:xfrm>
        </p:spPr>
        <p:txBody>
          <a:bodyPr/>
          <a:lstStyle>
            <a:lvl1pPr algn="l"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F1932CD8-2456-4537-B600-04522923C87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 bwMode="white">
          <a:xfrm>
            <a:off x="228600" y="0"/>
            <a:ext cx="8686800" cy="1066800"/>
          </a:xfrm>
        </p:spPr>
        <p:txBody>
          <a:bodyPr lIns="0" rIns="0" anchor="ctr" anchorCtr="0">
            <a:noAutofit/>
          </a:bodyPr>
          <a:lstStyle>
            <a:lvl1pPr algn="l">
              <a:lnSpc>
                <a:spcPts val="3700"/>
              </a:lnSpc>
              <a:defRPr sz="4000" b="1">
                <a:solidFill>
                  <a:schemeClr val="bg1"/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373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 bwMode="white">
          <a:xfrm>
            <a:off x="228600" y="0"/>
            <a:ext cx="8686800" cy="1066800"/>
          </a:xfrm>
        </p:spPr>
        <p:txBody>
          <a:bodyPr lIns="0" rIns="0" anchor="ctr" anchorCtr="0">
            <a:noAutofit/>
          </a:bodyPr>
          <a:lstStyle>
            <a:lvl1pPr algn="l">
              <a:lnSpc>
                <a:spcPts val="3700"/>
              </a:lnSpc>
              <a:defRPr sz="4000" b="1">
                <a:solidFill>
                  <a:schemeClr val="bg1"/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8400"/>
            <a:ext cx="762000" cy="533400"/>
          </a:xfrm>
        </p:spPr>
        <p:txBody>
          <a:bodyPr/>
          <a:lstStyle>
            <a:lvl1pPr algn="l"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F1932CD8-2456-4537-B600-04522923C8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771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8400"/>
            <a:ext cx="762000" cy="533400"/>
          </a:xfrm>
        </p:spPr>
        <p:txBody>
          <a:bodyPr/>
          <a:lstStyle>
            <a:lvl1pPr algn="l"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F1932CD8-2456-4537-B600-04522923C8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644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1143000"/>
            <a:ext cx="3008313" cy="1676400"/>
          </a:xfrm>
        </p:spPr>
        <p:txBody>
          <a:bodyPr anchor="b">
            <a:noAutofit/>
          </a:bodyPr>
          <a:lstStyle>
            <a:lvl1pPr algn="l">
              <a:defRPr sz="36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43000"/>
            <a:ext cx="5111750" cy="4983163"/>
          </a:xfrm>
        </p:spPr>
        <p:txBody>
          <a:bodyPr/>
          <a:lstStyle>
            <a:lvl1pPr>
              <a:defRPr sz="3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0" y="2971800"/>
            <a:ext cx="3008313" cy="3154363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8400"/>
            <a:ext cx="762000" cy="533400"/>
          </a:xfrm>
        </p:spPr>
        <p:txBody>
          <a:bodyPr/>
          <a:lstStyle>
            <a:lvl1pPr algn="l"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F1932CD8-2456-4537-B600-04522923C8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812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724400"/>
            <a:ext cx="6132512" cy="566738"/>
          </a:xfrm>
        </p:spPr>
        <p:txBody>
          <a:bodyPr anchor="b">
            <a:noAutofit/>
          </a:bodyPr>
          <a:lstStyle>
            <a:lvl1pPr algn="l">
              <a:defRPr sz="36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47056" y="457200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42256" y="5367338"/>
            <a:ext cx="6096000" cy="804862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8400"/>
            <a:ext cx="762000" cy="533400"/>
          </a:xfrm>
        </p:spPr>
        <p:txBody>
          <a:bodyPr/>
          <a:lstStyle>
            <a:lvl1pPr algn="l"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F1932CD8-2456-4537-B600-04522923C8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74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D2427-4AE7-4AFA-820A-FD7DD64A31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340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Calibri" panose="020F050202020403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85000"/>
              <a:lumOff val="15000"/>
            </a:schemeClr>
          </a:solidFill>
          <a:latin typeface="Calibri" panose="020F050202020403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85000"/>
              <a:lumOff val="15000"/>
            </a:schemeClr>
          </a:solidFill>
          <a:latin typeface="Calibri" panose="020F050202020403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Calibri" panose="020F050202020403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85000"/>
              <a:lumOff val="15000"/>
            </a:schemeClr>
          </a:solidFill>
          <a:latin typeface="Calibri" panose="020F050202020403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85000"/>
              <a:lumOff val="15000"/>
            </a:schemeClr>
          </a:solidFill>
          <a:latin typeface="Calibri" panose="020F050202020403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mailto:dmeyer@hsag.com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Health Services Advisory Group, Inc.</a:t>
            </a:r>
          </a:p>
          <a:p>
            <a:r>
              <a:rPr lang="en-US" dirty="0"/>
              <a:t>(HSAG)</a:t>
            </a:r>
          </a:p>
          <a:p>
            <a:endParaRPr lang="en-US" dirty="0"/>
          </a:p>
          <a:p>
            <a:r>
              <a:rPr lang="en-US" dirty="0"/>
              <a:t>September 24, 2024</a:t>
            </a:r>
          </a:p>
        </p:txBody>
      </p:sp>
      <p:sp>
        <p:nvSpPr>
          <p:cNvPr id="8" name="Title 4">
            <a:extLst>
              <a:ext uri="{FF2B5EF4-FFF2-40B4-BE49-F238E27FC236}">
                <a16:creationId xmlns:a16="http://schemas.microsoft.com/office/drawing/2014/main" id="{25138AC0-B15E-4929-B7C2-08A3593458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9100" y="2133600"/>
            <a:ext cx="8305800" cy="1524000"/>
          </a:xfrm>
        </p:spPr>
        <p:txBody>
          <a:bodyPr/>
          <a:lstStyle/>
          <a:p>
            <a:r>
              <a:rPr lang="en-US" dirty="0"/>
              <a:t>2024 CAHPS Surveys Methodology and Results</a:t>
            </a:r>
          </a:p>
        </p:txBody>
      </p:sp>
    </p:spTree>
    <p:extLst>
      <p:ext uri="{BB962C8B-B14F-4D97-AF65-F5344CB8AC3E}">
        <p14:creationId xmlns:p14="http://schemas.microsoft.com/office/powerpoint/2010/main" val="919520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0"/>
            <a:ext cx="8915400" cy="1066800"/>
          </a:xfrm>
        </p:spPr>
        <p:txBody>
          <a:bodyPr/>
          <a:lstStyle/>
          <a:p>
            <a:r>
              <a:rPr lang="en-US" dirty="0"/>
              <a:t>Top-Box Scores: Adult RAEs – Composite and Individual Item Measures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2CD8-2456-4537-B600-04522923C878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3530843"/>
              </p:ext>
            </p:extLst>
          </p:nvPr>
        </p:nvGraphicFramePr>
        <p:xfrm>
          <a:off x="114300" y="1116038"/>
          <a:ext cx="8915402" cy="530381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181100">
                  <a:extLst>
                    <a:ext uri="{9D8B030D-6E8A-4147-A177-3AD203B41FA5}">
                      <a16:colId xmlns:a16="http://schemas.microsoft.com/office/drawing/2014/main" val="368218232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125302929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304412819"/>
                    </a:ext>
                  </a:extLst>
                </a:gridCol>
                <a:gridCol w="745037">
                  <a:extLst>
                    <a:ext uri="{9D8B030D-6E8A-4147-A177-3AD203B41FA5}">
                      <a16:colId xmlns:a16="http://schemas.microsoft.com/office/drawing/2014/main" val="3380037040"/>
                    </a:ext>
                  </a:extLst>
                </a:gridCol>
                <a:gridCol w="809103">
                  <a:extLst>
                    <a:ext uri="{9D8B030D-6E8A-4147-A177-3AD203B41FA5}">
                      <a16:colId xmlns:a16="http://schemas.microsoft.com/office/drawing/2014/main" val="996476950"/>
                    </a:ext>
                  </a:extLst>
                </a:gridCol>
                <a:gridCol w="731860">
                  <a:extLst>
                    <a:ext uri="{9D8B030D-6E8A-4147-A177-3AD203B41FA5}">
                      <a16:colId xmlns:a16="http://schemas.microsoft.com/office/drawing/2014/main" val="4257544477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25314467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11433557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88990738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893201817"/>
                    </a:ext>
                  </a:extLst>
                </a:gridCol>
                <a:gridCol w="952502">
                  <a:extLst>
                    <a:ext uri="{9D8B030D-6E8A-4147-A177-3AD203B41FA5}">
                      <a16:colId xmlns:a16="http://schemas.microsoft.com/office/drawing/2014/main" val="984191212"/>
                    </a:ext>
                  </a:extLst>
                </a:gridCol>
              </a:tblGrid>
              <a:tr h="63656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Aggregate/</a:t>
                      </a:r>
                    </a:p>
                    <a:p>
                      <a:pPr algn="ctr"/>
                      <a:r>
                        <a:rPr lang="en-US" sz="1600" dirty="0"/>
                        <a:t>RAE 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i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Getting Needed Care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i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Getting Care Quickly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i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How Well Doctors Communicate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i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Customer Service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i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Coordination of Care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143973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Colorado RAE Aggregate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79.30%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80.51%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93.18%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★★★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88.65%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83.28%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9448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RMHP (RAE 1)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78.15%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86.77%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+mj-lt"/>
                        </a:rPr>
                        <a:t>★★★★</a:t>
                      </a:r>
                    </a:p>
                    <a:p>
                      <a:pPr algn="ctr" fontAlgn="ctr"/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▲</a:t>
                      </a:r>
                      <a:endParaRPr lang="en-US" sz="1400" b="0" i="0" u="none" strike="noStrike" dirty="0">
                        <a:solidFill>
                          <a:srgbClr val="008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94.79%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8000"/>
                          </a:solidFill>
                          <a:effectLst/>
                          <a:latin typeface="+mj-lt"/>
                        </a:rPr>
                        <a:t>★★★★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85.37%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87.27%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+mj-lt"/>
                        </a:rPr>
                        <a:t>★★★★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▲</a:t>
                      </a:r>
                      <a:endParaRPr lang="en-US" sz="1400" b="0" i="0" u="none" strike="noStrike" kern="1200" dirty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860001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NHP (RAE 2)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89.66%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+mj-lt"/>
                        </a:rPr>
                        <a:t>★★★★★</a:t>
                      </a:r>
                    </a:p>
                    <a:p>
                      <a:pPr algn="ctr" font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↑</a:t>
                      </a:r>
                      <a:endParaRPr lang="en-US" sz="1400" b="0" i="0" u="none" strike="noStrike" dirty="0">
                        <a:solidFill>
                          <a:srgbClr val="008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85.04%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8000"/>
                          </a:solidFill>
                          <a:effectLst/>
                          <a:latin typeface="+mj-lt"/>
                        </a:rPr>
                        <a:t>★★★★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94.59%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8000"/>
                          </a:solidFill>
                          <a:effectLst/>
                          <a:latin typeface="+mj-lt"/>
                        </a:rPr>
                        <a:t>★★★★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94.29%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+mj-lt"/>
                        </a:rPr>
                        <a:t>★★★★★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▲</a:t>
                      </a:r>
                      <a:endParaRPr lang="en-US" sz="1400" b="0" i="0" u="none" strike="noStrike" kern="1200" dirty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87.18%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★★★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830857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COA (RAE 3)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80.52%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81.35%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95.64%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+mj-lt"/>
                        </a:rPr>
                        <a:t>★★★★★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87.05%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86.67%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★★★</a:t>
                      </a:r>
                    </a:p>
                    <a:p>
                      <a:pPr algn="ctr" font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6391328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HCI (RAE 4)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76.68%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81.20%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91.93%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81.71%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  <a:p>
                      <a:pPr algn="ctr" font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▼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77.78%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2228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COA (RAE 5)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78.46%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77.84%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93.71%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★★★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84.43%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77.78%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  <a:p>
                      <a:pPr algn="ctr" font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0039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CCHA (RAE 6)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76.25%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79.22%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91.25%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93.49%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8000"/>
                          </a:solidFill>
                          <a:effectLst/>
                          <a:latin typeface="+mj-lt"/>
                        </a:rPr>
                        <a:t>★★★★★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83.67%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74921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CCHA (RAE 7)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79.00%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75.61%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90.43%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93.90%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+mj-lt"/>
                        </a:rPr>
                        <a:t>★★★★★</a:t>
                      </a:r>
                    </a:p>
                    <a:p>
                      <a:pPr algn="ctr" font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▲</a:t>
                      </a:r>
                      <a:endParaRPr lang="en-US" sz="1400" b="0" i="0" u="none" strike="noStrike" dirty="0">
                        <a:solidFill>
                          <a:srgbClr val="008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81.48%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9162531"/>
                  </a:ext>
                </a:extLst>
              </a:tr>
              <a:tr h="458343">
                <a:tc gridSpan="11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sz="1200" dirty="0">
                          <a:effectLst/>
                        </a:rPr>
                        <a:t>Star Assignments Based on Percentiles: </a:t>
                      </a:r>
                      <a:r>
                        <a:rPr lang="en-US" sz="1200" dirty="0">
                          <a:solidFill>
                            <a:srgbClr val="008000"/>
                          </a:solidFill>
                          <a:effectLst/>
                        </a:rPr>
                        <a:t>★★★★★ </a:t>
                      </a:r>
                      <a:r>
                        <a:rPr lang="en-US" sz="1200" dirty="0">
                          <a:effectLst/>
                        </a:rPr>
                        <a:t>90th or Above </a:t>
                      </a:r>
                      <a:r>
                        <a:rPr lang="en-US" sz="1200" dirty="0">
                          <a:solidFill>
                            <a:srgbClr val="008000"/>
                          </a:solidFill>
                          <a:effectLst/>
                        </a:rPr>
                        <a:t>★★★★</a:t>
                      </a:r>
                      <a:r>
                        <a:rPr lang="en-US" sz="1200" dirty="0">
                          <a:effectLst/>
                        </a:rPr>
                        <a:t> 75th–89th </a:t>
                      </a:r>
                      <a:r>
                        <a:rPr lang="en-US" sz="1200" dirty="0">
                          <a:solidFill>
                            <a:srgbClr val="0000FF"/>
                          </a:solidFill>
                          <a:effectLst/>
                        </a:rPr>
                        <a:t>★★★</a:t>
                      </a:r>
                      <a:r>
                        <a:rPr lang="en-US" sz="1200" dirty="0">
                          <a:effectLst/>
                        </a:rPr>
                        <a:t> 50th–74th 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★★</a:t>
                      </a:r>
                      <a:r>
                        <a:rPr lang="en-US" sz="1200" dirty="0">
                          <a:effectLst/>
                        </a:rPr>
                        <a:t> 25th–49th 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★</a:t>
                      </a:r>
                      <a:r>
                        <a:rPr lang="en-US" sz="1200" dirty="0">
                          <a:effectLst/>
                        </a:rPr>
                        <a:t> Below 25th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▲ Statistically significantly higher in 2024 than in 2023.           </a:t>
                      </a:r>
                      <a:r>
                        <a:rPr lang="en-US" sz="1200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r>
                        <a:rPr lang="en-US" sz="12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Statistically significantly higher in 2024 than in 2022.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▼</a:t>
                      </a:r>
                      <a:r>
                        <a:rPr lang="en-US" sz="12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Statistically significantly lower in 2024 than in 2023.            </a:t>
                      </a:r>
                      <a:r>
                        <a:rPr lang="en-US" sz="1200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▼</a:t>
                      </a:r>
                      <a:r>
                        <a:rPr lang="en-US" sz="12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Statistically significantly lower in 2024 than in 2022.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↑</a:t>
                      </a:r>
                      <a:r>
                        <a:rPr lang="en-US" sz="12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Statistically significantly higher than the Colorado RAE Aggregate.</a:t>
                      </a:r>
                      <a:br>
                        <a:rPr lang="en-US" sz="12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↓</a:t>
                      </a:r>
                      <a:r>
                        <a:rPr lang="en-US" sz="12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Statistically significantly lower than the Colorado RAE Aggregate.</a:t>
                      </a:r>
                      <a:br>
                        <a:rPr lang="en-US" sz="12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dirty="0">
                          <a:effectLst/>
                        </a:rPr>
                        <a:t>+   </a:t>
                      </a:r>
                      <a:r>
                        <a:rPr lang="en-US" sz="1200" i="1" dirty="0">
                          <a:effectLst/>
                        </a:rPr>
                        <a:t>Indicates fewer than 100 respondents. Caution should be exercised when evaluating these results.</a:t>
                      </a:r>
                      <a:endParaRPr lang="en-US" sz="12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600" dirty="0">
                        <a:solidFill>
                          <a:srgbClr val="0000FF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1744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6234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0"/>
            <a:ext cx="8915400" cy="1066800"/>
          </a:xfrm>
        </p:spPr>
        <p:txBody>
          <a:bodyPr/>
          <a:lstStyle/>
          <a:p>
            <a:r>
              <a:rPr lang="en-US" sz="2400" dirty="0"/>
              <a:t>Top-Box Scores: Adult RAEs – Medical Assistance With Smoking and Tobacco Use Cessation Measure Items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2CD8-2456-4537-B600-04522923C878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5554953"/>
              </p:ext>
            </p:extLst>
          </p:nvPr>
        </p:nvGraphicFramePr>
        <p:xfrm>
          <a:off x="114300" y="1143000"/>
          <a:ext cx="8915406" cy="448847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19300">
                  <a:extLst>
                    <a:ext uri="{9D8B030D-6E8A-4147-A177-3AD203B41FA5}">
                      <a16:colId xmlns:a16="http://schemas.microsoft.com/office/drawing/2014/main" val="3682182326"/>
                    </a:ext>
                  </a:extLst>
                </a:gridCol>
                <a:gridCol w="1149351">
                  <a:extLst>
                    <a:ext uri="{9D8B030D-6E8A-4147-A177-3AD203B41FA5}">
                      <a16:colId xmlns:a16="http://schemas.microsoft.com/office/drawing/2014/main" val="1125302929"/>
                    </a:ext>
                  </a:extLst>
                </a:gridCol>
                <a:gridCol w="1149351">
                  <a:extLst>
                    <a:ext uri="{9D8B030D-6E8A-4147-A177-3AD203B41FA5}">
                      <a16:colId xmlns:a16="http://schemas.microsoft.com/office/drawing/2014/main" val="3380037040"/>
                    </a:ext>
                  </a:extLst>
                </a:gridCol>
                <a:gridCol w="1149351">
                  <a:extLst>
                    <a:ext uri="{9D8B030D-6E8A-4147-A177-3AD203B41FA5}">
                      <a16:colId xmlns:a16="http://schemas.microsoft.com/office/drawing/2014/main" val="4257544477"/>
                    </a:ext>
                  </a:extLst>
                </a:gridCol>
                <a:gridCol w="1149351">
                  <a:extLst>
                    <a:ext uri="{9D8B030D-6E8A-4147-A177-3AD203B41FA5}">
                      <a16:colId xmlns:a16="http://schemas.microsoft.com/office/drawing/2014/main" val="1515100288"/>
                    </a:ext>
                  </a:extLst>
                </a:gridCol>
                <a:gridCol w="1149351">
                  <a:extLst>
                    <a:ext uri="{9D8B030D-6E8A-4147-A177-3AD203B41FA5}">
                      <a16:colId xmlns:a16="http://schemas.microsoft.com/office/drawing/2014/main" val="4262715410"/>
                    </a:ext>
                  </a:extLst>
                </a:gridCol>
                <a:gridCol w="1149351">
                  <a:extLst>
                    <a:ext uri="{9D8B030D-6E8A-4147-A177-3AD203B41FA5}">
                      <a16:colId xmlns:a16="http://schemas.microsoft.com/office/drawing/2014/main" val="3412720330"/>
                    </a:ext>
                  </a:extLst>
                </a:gridCol>
              </a:tblGrid>
              <a:tr h="83087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Aggregate/RAE 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i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Advising Smokers and Tobacco Users to Quit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i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Discussing Cessation Medications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i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Discussing Cessation Strategies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143973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Colorado RAE Aggregate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65.66%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42.60%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41.87%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9448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RMHP (RAE 1)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72.31%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41.54%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35.94%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860001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NHP (RAE 2)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60.00%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40.00%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36.23%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830857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COA (RAE 3)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68.66%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46.27%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41.27%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391328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HCI (RAE 4)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53.19%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38.30%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40.22%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2228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COA (RAE 5)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63.33%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42.86%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51.09%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+mn-lt"/>
                        </a:rPr>
                        <a:t>★★★★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0039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CCHA (RAE 6)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69.49%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43.10%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42.11%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74921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CCHA (RAE 7)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66.67%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41.94%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44.07%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9162531"/>
                  </a:ext>
                </a:extLst>
              </a:tr>
              <a:tr h="359575">
                <a:tc gridSpan="7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sz="1200" dirty="0">
                          <a:effectLst/>
                        </a:rPr>
                        <a:t>Star Assignments Based on Percentiles: </a:t>
                      </a:r>
                      <a:r>
                        <a:rPr lang="en-US" sz="1200" dirty="0">
                          <a:solidFill>
                            <a:srgbClr val="008000"/>
                          </a:solidFill>
                          <a:effectLst/>
                        </a:rPr>
                        <a:t>★★★★★ </a:t>
                      </a:r>
                      <a:r>
                        <a:rPr lang="en-US" sz="1200" dirty="0">
                          <a:effectLst/>
                        </a:rPr>
                        <a:t>90th or Above </a:t>
                      </a:r>
                      <a:r>
                        <a:rPr lang="en-US" sz="1200" dirty="0">
                          <a:solidFill>
                            <a:srgbClr val="008000"/>
                          </a:solidFill>
                          <a:effectLst/>
                        </a:rPr>
                        <a:t>★★★★</a:t>
                      </a:r>
                      <a:r>
                        <a:rPr lang="en-US" sz="1200" dirty="0">
                          <a:effectLst/>
                        </a:rPr>
                        <a:t> 75th–89th </a:t>
                      </a:r>
                      <a:r>
                        <a:rPr lang="en-US" sz="1200" dirty="0">
                          <a:solidFill>
                            <a:srgbClr val="0000FF"/>
                          </a:solidFill>
                          <a:effectLst/>
                        </a:rPr>
                        <a:t>★★★</a:t>
                      </a:r>
                      <a:r>
                        <a:rPr lang="en-US" sz="1200" dirty="0">
                          <a:effectLst/>
                        </a:rPr>
                        <a:t> 50th–74th 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★★</a:t>
                      </a:r>
                      <a:r>
                        <a:rPr lang="en-US" sz="1200" dirty="0">
                          <a:effectLst/>
                        </a:rPr>
                        <a:t> 25th–49th 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★</a:t>
                      </a:r>
                      <a:r>
                        <a:rPr lang="en-US" sz="1200" dirty="0">
                          <a:effectLst/>
                        </a:rPr>
                        <a:t> Below 25th</a:t>
                      </a:r>
                      <a:br>
                        <a:rPr lang="en-US" sz="12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dirty="0">
                          <a:effectLst/>
                        </a:rPr>
                        <a:t>+   </a:t>
                      </a:r>
                      <a:r>
                        <a:rPr lang="en-US" sz="1200" i="1" dirty="0">
                          <a:effectLst/>
                        </a:rPr>
                        <a:t>Indicates fewer than 100 respondents. Caution should be exercised when evaluating these results.</a:t>
                      </a:r>
                      <a:endParaRPr lang="en-US" sz="12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1744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5755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Response Rates – Child RAEs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2CD8-2456-4537-B600-04522923C87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279F9F0C-B324-451B-B051-D30EC4E0E25B}"/>
              </a:ext>
            </a:extLst>
          </p:cNvPr>
          <p:cNvSpPr/>
          <p:nvPr/>
        </p:nvSpPr>
        <p:spPr>
          <a:xfrm>
            <a:off x="250370" y="1219200"/>
            <a:ext cx="8665029" cy="4732040"/>
          </a:xfrm>
          <a:prstGeom prst="roundRect">
            <a:avLst>
              <a:gd name="adj" fmla="val 1000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3E5066E1-45ED-4045-86DC-81C79FAA8BCB}"/>
              </a:ext>
            </a:extLst>
          </p:cNvPr>
          <p:cNvGrpSpPr/>
          <p:nvPr/>
        </p:nvGrpSpPr>
        <p:grpSpPr>
          <a:xfrm>
            <a:off x="3250189" y="1309082"/>
            <a:ext cx="4459733" cy="1139215"/>
            <a:chOff x="132254" y="3267891"/>
            <a:chExt cx="1031914" cy="697045"/>
          </a:xfrm>
        </p:grpSpPr>
        <p:sp>
          <p:nvSpPr>
            <p:cNvPr id="77" name="Rectangle: Rounded Corners 76">
              <a:extLst>
                <a:ext uri="{FF2B5EF4-FFF2-40B4-BE49-F238E27FC236}">
                  <a16:creationId xmlns:a16="http://schemas.microsoft.com/office/drawing/2014/main" id="{34EC4150-989A-4346-AFB2-D7435C58AFD7}"/>
                </a:ext>
              </a:extLst>
            </p:cNvPr>
            <p:cNvSpPr/>
            <p:nvPr/>
          </p:nvSpPr>
          <p:spPr>
            <a:xfrm>
              <a:off x="132254" y="3267891"/>
              <a:ext cx="1031914" cy="697045"/>
            </a:xfrm>
            <a:prstGeom prst="roundRect">
              <a:avLst>
                <a:gd name="adj" fmla="val 10000"/>
              </a:avLst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78" name="Rectangle: Rounded Corners 4">
              <a:extLst>
                <a:ext uri="{FF2B5EF4-FFF2-40B4-BE49-F238E27FC236}">
                  <a16:creationId xmlns:a16="http://schemas.microsoft.com/office/drawing/2014/main" id="{61253730-911E-4AC2-A69A-B5C10003695C}"/>
                </a:ext>
              </a:extLst>
            </p:cNvPr>
            <p:cNvSpPr txBox="1"/>
            <p:nvPr/>
          </p:nvSpPr>
          <p:spPr>
            <a:xfrm>
              <a:off x="156808" y="3302743"/>
              <a:ext cx="982806" cy="627339"/>
            </a:xfrm>
            <a:prstGeom prst="rect">
              <a:avLst/>
            </a:prstGeom>
            <a:solidFill>
              <a:schemeClr val="accent2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24765" rIns="33020" bIns="2476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/>
                <a:t>2023 National Response Rate</a:t>
              </a: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400" kern="1200" dirty="0"/>
            </a:p>
          </p:txBody>
        </p:sp>
      </p:grpSp>
      <p:sp>
        <p:nvSpPr>
          <p:cNvPr id="79" name="Rectangle: Rounded Corners 78">
            <a:extLst>
              <a:ext uri="{FF2B5EF4-FFF2-40B4-BE49-F238E27FC236}">
                <a16:creationId xmlns:a16="http://schemas.microsoft.com/office/drawing/2014/main" id="{617430D6-AF2D-4645-8846-154826C055D0}"/>
              </a:ext>
            </a:extLst>
          </p:cNvPr>
          <p:cNvSpPr/>
          <p:nvPr/>
        </p:nvSpPr>
        <p:spPr>
          <a:xfrm>
            <a:off x="4617523" y="1904304"/>
            <a:ext cx="1725063" cy="351012"/>
          </a:xfrm>
          <a:prstGeom prst="roundRect">
            <a:avLst>
              <a:gd name="adj" fmla="val 1000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12.2%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E05FBAE-2F0B-49A7-A0D1-00195027ACB8}"/>
              </a:ext>
            </a:extLst>
          </p:cNvPr>
          <p:cNvGrpSpPr/>
          <p:nvPr/>
        </p:nvGrpSpPr>
        <p:grpSpPr>
          <a:xfrm>
            <a:off x="846771" y="1296113"/>
            <a:ext cx="1807017" cy="1107328"/>
            <a:chOff x="76769" y="3229035"/>
            <a:chExt cx="1031914" cy="697045"/>
          </a:xfrm>
          <a:solidFill>
            <a:schemeClr val="bg2">
              <a:lumMod val="95000"/>
            </a:schemeClr>
          </a:solidFill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4C06E8BB-35F8-4475-45FF-5D0F8DE91067}"/>
                </a:ext>
              </a:extLst>
            </p:cNvPr>
            <p:cNvSpPr/>
            <p:nvPr/>
          </p:nvSpPr>
          <p:spPr>
            <a:xfrm>
              <a:off x="76769" y="3229035"/>
              <a:ext cx="1031914" cy="69704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9" name="Rectangle: Rounded Corners 4">
              <a:extLst>
                <a:ext uri="{FF2B5EF4-FFF2-40B4-BE49-F238E27FC236}">
                  <a16:creationId xmlns:a16="http://schemas.microsoft.com/office/drawing/2014/main" id="{4BFADD42-BD50-0215-4027-33B80F458EFF}"/>
                </a:ext>
              </a:extLst>
            </p:cNvPr>
            <p:cNvSpPr txBox="1"/>
            <p:nvPr/>
          </p:nvSpPr>
          <p:spPr>
            <a:xfrm>
              <a:off x="86844" y="3543915"/>
              <a:ext cx="982806" cy="34376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24765" rIns="33020" bIns="2476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400" kern="1200" dirty="0">
                <a:solidFill>
                  <a:schemeClr val="tx1"/>
                </a:solidFill>
              </a:endParaRP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400" dirty="0">
                <a:solidFill>
                  <a:schemeClr val="tx1"/>
                </a:solidFill>
              </a:endParaRP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>
                  <a:solidFill>
                    <a:schemeClr val="tx1"/>
                  </a:solidFill>
                </a:rPr>
                <a:t>Year</a:t>
              </a: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400" dirty="0">
                <a:solidFill>
                  <a:schemeClr val="tx1"/>
                </a:solidFill>
              </a:endParaRP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400" kern="1200" dirty="0">
                <a:solidFill>
                  <a:schemeClr val="tx1"/>
                </a:solidFill>
              </a:endParaRP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400" kern="1200" dirty="0">
                <a:solidFill>
                  <a:schemeClr val="tx1"/>
                </a:solidFill>
              </a:endParaRP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4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1988F49-0022-6C18-7292-D5CF80B05C0E}"/>
              </a:ext>
            </a:extLst>
          </p:cNvPr>
          <p:cNvSpPr/>
          <p:nvPr/>
        </p:nvSpPr>
        <p:spPr>
          <a:xfrm>
            <a:off x="860398" y="1777768"/>
            <a:ext cx="869476" cy="479838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2023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28DA5879-B5ED-F294-914F-6A99DF1AED24}"/>
              </a:ext>
            </a:extLst>
          </p:cNvPr>
          <p:cNvSpPr/>
          <p:nvPr/>
        </p:nvSpPr>
        <p:spPr>
          <a:xfrm>
            <a:off x="1761430" y="1777768"/>
            <a:ext cx="869476" cy="479838"/>
          </a:xfrm>
          <a:prstGeom prst="roundRect">
            <a:avLst>
              <a:gd name="adj" fmla="val 1000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2024</a:t>
            </a:r>
          </a:p>
        </p:txBody>
      </p:sp>
      <p:grpSp>
        <p:nvGrpSpPr>
          <p:cNvPr id="98" name="Group 97">
            <a:extLst>
              <a:ext uri="{FF2B5EF4-FFF2-40B4-BE49-F238E27FC236}">
                <a16:creationId xmlns:a16="http://schemas.microsoft.com/office/drawing/2014/main" id="{B5451B51-81D4-607B-2422-9CF045D64EFF}"/>
              </a:ext>
            </a:extLst>
          </p:cNvPr>
          <p:cNvGrpSpPr/>
          <p:nvPr/>
        </p:nvGrpSpPr>
        <p:grpSpPr>
          <a:xfrm>
            <a:off x="274478" y="2631911"/>
            <a:ext cx="2076881" cy="1433511"/>
            <a:chOff x="76769" y="3229035"/>
            <a:chExt cx="1031914" cy="697045"/>
          </a:xfrm>
          <a:solidFill>
            <a:schemeClr val="tx2"/>
          </a:solidFill>
        </p:grpSpPr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66ACE981-8B15-FC17-1050-C3098022F1F4}"/>
                </a:ext>
              </a:extLst>
            </p:cNvPr>
            <p:cNvSpPr/>
            <p:nvPr/>
          </p:nvSpPr>
          <p:spPr>
            <a:xfrm>
              <a:off x="76769" y="3229035"/>
              <a:ext cx="1031914" cy="69704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00" name="Rectangle: Rounded Corners 4">
              <a:extLst>
                <a:ext uri="{FF2B5EF4-FFF2-40B4-BE49-F238E27FC236}">
                  <a16:creationId xmlns:a16="http://schemas.microsoft.com/office/drawing/2014/main" id="{CAA95859-EF2A-D80F-58D6-C84773EA5EBB}"/>
                </a:ext>
              </a:extLst>
            </p:cNvPr>
            <p:cNvSpPr txBox="1"/>
            <p:nvPr/>
          </p:nvSpPr>
          <p:spPr>
            <a:xfrm>
              <a:off x="86844" y="3260338"/>
              <a:ext cx="982806" cy="62733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24765" rIns="33020" bIns="2476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kern="12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/>
                <a:t>Colorado RAE Aggregate</a:t>
              </a: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kern="12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kern="12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kern="1200" dirty="0"/>
            </a:p>
          </p:txBody>
        </p:sp>
      </p:grpSp>
      <p:sp>
        <p:nvSpPr>
          <p:cNvPr id="102" name="Rectangle: Rounded Corners 101">
            <a:extLst>
              <a:ext uri="{FF2B5EF4-FFF2-40B4-BE49-F238E27FC236}">
                <a16:creationId xmlns:a16="http://schemas.microsoft.com/office/drawing/2014/main" id="{CA374F79-AC6C-EEA8-1391-970C920E39E9}"/>
              </a:ext>
            </a:extLst>
          </p:cNvPr>
          <p:cNvSpPr/>
          <p:nvPr/>
        </p:nvSpPr>
        <p:spPr>
          <a:xfrm>
            <a:off x="1322156" y="3329063"/>
            <a:ext cx="953825" cy="479838"/>
          </a:xfrm>
          <a:prstGeom prst="roundRect">
            <a:avLst>
              <a:gd name="adj" fmla="val 1000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11.49%</a:t>
            </a:r>
          </a:p>
        </p:txBody>
      </p:sp>
      <p:sp>
        <p:nvSpPr>
          <p:cNvPr id="128" name="Rectangle: Rounded Corners 127">
            <a:extLst>
              <a:ext uri="{FF2B5EF4-FFF2-40B4-BE49-F238E27FC236}">
                <a16:creationId xmlns:a16="http://schemas.microsoft.com/office/drawing/2014/main" id="{3A6C7378-1C19-BC91-8D58-ABC13B2CBBA3}"/>
              </a:ext>
            </a:extLst>
          </p:cNvPr>
          <p:cNvSpPr/>
          <p:nvPr/>
        </p:nvSpPr>
        <p:spPr>
          <a:xfrm>
            <a:off x="331543" y="3329063"/>
            <a:ext cx="953825" cy="479838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12.33%</a:t>
            </a:r>
          </a:p>
        </p:txBody>
      </p: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779FB3AC-61CF-E2B0-B30E-5E21902B04CB}"/>
              </a:ext>
            </a:extLst>
          </p:cNvPr>
          <p:cNvGrpSpPr/>
          <p:nvPr/>
        </p:nvGrpSpPr>
        <p:grpSpPr>
          <a:xfrm>
            <a:off x="2473368" y="2631911"/>
            <a:ext cx="2076881" cy="1433511"/>
            <a:chOff x="76769" y="3229035"/>
            <a:chExt cx="1031914" cy="697045"/>
          </a:xfrm>
          <a:solidFill>
            <a:schemeClr val="accent1"/>
          </a:solidFill>
        </p:grpSpPr>
        <p:sp>
          <p:nvSpPr>
            <p:cNvPr id="132" name="Rectangle: Rounded Corners 131">
              <a:extLst>
                <a:ext uri="{FF2B5EF4-FFF2-40B4-BE49-F238E27FC236}">
                  <a16:creationId xmlns:a16="http://schemas.microsoft.com/office/drawing/2014/main" id="{17143AF9-5ACE-782A-AC16-8D08D6EDD1C1}"/>
                </a:ext>
              </a:extLst>
            </p:cNvPr>
            <p:cNvSpPr/>
            <p:nvPr/>
          </p:nvSpPr>
          <p:spPr>
            <a:xfrm>
              <a:off x="76769" y="3229035"/>
              <a:ext cx="1031914" cy="69704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33" name="Rectangle: Rounded Corners 4">
              <a:extLst>
                <a:ext uri="{FF2B5EF4-FFF2-40B4-BE49-F238E27FC236}">
                  <a16:creationId xmlns:a16="http://schemas.microsoft.com/office/drawing/2014/main" id="{252B4D3E-1302-4C08-D5C9-0598EAE1D975}"/>
                </a:ext>
              </a:extLst>
            </p:cNvPr>
            <p:cNvSpPr txBox="1"/>
            <p:nvPr/>
          </p:nvSpPr>
          <p:spPr>
            <a:xfrm>
              <a:off x="86844" y="3260338"/>
              <a:ext cx="982806" cy="62733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24765" rIns="33020" bIns="2476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/>
                <a:t>RMHP (RAE 1)</a:t>
              </a: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kern="1200" dirty="0"/>
            </a:p>
          </p:txBody>
        </p:sp>
      </p:grpSp>
      <p:sp>
        <p:nvSpPr>
          <p:cNvPr id="134" name="Rectangle: Rounded Corners 133">
            <a:extLst>
              <a:ext uri="{FF2B5EF4-FFF2-40B4-BE49-F238E27FC236}">
                <a16:creationId xmlns:a16="http://schemas.microsoft.com/office/drawing/2014/main" id="{C208EBA9-35C3-6968-043F-BE1D46592174}"/>
              </a:ext>
            </a:extLst>
          </p:cNvPr>
          <p:cNvSpPr/>
          <p:nvPr/>
        </p:nvSpPr>
        <p:spPr>
          <a:xfrm>
            <a:off x="3521046" y="3329063"/>
            <a:ext cx="953825" cy="479838"/>
          </a:xfrm>
          <a:prstGeom prst="roundRect">
            <a:avLst>
              <a:gd name="adj" fmla="val 1000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13.46%</a:t>
            </a:r>
          </a:p>
        </p:txBody>
      </p:sp>
      <p:sp>
        <p:nvSpPr>
          <p:cNvPr id="135" name="Rectangle: Rounded Corners 134">
            <a:extLst>
              <a:ext uri="{FF2B5EF4-FFF2-40B4-BE49-F238E27FC236}">
                <a16:creationId xmlns:a16="http://schemas.microsoft.com/office/drawing/2014/main" id="{000E7CBC-CE0F-1E3C-BFED-F6CCAB5CFEE4}"/>
              </a:ext>
            </a:extLst>
          </p:cNvPr>
          <p:cNvSpPr/>
          <p:nvPr/>
        </p:nvSpPr>
        <p:spPr>
          <a:xfrm>
            <a:off x="2530433" y="3329063"/>
            <a:ext cx="953825" cy="479838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12.39%</a:t>
            </a:r>
          </a:p>
        </p:txBody>
      </p: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1CC91838-AF75-C464-A5B1-86E14A887E40}"/>
              </a:ext>
            </a:extLst>
          </p:cNvPr>
          <p:cNvGrpSpPr/>
          <p:nvPr/>
        </p:nvGrpSpPr>
        <p:grpSpPr>
          <a:xfrm>
            <a:off x="4672258" y="2631911"/>
            <a:ext cx="2076881" cy="1433511"/>
            <a:chOff x="76769" y="3229035"/>
            <a:chExt cx="1031914" cy="697045"/>
          </a:xfrm>
          <a:solidFill>
            <a:schemeClr val="accent1"/>
          </a:solidFill>
        </p:grpSpPr>
        <p:sp>
          <p:nvSpPr>
            <p:cNvPr id="142" name="Rectangle: Rounded Corners 141">
              <a:extLst>
                <a:ext uri="{FF2B5EF4-FFF2-40B4-BE49-F238E27FC236}">
                  <a16:creationId xmlns:a16="http://schemas.microsoft.com/office/drawing/2014/main" id="{8CD8F5AF-2734-B1B7-CE25-9BA655680394}"/>
                </a:ext>
              </a:extLst>
            </p:cNvPr>
            <p:cNvSpPr/>
            <p:nvPr/>
          </p:nvSpPr>
          <p:spPr>
            <a:xfrm>
              <a:off x="76769" y="3229035"/>
              <a:ext cx="1031914" cy="69704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3" name="Rectangle: Rounded Corners 4">
              <a:extLst>
                <a:ext uri="{FF2B5EF4-FFF2-40B4-BE49-F238E27FC236}">
                  <a16:creationId xmlns:a16="http://schemas.microsoft.com/office/drawing/2014/main" id="{A66B8567-DD4E-E42B-18DC-0D91F451DAAA}"/>
                </a:ext>
              </a:extLst>
            </p:cNvPr>
            <p:cNvSpPr txBox="1"/>
            <p:nvPr/>
          </p:nvSpPr>
          <p:spPr>
            <a:xfrm>
              <a:off x="86844" y="3260338"/>
              <a:ext cx="982806" cy="62733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24765" rIns="33020" bIns="2476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/>
                <a:t>NHP (RAE 2)</a:t>
              </a: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kern="1200" dirty="0"/>
            </a:p>
          </p:txBody>
        </p:sp>
      </p:grpSp>
      <p:sp>
        <p:nvSpPr>
          <p:cNvPr id="144" name="Rectangle: Rounded Corners 143">
            <a:extLst>
              <a:ext uri="{FF2B5EF4-FFF2-40B4-BE49-F238E27FC236}">
                <a16:creationId xmlns:a16="http://schemas.microsoft.com/office/drawing/2014/main" id="{91D9A6DC-BFCC-B5FD-3AA6-926A38C27EEC}"/>
              </a:ext>
            </a:extLst>
          </p:cNvPr>
          <p:cNvSpPr/>
          <p:nvPr/>
        </p:nvSpPr>
        <p:spPr>
          <a:xfrm>
            <a:off x="5719936" y="3329063"/>
            <a:ext cx="953825" cy="479838"/>
          </a:xfrm>
          <a:prstGeom prst="roundRect">
            <a:avLst>
              <a:gd name="adj" fmla="val 1000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/>
              <a:t>10.04%</a:t>
            </a:r>
            <a:endParaRPr lang="en-US" sz="1900" dirty="0"/>
          </a:p>
        </p:txBody>
      </p:sp>
      <p:sp>
        <p:nvSpPr>
          <p:cNvPr id="145" name="Rectangle: Rounded Corners 144">
            <a:extLst>
              <a:ext uri="{FF2B5EF4-FFF2-40B4-BE49-F238E27FC236}">
                <a16:creationId xmlns:a16="http://schemas.microsoft.com/office/drawing/2014/main" id="{B133DD0C-25E4-89C4-5EE7-927DC72D93DC}"/>
              </a:ext>
            </a:extLst>
          </p:cNvPr>
          <p:cNvSpPr/>
          <p:nvPr/>
        </p:nvSpPr>
        <p:spPr>
          <a:xfrm>
            <a:off x="4729323" y="3329063"/>
            <a:ext cx="953825" cy="479838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10.35%</a:t>
            </a:r>
          </a:p>
        </p:txBody>
      </p: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05B8866A-965B-5555-BEB2-956F6B6B35B4}"/>
              </a:ext>
            </a:extLst>
          </p:cNvPr>
          <p:cNvGrpSpPr/>
          <p:nvPr/>
        </p:nvGrpSpPr>
        <p:grpSpPr>
          <a:xfrm>
            <a:off x="6827632" y="2631911"/>
            <a:ext cx="2076881" cy="1433511"/>
            <a:chOff x="76769" y="3229035"/>
            <a:chExt cx="1031914" cy="697045"/>
          </a:xfrm>
          <a:solidFill>
            <a:schemeClr val="accent1"/>
          </a:solidFill>
        </p:grpSpPr>
        <p:sp>
          <p:nvSpPr>
            <p:cNvPr id="147" name="Rectangle: Rounded Corners 146">
              <a:extLst>
                <a:ext uri="{FF2B5EF4-FFF2-40B4-BE49-F238E27FC236}">
                  <a16:creationId xmlns:a16="http://schemas.microsoft.com/office/drawing/2014/main" id="{3F9136DA-F5A8-1DDD-6FD2-D183198B0A4C}"/>
                </a:ext>
              </a:extLst>
            </p:cNvPr>
            <p:cNvSpPr/>
            <p:nvPr/>
          </p:nvSpPr>
          <p:spPr>
            <a:xfrm>
              <a:off x="76769" y="3229035"/>
              <a:ext cx="1031914" cy="69704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8" name="Rectangle: Rounded Corners 4">
              <a:extLst>
                <a:ext uri="{FF2B5EF4-FFF2-40B4-BE49-F238E27FC236}">
                  <a16:creationId xmlns:a16="http://schemas.microsoft.com/office/drawing/2014/main" id="{FC98B285-23F9-A172-6349-CA7FA444DE08}"/>
                </a:ext>
              </a:extLst>
            </p:cNvPr>
            <p:cNvSpPr txBox="1"/>
            <p:nvPr/>
          </p:nvSpPr>
          <p:spPr>
            <a:xfrm>
              <a:off x="86844" y="3260338"/>
              <a:ext cx="982806" cy="62733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24765" rIns="33020" bIns="2476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/>
                <a:t>Colorado Access (RAE 3)</a:t>
              </a: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kern="1200" dirty="0"/>
            </a:p>
          </p:txBody>
        </p:sp>
      </p:grpSp>
      <p:sp>
        <p:nvSpPr>
          <p:cNvPr id="149" name="Rectangle: Rounded Corners 148">
            <a:extLst>
              <a:ext uri="{FF2B5EF4-FFF2-40B4-BE49-F238E27FC236}">
                <a16:creationId xmlns:a16="http://schemas.microsoft.com/office/drawing/2014/main" id="{4CD9E813-07F5-B0DD-4F6D-52051A4316A4}"/>
              </a:ext>
            </a:extLst>
          </p:cNvPr>
          <p:cNvSpPr/>
          <p:nvPr/>
        </p:nvSpPr>
        <p:spPr>
          <a:xfrm>
            <a:off x="7875310" y="3329063"/>
            <a:ext cx="953825" cy="479838"/>
          </a:xfrm>
          <a:prstGeom prst="roundRect">
            <a:avLst>
              <a:gd name="adj" fmla="val 1000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/>
              <a:t>14.61%</a:t>
            </a:r>
            <a:endParaRPr lang="en-US" sz="1900" dirty="0"/>
          </a:p>
        </p:txBody>
      </p:sp>
      <p:sp>
        <p:nvSpPr>
          <p:cNvPr id="150" name="Rectangle: Rounded Corners 149">
            <a:extLst>
              <a:ext uri="{FF2B5EF4-FFF2-40B4-BE49-F238E27FC236}">
                <a16:creationId xmlns:a16="http://schemas.microsoft.com/office/drawing/2014/main" id="{BC8AD94B-5956-DEBC-FFBA-6161C2793454}"/>
              </a:ext>
            </a:extLst>
          </p:cNvPr>
          <p:cNvSpPr/>
          <p:nvPr/>
        </p:nvSpPr>
        <p:spPr>
          <a:xfrm>
            <a:off x="6884697" y="3329063"/>
            <a:ext cx="953825" cy="479838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/>
              <a:t>14.39%</a:t>
            </a:r>
            <a:endParaRPr lang="en-US" sz="1900" dirty="0"/>
          </a:p>
        </p:txBody>
      </p:sp>
      <p:grpSp>
        <p:nvGrpSpPr>
          <p:cNvPr id="151" name="Group 150">
            <a:extLst>
              <a:ext uri="{FF2B5EF4-FFF2-40B4-BE49-F238E27FC236}">
                <a16:creationId xmlns:a16="http://schemas.microsoft.com/office/drawing/2014/main" id="{B4DBD345-6F90-D397-9F06-A5125304F140}"/>
              </a:ext>
            </a:extLst>
          </p:cNvPr>
          <p:cNvGrpSpPr/>
          <p:nvPr/>
        </p:nvGrpSpPr>
        <p:grpSpPr>
          <a:xfrm>
            <a:off x="261253" y="4210467"/>
            <a:ext cx="2076881" cy="1433511"/>
            <a:chOff x="76769" y="3229035"/>
            <a:chExt cx="1031914" cy="697045"/>
          </a:xfrm>
          <a:solidFill>
            <a:schemeClr val="accent1"/>
          </a:solidFill>
        </p:grpSpPr>
        <p:sp>
          <p:nvSpPr>
            <p:cNvPr id="152" name="Rectangle: Rounded Corners 151">
              <a:extLst>
                <a:ext uri="{FF2B5EF4-FFF2-40B4-BE49-F238E27FC236}">
                  <a16:creationId xmlns:a16="http://schemas.microsoft.com/office/drawing/2014/main" id="{08B8BBB7-074E-2DB4-8794-91EB2127A050}"/>
                </a:ext>
              </a:extLst>
            </p:cNvPr>
            <p:cNvSpPr/>
            <p:nvPr/>
          </p:nvSpPr>
          <p:spPr>
            <a:xfrm>
              <a:off x="76769" y="3229035"/>
              <a:ext cx="1031914" cy="69704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3" name="Rectangle: Rounded Corners 4">
              <a:extLst>
                <a:ext uri="{FF2B5EF4-FFF2-40B4-BE49-F238E27FC236}">
                  <a16:creationId xmlns:a16="http://schemas.microsoft.com/office/drawing/2014/main" id="{F198B590-7B3D-3554-D2DD-1AE175662559}"/>
                </a:ext>
              </a:extLst>
            </p:cNvPr>
            <p:cNvSpPr txBox="1"/>
            <p:nvPr/>
          </p:nvSpPr>
          <p:spPr>
            <a:xfrm>
              <a:off x="86844" y="3260338"/>
              <a:ext cx="982806" cy="62733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24765" rIns="33020" bIns="2476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/>
                <a:t>HCI (RAE 4)</a:t>
              </a: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kern="1200" dirty="0"/>
            </a:p>
          </p:txBody>
        </p:sp>
      </p:grpSp>
      <p:sp>
        <p:nvSpPr>
          <p:cNvPr id="154" name="Rectangle: Rounded Corners 153">
            <a:extLst>
              <a:ext uri="{FF2B5EF4-FFF2-40B4-BE49-F238E27FC236}">
                <a16:creationId xmlns:a16="http://schemas.microsoft.com/office/drawing/2014/main" id="{27B948B3-9E3B-0841-E838-BCF6C2937EEC}"/>
              </a:ext>
            </a:extLst>
          </p:cNvPr>
          <p:cNvSpPr/>
          <p:nvPr/>
        </p:nvSpPr>
        <p:spPr>
          <a:xfrm>
            <a:off x="1308931" y="4907619"/>
            <a:ext cx="953825" cy="479838"/>
          </a:xfrm>
          <a:prstGeom prst="roundRect">
            <a:avLst>
              <a:gd name="adj" fmla="val 1000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/>
              <a:t>8.95%</a:t>
            </a:r>
            <a:endParaRPr lang="en-US" sz="1900" dirty="0"/>
          </a:p>
        </p:txBody>
      </p:sp>
      <p:sp>
        <p:nvSpPr>
          <p:cNvPr id="155" name="Rectangle: Rounded Corners 154">
            <a:extLst>
              <a:ext uri="{FF2B5EF4-FFF2-40B4-BE49-F238E27FC236}">
                <a16:creationId xmlns:a16="http://schemas.microsoft.com/office/drawing/2014/main" id="{9707D3ED-E104-9C56-6362-7D0C4E0184F1}"/>
              </a:ext>
            </a:extLst>
          </p:cNvPr>
          <p:cNvSpPr/>
          <p:nvPr/>
        </p:nvSpPr>
        <p:spPr>
          <a:xfrm>
            <a:off x="318318" y="4907619"/>
            <a:ext cx="953825" cy="479838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/>
              <a:t>11.73%</a:t>
            </a:r>
            <a:endParaRPr lang="en-US" sz="1900" dirty="0"/>
          </a:p>
        </p:txBody>
      </p: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07BF2547-7D5D-E23E-6EF2-6D2D6ADF02B9}"/>
              </a:ext>
            </a:extLst>
          </p:cNvPr>
          <p:cNvGrpSpPr/>
          <p:nvPr/>
        </p:nvGrpSpPr>
        <p:grpSpPr>
          <a:xfrm>
            <a:off x="2460143" y="4210467"/>
            <a:ext cx="2076881" cy="1433511"/>
            <a:chOff x="76769" y="3229035"/>
            <a:chExt cx="1031914" cy="697045"/>
          </a:xfrm>
          <a:solidFill>
            <a:schemeClr val="accent1"/>
          </a:solidFill>
        </p:grpSpPr>
        <p:sp>
          <p:nvSpPr>
            <p:cNvPr id="157" name="Rectangle: Rounded Corners 156">
              <a:extLst>
                <a:ext uri="{FF2B5EF4-FFF2-40B4-BE49-F238E27FC236}">
                  <a16:creationId xmlns:a16="http://schemas.microsoft.com/office/drawing/2014/main" id="{CF8F62BA-0736-99DF-97E3-B51E1909C5D8}"/>
                </a:ext>
              </a:extLst>
            </p:cNvPr>
            <p:cNvSpPr/>
            <p:nvPr/>
          </p:nvSpPr>
          <p:spPr>
            <a:xfrm>
              <a:off x="76769" y="3229035"/>
              <a:ext cx="1031914" cy="69704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8" name="Rectangle: Rounded Corners 4">
              <a:extLst>
                <a:ext uri="{FF2B5EF4-FFF2-40B4-BE49-F238E27FC236}">
                  <a16:creationId xmlns:a16="http://schemas.microsoft.com/office/drawing/2014/main" id="{BF152056-75F9-4939-95F5-F2D6EEA99973}"/>
                </a:ext>
              </a:extLst>
            </p:cNvPr>
            <p:cNvSpPr txBox="1"/>
            <p:nvPr/>
          </p:nvSpPr>
          <p:spPr>
            <a:xfrm>
              <a:off x="86844" y="3260338"/>
              <a:ext cx="982806" cy="62733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24765" rIns="33020" bIns="2476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/>
                <a:t>Colorado Access (RAE 5)</a:t>
              </a: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kern="1200" dirty="0"/>
            </a:p>
          </p:txBody>
        </p:sp>
      </p:grpSp>
      <p:sp>
        <p:nvSpPr>
          <p:cNvPr id="159" name="Rectangle: Rounded Corners 158">
            <a:extLst>
              <a:ext uri="{FF2B5EF4-FFF2-40B4-BE49-F238E27FC236}">
                <a16:creationId xmlns:a16="http://schemas.microsoft.com/office/drawing/2014/main" id="{0957F8FD-8541-23F6-5369-EB11E7393F4E}"/>
              </a:ext>
            </a:extLst>
          </p:cNvPr>
          <p:cNvSpPr/>
          <p:nvPr/>
        </p:nvSpPr>
        <p:spPr>
          <a:xfrm>
            <a:off x="3507821" y="4907619"/>
            <a:ext cx="953825" cy="479838"/>
          </a:xfrm>
          <a:prstGeom prst="roundRect">
            <a:avLst>
              <a:gd name="adj" fmla="val 1000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/>
              <a:t>15.45%</a:t>
            </a:r>
            <a:endParaRPr lang="en-US" sz="1900" dirty="0"/>
          </a:p>
        </p:txBody>
      </p:sp>
      <p:sp>
        <p:nvSpPr>
          <p:cNvPr id="160" name="Rectangle: Rounded Corners 159">
            <a:extLst>
              <a:ext uri="{FF2B5EF4-FFF2-40B4-BE49-F238E27FC236}">
                <a16:creationId xmlns:a16="http://schemas.microsoft.com/office/drawing/2014/main" id="{F0548386-1D60-63CC-3E3F-C39D228C4BE2}"/>
              </a:ext>
            </a:extLst>
          </p:cNvPr>
          <p:cNvSpPr/>
          <p:nvPr/>
        </p:nvSpPr>
        <p:spPr>
          <a:xfrm>
            <a:off x="2517208" y="4907619"/>
            <a:ext cx="953825" cy="479838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/>
              <a:t>14.86%</a:t>
            </a:r>
            <a:endParaRPr lang="en-US" sz="1900" dirty="0"/>
          </a:p>
        </p:txBody>
      </p: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A1864356-BCF3-AD9F-8647-7C289E814303}"/>
              </a:ext>
            </a:extLst>
          </p:cNvPr>
          <p:cNvGrpSpPr/>
          <p:nvPr/>
        </p:nvGrpSpPr>
        <p:grpSpPr>
          <a:xfrm>
            <a:off x="4659033" y="4210467"/>
            <a:ext cx="2076881" cy="1433511"/>
            <a:chOff x="76769" y="3229035"/>
            <a:chExt cx="1031914" cy="697045"/>
          </a:xfrm>
          <a:solidFill>
            <a:schemeClr val="accent1"/>
          </a:solidFill>
        </p:grpSpPr>
        <p:sp>
          <p:nvSpPr>
            <p:cNvPr id="162" name="Rectangle: Rounded Corners 161">
              <a:extLst>
                <a:ext uri="{FF2B5EF4-FFF2-40B4-BE49-F238E27FC236}">
                  <a16:creationId xmlns:a16="http://schemas.microsoft.com/office/drawing/2014/main" id="{952D7426-11CD-8F72-12BF-BFABE82028FE}"/>
                </a:ext>
              </a:extLst>
            </p:cNvPr>
            <p:cNvSpPr/>
            <p:nvPr/>
          </p:nvSpPr>
          <p:spPr>
            <a:xfrm>
              <a:off x="76769" y="3229035"/>
              <a:ext cx="1031914" cy="69704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3" name="Rectangle: Rounded Corners 4">
              <a:extLst>
                <a:ext uri="{FF2B5EF4-FFF2-40B4-BE49-F238E27FC236}">
                  <a16:creationId xmlns:a16="http://schemas.microsoft.com/office/drawing/2014/main" id="{DB849BDB-8DE3-2AA5-FBAF-7AEE7E51422C}"/>
                </a:ext>
              </a:extLst>
            </p:cNvPr>
            <p:cNvSpPr txBox="1"/>
            <p:nvPr/>
          </p:nvSpPr>
          <p:spPr>
            <a:xfrm>
              <a:off x="86844" y="3260338"/>
              <a:ext cx="982806" cy="62733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24765" rIns="33020" bIns="2476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/>
                <a:t>CCHA (RAE 6)</a:t>
              </a: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kern="1200" dirty="0"/>
            </a:p>
          </p:txBody>
        </p:sp>
      </p:grpSp>
      <p:sp>
        <p:nvSpPr>
          <p:cNvPr id="164" name="Rectangle: Rounded Corners 163">
            <a:extLst>
              <a:ext uri="{FF2B5EF4-FFF2-40B4-BE49-F238E27FC236}">
                <a16:creationId xmlns:a16="http://schemas.microsoft.com/office/drawing/2014/main" id="{1276AFA1-C87B-5DA6-C647-98D1D16F13A8}"/>
              </a:ext>
            </a:extLst>
          </p:cNvPr>
          <p:cNvSpPr/>
          <p:nvPr/>
        </p:nvSpPr>
        <p:spPr>
          <a:xfrm>
            <a:off x="5706711" y="4907619"/>
            <a:ext cx="953825" cy="479838"/>
          </a:xfrm>
          <a:prstGeom prst="roundRect">
            <a:avLst>
              <a:gd name="adj" fmla="val 1000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/>
              <a:t>9.44%</a:t>
            </a:r>
            <a:endParaRPr lang="en-US" sz="1900" dirty="0"/>
          </a:p>
        </p:txBody>
      </p:sp>
      <p:sp>
        <p:nvSpPr>
          <p:cNvPr id="165" name="Rectangle: Rounded Corners 164">
            <a:extLst>
              <a:ext uri="{FF2B5EF4-FFF2-40B4-BE49-F238E27FC236}">
                <a16:creationId xmlns:a16="http://schemas.microsoft.com/office/drawing/2014/main" id="{5CD9D972-A038-5360-D334-D0255F54F81E}"/>
              </a:ext>
            </a:extLst>
          </p:cNvPr>
          <p:cNvSpPr/>
          <p:nvPr/>
        </p:nvSpPr>
        <p:spPr>
          <a:xfrm>
            <a:off x="4716098" y="4907619"/>
            <a:ext cx="953825" cy="479838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/>
              <a:t>11.40%</a:t>
            </a:r>
            <a:endParaRPr lang="en-US" sz="1900" dirty="0"/>
          </a:p>
        </p:txBody>
      </p: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7D232AE1-270B-D29E-EB18-DFA6C7BE0321}"/>
              </a:ext>
            </a:extLst>
          </p:cNvPr>
          <p:cNvGrpSpPr/>
          <p:nvPr/>
        </p:nvGrpSpPr>
        <p:grpSpPr>
          <a:xfrm>
            <a:off x="6814407" y="4210467"/>
            <a:ext cx="2076881" cy="1433511"/>
            <a:chOff x="76769" y="3229035"/>
            <a:chExt cx="1031914" cy="697045"/>
          </a:xfrm>
          <a:solidFill>
            <a:schemeClr val="accent1"/>
          </a:solidFill>
        </p:grpSpPr>
        <p:sp>
          <p:nvSpPr>
            <p:cNvPr id="167" name="Rectangle: Rounded Corners 166">
              <a:extLst>
                <a:ext uri="{FF2B5EF4-FFF2-40B4-BE49-F238E27FC236}">
                  <a16:creationId xmlns:a16="http://schemas.microsoft.com/office/drawing/2014/main" id="{E80F7904-5FB5-72BF-94C0-B8D2B6872C29}"/>
                </a:ext>
              </a:extLst>
            </p:cNvPr>
            <p:cNvSpPr/>
            <p:nvPr/>
          </p:nvSpPr>
          <p:spPr>
            <a:xfrm>
              <a:off x="76769" y="3229035"/>
              <a:ext cx="1031914" cy="69704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8" name="Rectangle: Rounded Corners 4">
              <a:extLst>
                <a:ext uri="{FF2B5EF4-FFF2-40B4-BE49-F238E27FC236}">
                  <a16:creationId xmlns:a16="http://schemas.microsoft.com/office/drawing/2014/main" id="{B13C6273-E0FC-FD79-18FB-CF51A2520CA2}"/>
                </a:ext>
              </a:extLst>
            </p:cNvPr>
            <p:cNvSpPr txBox="1"/>
            <p:nvPr/>
          </p:nvSpPr>
          <p:spPr>
            <a:xfrm>
              <a:off x="86844" y="3260338"/>
              <a:ext cx="982806" cy="62733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24765" rIns="33020" bIns="2476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/>
                <a:t>CCHA (RAE 7)</a:t>
              </a: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kern="1200" dirty="0"/>
            </a:p>
          </p:txBody>
        </p:sp>
      </p:grpSp>
      <p:sp>
        <p:nvSpPr>
          <p:cNvPr id="169" name="Rectangle: Rounded Corners 168">
            <a:extLst>
              <a:ext uri="{FF2B5EF4-FFF2-40B4-BE49-F238E27FC236}">
                <a16:creationId xmlns:a16="http://schemas.microsoft.com/office/drawing/2014/main" id="{E19CFC75-7706-AA3F-4CA6-BD6BF8B1D57F}"/>
              </a:ext>
            </a:extLst>
          </p:cNvPr>
          <p:cNvSpPr/>
          <p:nvPr/>
        </p:nvSpPr>
        <p:spPr>
          <a:xfrm>
            <a:off x="7862085" y="4907619"/>
            <a:ext cx="953825" cy="479838"/>
          </a:xfrm>
          <a:prstGeom prst="roundRect">
            <a:avLst>
              <a:gd name="adj" fmla="val 1000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/>
              <a:t>8.53%</a:t>
            </a:r>
            <a:endParaRPr lang="en-US" sz="1900" dirty="0"/>
          </a:p>
        </p:txBody>
      </p:sp>
      <p:sp>
        <p:nvSpPr>
          <p:cNvPr id="170" name="Rectangle: Rounded Corners 169">
            <a:extLst>
              <a:ext uri="{FF2B5EF4-FFF2-40B4-BE49-F238E27FC236}">
                <a16:creationId xmlns:a16="http://schemas.microsoft.com/office/drawing/2014/main" id="{ED08A417-C028-2361-F2FF-2A72606CB83E}"/>
              </a:ext>
            </a:extLst>
          </p:cNvPr>
          <p:cNvSpPr/>
          <p:nvPr/>
        </p:nvSpPr>
        <p:spPr>
          <a:xfrm>
            <a:off x="6871472" y="4907619"/>
            <a:ext cx="953825" cy="479838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/>
              <a:t>11.23%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3348624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0"/>
            <a:ext cx="8915400" cy="1066800"/>
          </a:xfrm>
        </p:spPr>
        <p:txBody>
          <a:bodyPr/>
          <a:lstStyle/>
          <a:p>
            <a:r>
              <a:rPr lang="en-US" dirty="0"/>
              <a:t>Top-Box Scores: Child RAEs – General Child Global Ratings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2CD8-2456-4537-B600-04522923C878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8074711"/>
              </p:ext>
            </p:extLst>
          </p:nvPr>
        </p:nvGraphicFramePr>
        <p:xfrm>
          <a:off x="114300" y="1219200"/>
          <a:ext cx="8915403" cy="495710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714499">
                  <a:extLst>
                    <a:ext uri="{9D8B030D-6E8A-4147-A177-3AD203B41FA5}">
                      <a16:colId xmlns:a16="http://schemas.microsoft.com/office/drawing/2014/main" val="3682182326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1125302929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304412819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3380037040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996476950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4257544477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4253144673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3114335570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1889907380"/>
                    </a:ext>
                  </a:extLst>
                </a:gridCol>
              </a:tblGrid>
              <a:tr h="83087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Aggregate/</a:t>
                      </a:r>
                    </a:p>
                    <a:p>
                      <a:pPr algn="ctr"/>
                      <a:r>
                        <a:rPr lang="en-US" sz="1600" dirty="0"/>
                        <a:t>RAE 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i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Rating of Health Plan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i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Rating of All Health Care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i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Rating of Personal Doctor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i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Rating of Specialist Seen Most Often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143973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Colorado RAE Aggregate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69.13%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66.40%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73.43%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65.25%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9448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RMHP (RAE 1)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68.73%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71.07%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★★★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75.34%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57.14%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860001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NHP (RAE 2)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65.26%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60.82%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75.91%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★★★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79.31%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8000"/>
                          </a:solidFill>
                          <a:effectLst/>
                          <a:latin typeface="+mj-lt"/>
                        </a:rPr>
                        <a:t>★★★★★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830857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COA (RAE 3)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73.91%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★★★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69.68%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★★★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70.28%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63.46%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6391328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HCI (RAE 4)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66.86%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65.29%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73.79%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70.83%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★★★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2228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COA (RAE 5)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76.41%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+mj-lt"/>
                        </a:rPr>
                        <a:t>★★★★</a:t>
                      </a:r>
                    </a:p>
                    <a:p>
                      <a:pPr algn="ctr" font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↑</a:t>
                      </a:r>
                      <a:endParaRPr lang="en-US" sz="1400" b="0" i="0" u="none" strike="noStrike" dirty="0">
                        <a:solidFill>
                          <a:srgbClr val="008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72.25%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+mj-lt"/>
                        </a:rPr>
                        <a:t>★★★★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80.09%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+mj-lt"/>
                        </a:rPr>
                        <a:t>★★★★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75.47%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+mj-lt"/>
                        </a:rPr>
                        <a:t>★★★★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0039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CCHA (RAE 6)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68.54%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65.08%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72.19%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65.85%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74921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CCHA (RAE 7)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59.51%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  <a:p>
                      <a:pPr algn="ctr" font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↓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56.31%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71.74%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57.50%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9162531"/>
                  </a:ext>
                </a:extLst>
              </a:tr>
              <a:tr h="458343">
                <a:tc gridSpan="9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sz="1200" dirty="0">
                          <a:effectLst/>
                        </a:rPr>
                        <a:t>Star Assignments Based on Percentiles: </a:t>
                      </a:r>
                      <a:r>
                        <a:rPr lang="en-US" sz="1200" dirty="0">
                          <a:solidFill>
                            <a:srgbClr val="008000"/>
                          </a:solidFill>
                          <a:effectLst/>
                        </a:rPr>
                        <a:t>★★★★★ </a:t>
                      </a:r>
                      <a:r>
                        <a:rPr lang="en-US" sz="1200" dirty="0">
                          <a:effectLst/>
                        </a:rPr>
                        <a:t>90th or Above </a:t>
                      </a:r>
                      <a:r>
                        <a:rPr lang="en-US" sz="1200" dirty="0">
                          <a:solidFill>
                            <a:srgbClr val="008000"/>
                          </a:solidFill>
                          <a:effectLst/>
                        </a:rPr>
                        <a:t>★★★★</a:t>
                      </a:r>
                      <a:r>
                        <a:rPr lang="en-US" sz="1200" dirty="0">
                          <a:effectLst/>
                        </a:rPr>
                        <a:t> 75th–89th </a:t>
                      </a:r>
                      <a:r>
                        <a:rPr lang="en-US" sz="1200" dirty="0">
                          <a:solidFill>
                            <a:srgbClr val="0000FF"/>
                          </a:solidFill>
                          <a:effectLst/>
                        </a:rPr>
                        <a:t>★★★</a:t>
                      </a:r>
                      <a:r>
                        <a:rPr lang="en-US" sz="1200" dirty="0">
                          <a:effectLst/>
                        </a:rPr>
                        <a:t> 50th–74th 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★★</a:t>
                      </a:r>
                      <a:r>
                        <a:rPr lang="en-US" sz="1200" dirty="0">
                          <a:effectLst/>
                        </a:rPr>
                        <a:t> 25th–49th 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★</a:t>
                      </a:r>
                      <a:r>
                        <a:rPr lang="en-US" sz="1200" dirty="0">
                          <a:effectLst/>
                        </a:rPr>
                        <a:t> Below 25th</a:t>
                      </a:r>
                    </a:p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↑</a:t>
                      </a:r>
                      <a:r>
                        <a:rPr lang="en-US" sz="12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Statistically significantly higher than the Colorado RAE Aggregate.</a:t>
                      </a:r>
                      <a:br>
                        <a:rPr lang="en-US" sz="12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↓</a:t>
                      </a:r>
                      <a:r>
                        <a:rPr lang="en-US" sz="12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Statistically significantly lower than the Colorado RAE Aggregate.</a:t>
                      </a:r>
                      <a:br>
                        <a:rPr lang="en-US" sz="12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dirty="0">
                          <a:effectLst/>
                        </a:rPr>
                        <a:t>+   </a:t>
                      </a:r>
                      <a:r>
                        <a:rPr lang="en-US" sz="1200" i="1" dirty="0">
                          <a:effectLst/>
                        </a:rPr>
                        <a:t>Indicates fewer than 100 respondents. Caution should be exercised when evaluating these results.</a:t>
                      </a:r>
                      <a:endParaRPr lang="en-US" sz="12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600" dirty="0">
                        <a:solidFill>
                          <a:srgbClr val="0000FF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1744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40292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0"/>
            <a:ext cx="8915400" cy="1066800"/>
          </a:xfrm>
        </p:spPr>
        <p:txBody>
          <a:bodyPr/>
          <a:lstStyle/>
          <a:p>
            <a:r>
              <a:rPr lang="en-US" sz="3600" dirty="0"/>
              <a:t>Top-Box Scores: Child RAEs – General Child Composite and Individual Item Measures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2CD8-2456-4537-B600-04522923C878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1872134"/>
              </p:ext>
            </p:extLst>
          </p:nvPr>
        </p:nvGraphicFramePr>
        <p:xfrm>
          <a:off x="114300" y="1160615"/>
          <a:ext cx="8915402" cy="4401985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181100">
                  <a:extLst>
                    <a:ext uri="{9D8B030D-6E8A-4147-A177-3AD203B41FA5}">
                      <a16:colId xmlns:a16="http://schemas.microsoft.com/office/drawing/2014/main" val="368218232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125302929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304412819"/>
                    </a:ext>
                  </a:extLst>
                </a:gridCol>
                <a:gridCol w="745037">
                  <a:extLst>
                    <a:ext uri="{9D8B030D-6E8A-4147-A177-3AD203B41FA5}">
                      <a16:colId xmlns:a16="http://schemas.microsoft.com/office/drawing/2014/main" val="3380037040"/>
                    </a:ext>
                  </a:extLst>
                </a:gridCol>
                <a:gridCol w="809103">
                  <a:extLst>
                    <a:ext uri="{9D8B030D-6E8A-4147-A177-3AD203B41FA5}">
                      <a16:colId xmlns:a16="http://schemas.microsoft.com/office/drawing/2014/main" val="996476950"/>
                    </a:ext>
                  </a:extLst>
                </a:gridCol>
                <a:gridCol w="731860">
                  <a:extLst>
                    <a:ext uri="{9D8B030D-6E8A-4147-A177-3AD203B41FA5}">
                      <a16:colId xmlns:a16="http://schemas.microsoft.com/office/drawing/2014/main" val="4257544477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25314467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11433557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88990738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893201817"/>
                    </a:ext>
                  </a:extLst>
                </a:gridCol>
                <a:gridCol w="952502">
                  <a:extLst>
                    <a:ext uri="{9D8B030D-6E8A-4147-A177-3AD203B41FA5}">
                      <a16:colId xmlns:a16="http://schemas.microsoft.com/office/drawing/2014/main" val="984191212"/>
                    </a:ext>
                  </a:extLst>
                </a:gridCol>
              </a:tblGrid>
              <a:tr h="63656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Aggregate/</a:t>
                      </a:r>
                    </a:p>
                    <a:p>
                      <a:pPr algn="ctr"/>
                      <a:r>
                        <a:rPr lang="en-US" sz="1600" dirty="0"/>
                        <a:t>RAE 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i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Getting Needed Care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i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Getting Care Quickly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i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How Well Doctors Communicate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i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Customer Service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i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Coordination of Care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143973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Colorado RAE Aggregate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81.23%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85.10%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93.90%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★★★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88.50%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★★★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80.13%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9448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RMHP (RAE 1)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83.78%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★★★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86.91%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★★★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95.90%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8000"/>
                          </a:solidFill>
                          <a:effectLst/>
                          <a:latin typeface="+mj-lt"/>
                        </a:rPr>
                        <a:t>★★★★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86.28%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77.61%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860001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NHP (RAE 2)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80.71%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82.73%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91.16%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88.37%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★★★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75.61%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830857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COA (RAE 3)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80.77%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83.81%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92.62%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90.35%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+mj-lt"/>
                        </a:rPr>
                        <a:t>★★★★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80.70%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6391328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HCI (RAE 4)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84.74%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★★★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87.05%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★★★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92.96%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85.19%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80.49%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2228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COA (RAE 5)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83.51%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★★★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84.71%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94.13%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★★★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87.80%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★★★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83.95%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★★★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0039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CCHA (RAE 6)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82.34%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88.12%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★★★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95.39%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★★★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87.74%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80.77%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74921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CCHA (RAE 7)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75.08%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83.59%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94.89%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★★★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90.63%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+mj-lt"/>
                        </a:rPr>
                        <a:t>★★★★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80.43%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9162531"/>
                  </a:ext>
                </a:extLst>
              </a:tr>
              <a:tr h="458343">
                <a:tc gridSpan="11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sz="1200" dirty="0">
                          <a:effectLst/>
                        </a:rPr>
                        <a:t>Star Assignments Based on Percentiles: </a:t>
                      </a:r>
                      <a:r>
                        <a:rPr lang="en-US" sz="1200" dirty="0">
                          <a:solidFill>
                            <a:srgbClr val="008000"/>
                          </a:solidFill>
                          <a:effectLst/>
                        </a:rPr>
                        <a:t>★★★★★ </a:t>
                      </a:r>
                      <a:r>
                        <a:rPr lang="en-US" sz="1200" dirty="0">
                          <a:effectLst/>
                        </a:rPr>
                        <a:t>90th or Above </a:t>
                      </a:r>
                      <a:r>
                        <a:rPr lang="en-US" sz="1200" dirty="0">
                          <a:solidFill>
                            <a:srgbClr val="008000"/>
                          </a:solidFill>
                          <a:effectLst/>
                        </a:rPr>
                        <a:t>★★★★</a:t>
                      </a:r>
                      <a:r>
                        <a:rPr lang="en-US" sz="1200" dirty="0">
                          <a:effectLst/>
                        </a:rPr>
                        <a:t> 75th–89th </a:t>
                      </a:r>
                      <a:r>
                        <a:rPr lang="en-US" sz="1200" dirty="0">
                          <a:solidFill>
                            <a:srgbClr val="0000FF"/>
                          </a:solidFill>
                          <a:effectLst/>
                        </a:rPr>
                        <a:t>★★★</a:t>
                      </a:r>
                      <a:r>
                        <a:rPr lang="en-US" sz="1200" dirty="0">
                          <a:effectLst/>
                        </a:rPr>
                        <a:t> 50th–74th 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★★</a:t>
                      </a:r>
                      <a:r>
                        <a:rPr lang="en-US" sz="1200" dirty="0">
                          <a:effectLst/>
                        </a:rPr>
                        <a:t> 25th–49th 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★</a:t>
                      </a:r>
                      <a:r>
                        <a:rPr lang="en-US" sz="1200" dirty="0">
                          <a:effectLst/>
                        </a:rPr>
                        <a:t> Below 25th</a:t>
                      </a:r>
                      <a:br>
                        <a:rPr lang="en-US" sz="12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dirty="0">
                          <a:effectLst/>
                        </a:rPr>
                        <a:t>+   </a:t>
                      </a:r>
                      <a:r>
                        <a:rPr lang="en-US" sz="1200" i="1" dirty="0">
                          <a:effectLst/>
                        </a:rPr>
                        <a:t>Indicates fewer than 100 respondents. Caution should be exercised when evaluating these results.</a:t>
                      </a:r>
                      <a:endParaRPr lang="en-US" sz="12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600" dirty="0">
                        <a:solidFill>
                          <a:srgbClr val="0000FF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1744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43252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0"/>
            <a:ext cx="8915400" cy="1066800"/>
          </a:xfrm>
        </p:spPr>
        <p:txBody>
          <a:bodyPr/>
          <a:lstStyle/>
          <a:p>
            <a:r>
              <a:rPr lang="en-US" sz="2800" dirty="0"/>
              <a:t>Top-Box Scores: Child RAEs – CCC Global Ratings, Composite Measures, and Individual Item Measure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2CD8-2456-4537-B600-04522923C878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6" name="Content Placeholder 10">
            <a:extLst>
              <a:ext uri="{FF2B5EF4-FFF2-40B4-BE49-F238E27FC236}">
                <a16:creationId xmlns:a16="http://schemas.microsoft.com/office/drawing/2014/main" id="{E41E9DC2-A497-A74D-D547-D69FD863D5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5058048"/>
              </p:ext>
            </p:extLst>
          </p:nvPr>
        </p:nvGraphicFramePr>
        <p:xfrm>
          <a:off x="361950" y="1224351"/>
          <a:ext cx="8420100" cy="449064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743450">
                  <a:extLst>
                    <a:ext uri="{9D8B030D-6E8A-4147-A177-3AD203B41FA5}">
                      <a16:colId xmlns:a16="http://schemas.microsoft.com/office/drawing/2014/main" val="3682182326"/>
                    </a:ext>
                  </a:extLst>
                </a:gridCol>
                <a:gridCol w="1838325">
                  <a:extLst>
                    <a:ext uri="{9D8B030D-6E8A-4147-A177-3AD203B41FA5}">
                      <a16:colId xmlns:a16="http://schemas.microsoft.com/office/drawing/2014/main" val="1125302929"/>
                    </a:ext>
                  </a:extLst>
                </a:gridCol>
                <a:gridCol w="1838325">
                  <a:extLst>
                    <a:ext uri="{9D8B030D-6E8A-4147-A177-3AD203B41FA5}">
                      <a16:colId xmlns:a16="http://schemas.microsoft.com/office/drawing/2014/main" val="223632222"/>
                    </a:ext>
                  </a:extLst>
                </a:gridCol>
              </a:tblGrid>
              <a:tr h="45204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Measure 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Colorado RAE Aggregate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143973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1" dirty="0"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Rating of Health Plan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62.62%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59448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Rating of All Health Care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59.00%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860001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Rating of Personal Doctor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72.28%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830857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Rating of Specialist Seen Most Often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60.77%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391328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Getting Needed Care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80.33%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2228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Getting Care Quickly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87.87%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0039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How Well Doctors Communicate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94.53%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74921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Customer Service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89.18%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916253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Coordination of Care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80.85%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173318"/>
                  </a:ext>
                </a:extLst>
              </a:tr>
              <a:tr h="335280">
                <a:tc gridSpan="3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sz="1200" dirty="0">
                          <a:effectLst/>
                        </a:rPr>
                        <a:t>Star Assignments Based on Percentiles: </a:t>
                      </a:r>
                      <a:r>
                        <a:rPr lang="en-US" sz="1200" dirty="0">
                          <a:solidFill>
                            <a:srgbClr val="008000"/>
                          </a:solidFill>
                          <a:effectLst/>
                        </a:rPr>
                        <a:t>★★★★★ </a:t>
                      </a:r>
                      <a:r>
                        <a:rPr lang="en-US" sz="1200" dirty="0">
                          <a:effectLst/>
                        </a:rPr>
                        <a:t>90th or Above </a:t>
                      </a:r>
                      <a:r>
                        <a:rPr lang="en-US" sz="1200" dirty="0">
                          <a:solidFill>
                            <a:srgbClr val="008000"/>
                          </a:solidFill>
                          <a:effectLst/>
                        </a:rPr>
                        <a:t>★★★★</a:t>
                      </a:r>
                      <a:r>
                        <a:rPr lang="en-US" sz="1200" dirty="0">
                          <a:effectLst/>
                        </a:rPr>
                        <a:t> 75th–89th </a:t>
                      </a:r>
                      <a:r>
                        <a:rPr lang="en-US" sz="1200" dirty="0">
                          <a:solidFill>
                            <a:srgbClr val="0000FF"/>
                          </a:solidFill>
                          <a:effectLst/>
                        </a:rPr>
                        <a:t>★★★</a:t>
                      </a:r>
                      <a:r>
                        <a:rPr lang="en-US" sz="1200" dirty="0">
                          <a:effectLst/>
                        </a:rPr>
                        <a:t> 50th–74th 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★★</a:t>
                      </a:r>
                      <a:r>
                        <a:rPr lang="en-US" sz="1200" dirty="0">
                          <a:effectLst/>
                        </a:rPr>
                        <a:t> 25th–49th 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★</a:t>
                      </a:r>
                      <a:r>
                        <a:rPr lang="en-US" sz="1200" dirty="0">
                          <a:effectLst/>
                        </a:rPr>
                        <a:t> Below 25th</a:t>
                      </a:r>
                      <a:endParaRPr lang="en-US" sz="12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1744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62719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0"/>
            <a:ext cx="8915400" cy="1066800"/>
          </a:xfrm>
        </p:spPr>
        <p:txBody>
          <a:bodyPr/>
          <a:lstStyle/>
          <a:p>
            <a:r>
              <a:rPr lang="en-US" dirty="0"/>
              <a:t>Top-Box Scores: Child RAEs – CCC</a:t>
            </a:r>
            <a:r>
              <a:rPr lang="en-US" sz="4000" dirty="0"/>
              <a:t> Composite and Item Measures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2CD8-2456-4537-B600-04522923C878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6" name="Content Placeholder 10">
            <a:extLst>
              <a:ext uri="{FF2B5EF4-FFF2-40B4-BE49-F238E27FC236}">
                <a16:creationId xmlns:a16="http://schemas.microsoft.com/office/drawing/2014/main" id="{E41E9DC2-A497-A74D-D547-D69FD863D5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9891036"/>
              </p:ext>
            </p:extLst>
          </p:nvPr>
        </p:nvGraphicFramePr>
        <p:xfrm>
          <a:off x="361950" y="1224351"/>
          <a:ext cx="8420100" cy="289044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819650">
                  <a:extLst>
                    <a:ext uri="{9D8B030D-6E8A-4147-A177-3AD203B41FA5}">
                      <a16:colId xmlns:a16="http://schemas.microsoft.com/office/drawing/2014/main" val="3682182326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1125302929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1503994505"/>
                    </a:ext>
                  </a:extLst>
                </a:gridCol>
              </a:tblGrid>
              <a:tr h="52824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Measure 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Colorado RAE Aggregate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143973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Access to Specialized Services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70.11%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59448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FCC: Personal Doctor Who Knows Child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91.61%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860001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Coordination of Care for Children with Chronic Conditions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77.67%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830857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Access to Prescription Medicines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87.28%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391328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FCC: Getting Needed Information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90.29%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222802"/>
                  </a:ext>
                </a:extLst>
              </a:tr>
              <a:tr h="304800">
                <a:tc gridSpan="3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sz="1200" dirty="0">
                          <a:effectLst/>
                        </a:rPr>
                        <a:t>Star Assignments Based on Percentiles: </a:t>
                      </a:r>
                      <a:r>
                        <a:rPr lang="en-US" sz="1200" dirty="0">
                          <a:solidFill>
                            <a:srgbClr val="008000"/>
                          </a:solidFill>
                          <a:effectLst/>
                        </a:rPr>
                        <a:t>★★★★★ </a:t>
                      </a:r>
                      <a:r>
                        <a:rPr lang="en-US" sz="1200" dirty="0">
                          <a:effectLst/>
                        </a:rPr>
                        <a:t>90th or Above </a:t>
                      </a:r>
                      <a:r>
                        <a:rPr lang="en-US" sz="1200" dirty="0">
                          <a:solidFill>
                            <a:srgbClr val="008000"/>
                          </a:solidFill>
                          <a:effectLst/>
                        </a:rPr>
                        <a:t>★★★★</a:t>
                      </a:r>
                      <a:r>
                        <a:rPr lang="en-US" sz="1200" dirty="0">
                          <a:effectLst/>
                        </a:rPr>
                        <a:t> 75th–89th </a:t>
                      </a:r>
                      <a:r>
                        <a:rPr lang="en-US" sz="1200" dirty="0">
                          <a:solidFill>
                            <a:srgbClr val="0000FF"/>
                          </a:solidFill>
                          <a:effectLst/>
                        </a:rPr>
                        <a:t>★★★</a:t>
                      </a:r>
                      <a:r>
                        <a:rPr lang="en-US" sz="1200" dirty="0">
                          <a:effectLst/>
                        </a:rPr>
                        <a:t> 50th–74th 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★★</a:t>
                      </a:r>
                      <a:r>
                        <a:rPr lang="en-US" sz="1200" dirty="0">
                          <a:effectLst/>
                        </a:rPr>
                        <a:t> 25th–49th 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★</a:t>
                      </a:r>
                      <a:r>
                        <a:rPr lang="en-US" sz="1200" dirty="0">
                          <a:effectLst/>
                        </a:rPr>
                        <a:t> Below 25th</a:t>
                      </a:r>
                      <a:endParaRPr lang="en-US" sz="12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1744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8285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454981" y="2743200"/>
            <a:ext cx="8305800" cy="1524000"/>
          </a:xfrm>
        </p:spPr>
        <p:txBody>
          <a:bodyPr/>
          <a:lstStyle/>
          <a:p>
            <a:r>
              <a:rPr lang="en-US" dirty="0"/>
              <a:t>CHP+ Results</a:t>
            </a:r>
          </a:p>
        </p:txBody>
      </p:sp>
    </p:spTree>
    <p:extLst>
      <p:ext uri="{BB962C8B-B14F-4D97-AF65-F5344CB8AC3E}">
        <p14:creationId xmlns:p14="http://schemas.microsoft.com/office/powerpoint/2010/main" val="19165208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Response Rates – CHP+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2CD8-2456-4537-B600-04522923C878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279F9F0C-B324-451B-B051-D30EC4E0E25B}"/>
              </a:ext>
            </a:extLst>
          </p:cNvPr>
          <p:cNvSpPr/>
          <p:nvPr/>
        </p:nvSpPr>
        <p:spPr>
          <a:xfrm>
            <a:off x="250370" y="1219200"/>
            <a:ext cx="8665029" cy="4732040"/>
          </a:xfrm>
          <a:prstGeom prst="roundRect">
            <a:avLst>
              <a:gd name="adj" fmla="val 1000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3E5066E1-45ED-4045-86DC-81C79FAA8BCB}"/>
              </a:ext>
            </a:extLst>
          </p:cNvPr>
          <p:cNvGrpSpPr/>
          <p:nvPr/>
        </p:nvGrpSpPr>
        <p:grpSpPr>
          <a:xfrm>
            <a:off x="3250189" y="1309082"/>
            <a:ext cx="4459733" cy="1139215"/>
            <a:chOff x="132254" y="3267891"/>
            <a:chExt cx="1031914" cy="697045"/>
          </a:xfrm>
        </p:grpSpPr>
        <p:sp>
          <p:nvSpPr>
            <p:cNvPr id="77" name="Rectangle: Rounded Corners 76">
              <a:extLst>
                <a:ext uri="{FF2B5EF4-FFF2-40B4-BE49-F238E27FC236}">
                  <a16:creationId xmlns:a16="http://schemas.microsoft.com/office/drawing/2014/main" id="{34EC4150-989A-4346-AFB2-D7435C58AFD7}"/>
                </a:ext>
              </a:extLst>
            </p:cNvPr>
            <p:cNvSpPr/>
            <p:nvPr/>
          </p:nvSpPr>
          <p:spPr>
            <a:xfrm>
              <a:off x="132254" y="3267891"/>
              <a:ext cx="1031914" cy="697045"/>
            </a:xfrm>
            <a:prstGeom prst="roundRect">
              <a:avLst>
                <a:gd name="adj" fmla="val 10000"/>
              </a:avLst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78" name="Rectangle: Rounded Corners 4">
              <a:extLst>
                <a:ext uri="{FF2B5EF4-FFF2-40B4-BE49-F238E27FC236}">
                  <a16:creationId xmlns:a16="http://schemas.microsoft.com/office/drawing/2014/main" id="{61253730-911E-4AC2-A69A-B5C10003695C}"/>
                </a:ext>
              </a:extLst>
            </p:cNvPr>
            <p:cNvSpPr txBox="1"/>
            <p:nvPr/>
          </p:nvSpPr>
          <p:spPr>
            <a:xfrm>
              <a:off x="156808" y="3302743"/>
              <a:ext cx="982806" cy="627339"/>
            </a:xfrm>
            <a:prstGeom prst="rect">
              <a:avLst/>
            </a:prstGeom>
            <a:solidFill>
              <a:schemeClr val="accent2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24765" rIns="33020" bIns="2476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/>
                <a:t>2023 National Response Rate</a:t>
              </a: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400" kern="1200" dirty="0"/>
            </a:p>
          </p:txBody>
        </p:sp>
      </p:grpSp>
      <p:sp>
        <p:nvSpPr>
          <p:cNvPr id="79" name="Rectangle: Rounded Corners 78">
            <a:extLst>
              <a:ext uri="{FF2B5EF4-FFF2-40B4-BE49-F238E27FC236}">
                <a16:creationId xmlns:a16="http://schemas.microsoft.com/office/drawing/2014/main" id="{617430D6-AF2D-4645-8846-154826C055D0}"/>
              </a:ext>
            </a:extLst>
          </p:cNvPr>
          <p:cNvSpPr/>
          <p:nvPr/>
        </p:nvSpPr>
        <p:spPr>
          <a:xfrm>
            <a:off x="4617523" y="1904304"/>
            <a:ext cx="1725063" cy="351012"/>
          </a:xfrm>
          <a:prstGeom prst="roundRect">
            <a:avLst>
              <a:gd name="adj" fmla="val 1000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12.2%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E05FBAE-2F0B-49A7-A0D1-00195027ACB8}"/>
              </a:ext>
            </a:extLst>
          </p:cNvPr>
          <p:cNvGrpSpPr/>
          <p:nvPr/>
        </p:nvGrpSpPr>
        <p:grpSpPr>
          <a:xfrm>
            <a:off x="846771" y="1296113"/>
            <a:ext cx="1807017" cy="1107328"/>
            <a:chOff x="76769" y="3229035"/>
            <a:chExt cx="1031914" cy="697045"/>
          </a:xfrm>
          <a:solidFill>
            <a:schemeClr val="bg2">
              <a:lumMod val="95000"/>
            </a:schemeClr>
          </a:solidFill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4C06E8BB-35F8-4475-45FF-5D0F8DE91067}"/>
                </a:ext>
              </a:extLst>
            </p:cNvPr>
            <p:cNvSpPr/>
            <p:nvPr/>
          </p:nvSpPr>
          <p:spPr>
            <a:xfrm>
              <a:off x="76769" y="3229035"/>
              <a:ext cx="1031914" cy="69704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9" name="Rectangle: Rounded Corners 4">
              <a:extLst>
                <a:ext uri="{FF2B5EF4-FFF2-40B4-BE49-F238E27FC236}">
                  <a16:creationId xmlns:a16="http://schemas.microsoft.com/office/drawing/2014/main" id="{4BFADD42-BD50-0215-4027-33B80F458EFF}"/>
                </a:ext>
              </a:extLst>
            </p:cNvPr>
            <p:cNvSpPr txBox="1"/>
            <p:nvPr/>
          </p:nvSpPr>
          <p:spPr>
            <a:xfrm>
              <a:off x="86844" y="3543915"/>
              <a:ext cx="982806" cy="34376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24765" rIns="33020" bIns="2476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400" kern="1200" dirty="0">
                <a:solidFill>
                  <a:schemeClr val="tx1"/>
                </a:solidFill>
              </a:endParaRP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400" dirty="0">
                <a:solidFill>
                  <a:schemeClr val="tx1"/>
                </a:solidFill>
              </a:endParaRP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>
                  <a:solidFill>
                    <a:schemeClr val="tx1"/>
                  </a:solidFill>
                </a:rPr>
                <a:t>Year</a:t>
              </a: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400" dirty="0">
                <a:solidFill>
                  <a:schemeClr val="tx1"/>
                </a:solidFill>
              </a:endParaRP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400" kern="1200" dirty="0">
                <a:solidFill>
                  <a:schemeClr val="tx1"/>
                </a:solidFill>
              </a:endParaRP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400" kern="1200" dirty="0">
                <a:solidFill>
                  <a:schemeClr val="tx1"/>
                </a:solidFill>
              </a:endParaRP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4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1988F49-0022-6C18-7292-D5CF80B05C0E}"/>
              </a:ext>
            </a:extLst>
          </p:cNvPr>
          <p:cNvSpPr/>
          <p:nvPr/>
        </p:nvSpPr>
        <p:spPr>
          <a:xfrm>
            <a:off x="860398" y="1777768"/>
            <a:ext cx="869476" cy="479838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2023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28DA5879-B5ED-F294-914F-6A99DF1AED24}"/>
              </a:ext>
            </a:extLst>
          </p:cNvPr>
          <p:cNvSpPr/>
          <p:nvPr/>
        </p:nvSpPr>
        <p:spPr>
          <a:xfrm>
            <a:off x="1761430" y="1777768"/>
            <a:ext cx="869476" cy="479838"/>
          </a:xfrm>
          <a:prstGeom prst="roundRect">
            <a:avLst>
              <a:gd name="adj" fmla="val 1000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2024</a:t>
            </a:r>
          </a:p>
        </p:txBody>
      </p:sp>
      <p:grpSp>
        <p:nvGrpSpPr>
          <p:cNvPr id="98" name="Group 97">
            <a:extLst>
              <a:ext uri="{FF2B5EF4-FFF2-40B4-BE49-F238E27FC236}">
                <a16:creationId xmlns:a16="http://schemas.microsoft.com/office/drawing/2014/main" id="{B5451B51-81D4-607B-2422-9CF045D64EFF}"/>
              </a:ext>
            </a:extLst>
          </p:cNvPr>
          <p:cNvGrpSpPr/>
          <p:nvPr/>
        </p:nvGrpSpPr>
        <p:grpSpPr>
          <a:xfrm>
            <a:off x="3507821" y="2611970"/>
            <a:ext cx="2076881" cy="1433511"/>
            <a:chOff x="76769" y="3229035"/>
            <a:chExt cx="1031914" cy="697045"/>
          </a:xfrm>
          <a:solidFill>
            <a:schemeClr val="tx2"/>
          </a:solidFill>
        </p:grpSpPr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66ACE981-8B15-FC17-1050-C3098022F1F4}"/>
                </a:ext>
              </a:extLst>
            </p:cNvPr>
            <p:cNvSpPr/>
            <p:nvPr/>
          </p:nvSpPr>
          <p:spPr>
            <a:xfrm>
              <a:off x="76769" y="3229035"/>
              <a:ext cx="1031914" cy="69704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00" name="Rectangle: Rounded Corners 4">
              <a:extLst>
                <a:ext uri="{FF2B5EF4-FFF2-40B4-BE49-F238E27FC236}">
                  <a16:creationId xmlns:a16="http://schemas.microsoft.com/office/drawing/2014/main" id="{CAA95859-EF2A-D80F-58D6-C84773EA5EBB}"/>
                </a:ext>
              </a:extLst>
            </p:cNvPr>
            <p:cNvSpPr txBox="1"/>
            <p:nvPr/>
          </p:nvSpPr>
          <p:spPr>
            <a:xfrm>
              <a:off x="86844" y="3260338"/>
              <a:ext cx="982806" cy="62733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24765" rIns="33020" bIns="2476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kern="12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/>
                <a:t>Colorado CHP+ Program</a:t>
              </a: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kern="12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kern="12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kern="1200" dirty="0"/>
            </a:p>
          </p:txBody>
        </p:sp>
      </p:grpSp>
      <p:sp>
        <p:nvSpPr>
          <p:cNvPr id="102" name="Rectangle: Rounded Corners 101">
            <a:extLst>
              <a:ext uri="{FF2B5EF4-FFF2-40B4-BE49-F238E27FC236}">
                <a16:creationId xmlns:a16="http://schemas.microsoft.com/office/drawing/2014/main" id="{CA374F79-AC6C-EEA8-1391-970C920E39E9}"/>
              </a:ext>
            </a:extLst>
          </p:cNvPr>
          <p:cNvSpPr/>
          <p:nvPr/>
        </p:nvSpPr>
        <p:spPr>
          <a:xfrm>
            <a:off x="4555499" y="3309122"/>
            <a:ext cx="953825" cy="479838"/>
          </a:xfrm>
          <a:prstGeom prst="roundRect">
            <a:avLst>
              <a:gd name="adj" fmla="val 1000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14.69%</a:t>
            </a:r>
          </a:p>
        </p:txBody>
      </p:sp>
      <p:sp>
        <p:nvSpPr>
          <p:cNvPr id="128" name="Rectangle: Rounded Corners 127">
            <a:extLst>
              <a:ext uri="{FF2B5EF4-FFF2-40B4-BE49-F238E27FC236}">
                <a16:creationId xmlns:a16="http://schemas.microsoft.com/office/drawing/2014/main" id="{3A6C7378-1C19-BC91-8D58-ABC13B2CBBA3}"/>
              </a:ext>
            </a:extLst>
          </p:cNvPr>
          <p:cNvSpPr/>
          <p:nvPr/>
        </p:nvSpPr>
        <p:spPr>
          <a:xfrm>
            <a:off x="3564886" y="3309122"/>
            <a:ext cx="953825" cy="479838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18.53%</a:t>
            </a:r>
          </a:p>
        </p:txBody>
      </p:sp>
      <p:grpSp>
        <p:nvGrpSpPr>
          <p:cNvPr id="151" name="Group 150">
            <a:extLst>
              <a:ext uri="{FF2B5EF4-FFF2-40B4-BE49-F238E27FC236}">
                <a16:creationId xmlns:a16="http://schemas.microsoft.com/office/drawing/2014/main" id="{B4DBD345-6F90-D397-9F06-A5125304F140}"/>
              </a:ext>
            </a:extLst>
          </p:cNvPr>
          <p:cNvGrpSpPr/>
          <p:nvPr/>
        </p:nvGrpSpPr>
        <p:grpSpPr>
          <a:xfrm>
            <a:off x="261253" y="4210467"/>
            <a:ext cx="2076881" cy="1433511"/>
            <a:chOff x="76769" y="3229035"/>
            <a:chExt cx="1031914" cy="697045"/>
          </a:xfrm>
          <a:solidFill>
            <a:schemeClr val="accent1"/>
          </a:solidFill>
        </p:grpSpPr>
        <p:sp>
          <p:nvSpPr>
            <p:cNvPr id="152" name="Rectangle: Rounded Corners 151">
              <a:extLst>
                <a:ext uri="{FF2B5EF4-FFF2-40B4-BE49-F238E27FC236}">
                  <a16:creationId xmlns:a16="http://schemas.microsoft.com/office/drawing/2014/main" id="{08B8BBB7-074E-2DB4-8794-91EB2127A050}"/>
                </a:ext>
              </a:extLst>
            </p:cNvPr>
            <p:cNvSpPr/>
            <p:nvPr/>
          </p:nvSpPr>
          <p:spPr>
            <a:xfrm>
              <a:off x="76769" y="3229035"/>
              <a:ext cx="1031914" cy="69704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3" name="Rectangle: Rounded Corners 4">
              <a:extLst>
                <a:ext uri="{FF2B5EF4-FFF2-40B4-BE49-F238E27FC236}">
                  <a16:creationId xmlns:a16="http://schemas.microsoft.com/office/drawing/2014/main" id="{F198B590-7B3D-3554-D2DD-1AE175662559}"/>
                </a:ext>
              </a:extLst>
            </p:cNvPr>
            <p:cNvSpPr txBox="1"/>
            <p:nvPr/>
          </p:nvSpPr>
          <p:spPr>
            <a:xfrm>
              <a:off x="86844" y="3260338"/>
              <a:ext cx="982806" cy="62733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24765" rIns="33020" bIns="2476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/>
                <a:t>Colorado Access</a:t>
              </a: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kern="1200" dirty="0"/>
            </a:p>
          </p:txBody>
        </p:sp>
      </p:grpSp>
      <p:sp>
        <p:nvSpPr>
          <p:cNvPr id="154" name="Rectangle: Rounded Corners 153">
            <a:extLst>
              <a:ext uri="{FF2B5EF4-FFF2-40B4-BE49-F238E27FC236}">
                <a16:creationId xmlns:a16="http://schemas.microsoft.com/office/drawing/2014/main" id="{27B948B3-9E3B-0841-E838-BCF6C2937EEC}"/>
              </a:ext>
            </a:extLst>
          </p:cNvPr>
          <p:cNvSpPr/>
          <p:nvPr/>
        </p:nvSpPr>
        <p:spPr>
          <a:xfrm>
            <a:off x="1308931" y="4907619"/>
            <a:ext cx="953825" cy="479838"/>
          </a:xfrm>
          <a:prstGeom prst="roundRect">
            <a:avLst>
              <a:gd name="adj" fmla="val 1000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14.56%</a:t>
            </a:r>
          </a:p>
        </p:txBody>
      </p:sp>
      <p:sp>
        <p:nvSpPr>
          <p:cNvPr id="155" name="Rectangle: Rounded Corners 154">
            <a:extLst>
              <a:ext uri="{FF2B5EF4-FFF2-40B4-BE49-F238E27FC236}">
                <a16:creationId xmlns:a16="http://schemas.microsoft.com/office/drawing/2014/main" id="{9707D3ED-E104-9C56-6362-7D0C4E0184F1}"/>
              </a:ext>
            </a:extLst>
          </p:cNvPr>
          <p:cNvSpPr/>
          <p:nvPr/>
        </p:nvSpPr>
        <p:spPr>
          <a:xfrm>
            <a:off x="318318" y="4907619"/>
            <a:ext cx="953825" cy="479838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17.44%</a:t>
            </a:r>
          </a:p>
        </p:txBody>
      </p: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07BF2547-7D5D-E23E-6EF2-6D2D6ADF02B9}"/>
              </a:ext>
            </a:extLst>
          </p:cNvPr>
          <p:cNvGrpSpPr/>
          <p:nvPr/>
        </p:nvGrpSpPr>
        <p:grpSpPr>
          <a:xfrm>
            <a:off x="2460143" y="4210467"/>
            <a:ext cx="2076881" cy="1433511"/>
            <a:chOff x="76769" y="3229035"/>
            <a:chExt cx="1031914" cy="697045"/>
          </a:xfrm>
          <a:solidFill>
            <a:schemeClr val="accent1"/>
          </a:solidFill>
        </p:grpSpPr>
        <p:sp>
          <p:nvSpPr>
            <p:cNvPr id="157" name="Rectangle: Rounded Corners 156">
              <a:extLst>
                <a:ext uri="{FF2B5EF4-FFF2-40B4-BE49-F238E27FC236}">
                  <a16:creationId xmlns:a16="http://schemas.microsoft.com/office/drawing/2014/main" id="{CF8F62BA-0736-99DF-97E3-B51E1909C5D8}"/>
                </a:ext>
              </a:extLst>
            </p:cNvPr>
            <p:cNvSpPr/>
            <p:nvPr/>
          </p:nvSpPr>
          <p:spPr>
            <a:xfrm>
              <a:off x="76769" y="3229035"/>
              <a:ext cx="1031914" cy="69704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8" name="Rectangle: Rounded Corners 4">
              <a:extLst>
                <a:ext uri="{FF2B5EF4-FFF2-40B4-BE49-F238E27FC236}">
                  <a16:creationId xmlns:a16="http://schemas.microsoft.com/office/drawing/2014/main" id="{BF152056-75F9-4939-95F5-F2D6EEA99973}"/>
                </a:ext>
              </a:extLst>
            </p:cNvPr>
            <p:cNvSpPr txBox="1"/>
            <p:nvPr/>
          </p:nvSpPr>
          <p:spPr>
            <a:xfrm>
              <a:off x="86844" y="3260338"/>
              <a:ext cx="982806" cy="62733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24765" rIns="33020" bIns="2476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/>
                <a:t>DHMP</a:t>
              </a: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kern="1200" dirty="0"/>
            </a:p>
          </p:txBody>
        </p:sp>
      </p:grpSp>
      <p:sp>
        <p:nvSpPr>
          <p:cNvPr id="159" name="Rectangle: Rounded Corners 158">
            <a:extLst>
              <a:ext uri="{FF2B5EF4-FFF2-40B4-BE49-F238E27FC236}">
                <a16:creationId xmlns:a16="http://schemas.microsoft.com/office/drawing/2014/main" id="{0957F8FD-8541-23F6-5369-EB11E7393F4E}"/>
              </a:ext>
            </a:extLst>
          </p:cNvPr>
          <p:cNvSpPr/>
          <p:nvPr/>
        </p:nvSpPr>
        <p:spPr>
          <a:xfrm>
            <a:off x="3507821" y="4907619"/>
            <a:ext cx="953825" cy="479838"/>
          </a:xfrm>
          <a:prstGeom prst="roundRect">
            <a:avLst>
              <a:gd name="adj" fmla="val 1000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17.83%</a:t>
            </a:r>
          </a:p>
        </p:txBody>
      </p:sp>
      <p:sp>
        <p:nvSpPr>
          <p:cNvPr id="160" name="Rectangle: Rounded Corners 159">
            <a:extLst>
              <a:ext uri="{FF2B5EF4-FFF2-40B4-BE49-F238E27FC236}">
                <a16:creationId xmlns:a16="http://schemas.microsoft.com/office/drawing/2014/main" id="{F0548386-1D60-63CC-3E3F-C39D228C4BE2}"/>
              </a:ext>
            </a:extLst>
          </p:cNvPr>
          <p:cNvSpPr/>
          <p:nvPr/>
        </p:nvSpPr>
        <p:spPr>
          <a:xfrm>
            <a:off x="2517208" y="4907619"/>
            <a:ext cx="953825" cy="479838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17.23%</a:t>
            </a:r>
          </a:p>
        </p:txBody>
      </p: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A1864356-BCF3-AD9F-8647-7C289E814303}"/>
              </a:ext>
            </a:extLst>
          </p:cNvPr>
          <p:cNvGrpSpPr/>
          <p:nvPr/>
        </p:nvGrpSpPr>
        <p:grpSpPr>
          <a:xfrm>
            <a:off x="4659033" y="4210467"/>
            <a:ext cx="2076881" cy="1433511"/>
            <a:chOff x="76769" y="3229035"/>
            <a:chExt cx="1031914" cy="697045"/>
          </a:xfrm>
          <a:solidFill>
            <a:schemeClr val="accent1"/>
          </a:solidFill>
        </p:grpSpPr>
        <p:sp>
          <p:nvSpPr>
            <p:cNvPr id="162" name="Rectangle: Rounded Corners 161">
              <a:extLst>
                <a:ext uri="{FF2B5EF4-FFF2-40B4-BE49-F238E27FC236}">
                  <a16:creationId xmlns:a16="http://schemas.microsoft.com/office/drawing/2014/main" id="{952D7426-11CD-8F72-12BF-BFABE82028FE}"/>
                </a:ext>
              </a:extLst>
            </p:cNvPr>
            <p:cNvSpPr/>
            <p:nvPr/>
          </p:nvSpPr>
          <p:spPr>
            <a:xfrm>
              <a:off x="76769" y="3229035"/>
              <a:ext cx="1031914" cy="69704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3" name="Rectangle: Rounded Corners 4">
              <a:extLst>
                <a:ext uri="{FF2B5EF4-FFF2-40B4-BE49-F238E27FC236}">
                  <a16:creationId xmlns:a16="http://schemas.microsoft.com/office/drawing/2014/main" id="{DB849BDB-8DE3-2AA5-FBAF-7AEE7E51422C}"/>
                </a:ext>
              </a:extLst>
            </p:cNvPr>
            <p:cNvSpPr txBox="1"/>
            <p:nvPr/>
          </p:nvSpPr>
          <p:spPr>
            <a:xfrm>
              <a:off x="86844" y="3260338"/>
              <a:ext cx="982806" cy="62733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24765" rIns="33020" bIns="2476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/>
                <a:t>Kaiser</a:t>
              </a: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kern="1200" dirty="0"/>
            </a:p>
          </p:txBody>
        </p:sp>
      </p:grpSp>
      <p:sp>
        <p:nvSpPr>
          <p:cNvPr id="164" name="Rectangle: Rounded Corners 163">
            <a:extLst>
              <a:ext uri="{FF2B5EF4-FFF2-40B4-BE49-F238E27FC236}">
                <a16:creationId xmlns:a16="http://schemas.microsoft.com/office/drawing/2014/main" id="{1276AFA1-C87B-5DA6-C647-98D1D16F13A8}"/>
              </a:ext>
            </a:extLst>
          </p:cNvPr>
          <p:cNvSpPr/>
          <p:nvPr/>
        </p:nvSpPr>
        <p:spPr>
          <a:xfrm>
            <a:off x="5706711" y="4907619"/>
            <a:ext cx="953825" cy="479838"/>
          </a:xfrm>
          <a:prstGeom prst="roundRect">
            <a:avLst>
              <a:gd name="adj" fmla="val 1000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13.88%</a:t>
            </a:r>
          </a:p>
        </p:txBody>
      </p:sp>
      <p:sp>
        <p:nvSpPr>
          <p:cNvPr id="165" name="Rectangle: Rounded Corners 164">
            <a:extLst>
              <a:ext uri="{FF2B5EF4-FFF2-40B4-BE49-F238E27FC236}">
                <a16:creationId xmlns:a16="http://schemas.microsoft.com/office/drawing/2014/main" id="{5CD9D972-A038-5360-D334-D0255F54F81E}"/>
              </a:ext>
            </a:extLst>
          </p:cNvPr>
          <p:cNvSpPr/>
          <p:nvPr/>
        </p:nvSpPr>
        <p:spPr>
          <a:xfrm>
            <a:off x="4716098" y="4907619"/>
            <a:ext cx="953825" cy="479838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15.97%</a:t>
            </a:r>
          </a:p>
        </p:txBody>
      </p: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7D232AE1-270B-D29E-EB18-DFA6C7BE0321}"/>
              </a:ext>
            </a:extLst>
          </p:cNvPr>
          <p:cNvGrpSpPr/>
          <p:nvPr/>
        </p:nvGrpSpPr>
        <p:grpSpPr>
          <a:xfrm>
            <a:off x="6814407" y="4210467"/>
            <a:ext cx="2076881" cy="1433511"/>
            <a:chOff x="76769" y="3229035"/>
            <a:chExt cx="1031914" cy="697045"/>
          </a:xfrm>
          <a:solidFill>
            <a:schemeClr val="accent1"/>
          </a:solidFill>
        </p:grpSpPr>
        <p:sp>
          <p:nvSpPr>
            <p:cNvPr id="167" name="Rectangle: Rounded Corners 166">
              <a:extLst>
                <a:ext uri="{FF2B5EF4-FFF2-40B4-BE49-F238E27FC236}">
                  <a16:creationId xmlns:a16="http://schemas.microsoft.com/office/drawing/2014/main" id="{E80F7904-5FB5-72BF-94C0-B8D2B6872C29}"/>
                </a:ext>
              </a:extLst>
            </p:cNvPr>
            <p:cNvSpPr/>
            <p:nvPr/>
          </p:nvSpPr>
          <p:spPr>
            <a:xfrm>
              <a:off x="76769" y="3229035"/>
              <a:ext cx="1031914" cy="69704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8" name="Rectangle: Rounded Corners 4">
              <a:extLst>
                <a:ext uri="{FF2B5EF4-FFF2-40B4-BE49-F238E27FC236}">
                  <a16:creationId xmlns:a16="http://schemas.microsoft.com/office/drawing/2014/main" id="{B13C6273-E0FC-FD79-18FB-CF51A2520CA2}"/>
                </a:ext>
              </a:extLst>
            </p:cNvPr>
            <p:cNvSpPr txBox="1"/>
            <p:nvPr/>
          </p:nvSpPr>
          <p:spPr>
            <a:xfrm>
              <a:off x="86844" y="3260338"/>
              <a:ext cx="982806" cy="62733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24765" rIns="33020" bIns="2476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/>
                <a:t>RMHP</a:t>
              </a: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kern="1200" dirty="0"/>
            </a:p>
          </p:txBody>
        </p:sp>
      </p:grpSp>
      <p:sp>
        <p:nvSpPr>
          <p:cNvPr id="169" name="Rectangle: Rounded Corners 168">
            <a:extLst>
              <a:ext uri="{FF2B5EF4-FFF2-40B4-BE49-F238E27FC236}">
                <a16:creationId xmlns:a16="http://schemas.microsoft.com/office/drawing/2014/main" id="{E19CFC75-7706-AA3F-4CA6-BD6BF8B1D57F}"/>
              </a:ext>
            </a:extLst>
          </p:cNvPr>
          <p:cNvSpPr/>
          <p:nvPr/>
        </p:nvSpPr>
        <p:spPr>
          <a:xfrm>
            <a:off x="7862085" y="4907619"/>
            <a:ext cx="953825" cy="479838"/>
          </a:xfrm>
          <a:prstGeom prst="roundRect">
            <a:avLst>
              <a:gd name="adj" fmla="val 1000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13.64%</a:t>
            </a:r>
          </a:p>
        </p:txBody>
      </p:sp>
      <p:sp>
        <p:nvSpPr>
          <p:cNvPr id="170" name="Rectangle: Rounded Corners 169">
            <a:extLst>
              <a:ext uri="{FF2B5EF4-FFF2-40B4-BE49-F238E27FC236}">
                <a16:creationId xmlns:a16="http://schemas.microsoft.com/office/drawing/2014/main" id="{ED08A417-C028-2361-F2FF-2A72606CB83E}"/>
              </a:ext>
            </a:extLst>
          </p:cNvPr>
          <p:cNvSpPr/>
          <p:nvPr/>
        </p:nvSpPr>
        <p:spPr>
          <a:xfrm>
            <a:off x="6871472" y="4907619"/>
            <a:ext cx="953825" cy="479838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23.41%</a:t>
            </a:r>
          </a:p>
        </p:txBody>
      </p:sp>
    </p:spTree>
    <p:extLst>
      <p:ext uri="{BB962C8B-B14F-4D97-AF65-F5344CB8AC3E}">
        <p14:creationId xmlns:p14="http://schemas.microsoft.com/office/powerpoint/2010/main" val="31657959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0"/>
            <a:ext cx="8915400" cy="1066800"/>
          </a:xfrm>
        </p:spPr>
        <p:txBody>
          <a:bodyPr/>
          <a:lstStyle/>
          <a:p>
            <a:r>
              <a:rPr lang="en-US" dirty="0"/>
              <a:t>Top-Box Scores: CHP+ – General Child Global Ratings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2CD8-2456-4537-B600-04522923C878}" type="slidenum">
              <a:rPr lang="en-US" smtClean="0"/>
              <a:pPr/>
              <a:t>19</a:t>
            </a:fld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6213331"/>
              </p:ext>
            </p:extLst>
          </p:nvPr>
        </p:nvGraphicFramePr>
        <p:xfrm>
          <a:off x="114300" y="1219200"/>
          <a:ext cx="8915402" cy="4032175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711036">
                  <a:extLst>
                    <a:ext uri="{9D8B030D-6E8A-4147-A177-3AD203B41FA5}">
                      <a16:colId xmlns:a16="http://schemas.microsoft.com/office/drawing/2014/main" val="3682182326"/>
                    </a:ext>
                  </a:extLst>
                </a:gridCol>
                <a:gridCol w="780473">
                  <a:extLst>
                    <a:ext uri="{9D8B030D-6E8A-4147-A177-3AD203B41FA5}">
                      <a16:colId xmlns:a16="http://schemas.microsoft.com/office/drawing/2014/main" val="1125302929"/>
                    </a:ext>
                  </a:extLst>
                </a:gridCol>
                <a:gridCol w="780473">
                  <a:extLst>
                    <a:ext uri="{9D8B030D-6E8A-4147-A177-3AD203B41FA5}">
                      <a16:colId xmlns:a16="http://schemas.microsoft.com/office/drawing/2014/main" val="3355853398"/>
                    </a:ext>
                  </a:extLst>
                </a:gridCol>
                <a:gridCol w="919159">
                  <a:extLst>
                    <a:ext uri="{9D8B030D-6E8A-4147-A177-3AD203B41FA5}">
                      <a16:colId xmlns:a16="http://schemas.microsoft.com/office/drawing/2014/main" val="3380037040"/>
                    </a:ext>
                  </a:extLst>
                </a:gridCol>
                <a:gridCol w="919159">
                  <a:extLst>
                    <a:ext uri="{9D8B030D-6E8A-4147-A177-3AD203B41FA5}">
                      <a16:colId xmlns:a16="http://schemas.microsoft.com/office/drawing/2014/main" val="3564611198"/>
                    </a:ext>
                  </a:extLst>
                </a:gridCol>
                <a:gridCol w="928073">
                  <a:extLst>
                    <a:ext uri="{9D8B030D-6E8A-4147-A177-3AD203B41FA5}">
                      <a16:colId xmlns:a16="http://schemas.microsoft.com/office/drawing/2014/main" val="4257544477"/>
                    </a:ext>
                  </a:extLst>
                </a:gridCol>
                <a:gridCol w="928073">
                  <a:extLst>
                    <a:ext uri="{9D8B030D-6E8A-4147-A177-3AD203B41FA5}">
                      <a16:colId xmlns:a16="http://schemas.microsoft.com/office/drawing/2014/main" val="221563689"/>
                    </a:ext>
                  </a:extLst>
                </a:gridCol>
                <a:gridCol w="974478">
                  <a:extLst>
                    <a:ext uri="{9D8B030D-6E8A-4147-A177-3AD203B41FA5}">
                      <a16:colId xmlns:a16="http://schemas.microsoft.com/office/drawing/2014/main" val="3114335570"/>
                    </a:ext>
                  </a:extLst>
                </a:gridCol>
                <a:gridCol w="974478">
                  <a:extLst>
                    <a:ext uri="{9D8B030D-6E8A-4147-A177-3AD203B41FA5}">
                      <a16:colId xmlns:a16="http://schemas.microsoft.com/office/drawing/2014/main" val="435014014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Program/Plan 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i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Rating of Health Plan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i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Rating of All Health Care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i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Rating of Personal Doctor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i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Rating of Specialist Seen Most Often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1439738"/>
                  </a:ext>
                </a:extLst>
              </a:tr>
              <a:tr h="437559">
                <a:tc>
                  <a:txBody>
                    <a:bodyPr/>
                    <a:lstStyle/>
                    <a:p>
                      <a:pPr marL="45720" marR="0"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Colorado CHP+ Program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62.45%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69.88%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75.01%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77.10%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★★★★★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94485"/>
                  </a:ext>
                </a:extLst>
              </a:tr>
              <a:tr h="412833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COA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62.08%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72.99%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★★★★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75.71%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79.25%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+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★★★★★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8600019"/>
                  </a:ext>
                </a:extLst>
              </a:tr>
              <a:tr h="50835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DHMP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66.51%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74.26%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★★★★★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81.06%</a:t>
                      </a:r>
                      <a:endParaRPr lang="en-US" sz="1400" dirty="0">
                        <a:solidFill>
                          <a:srgbClr val="0000FF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★★★★★</a:t>
                      </a:r>
                      <a:endParaRPr lang="en-US" sz="1400" dirty="0">
                        <a:solidFill>
                          <a:srgbClr val="0000FF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67.86%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+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8308577"/>
                  </a:ext>
                </a:extLst>
              </a:tr>
              <a:tr h="412833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Kaiser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62.11%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67.55%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79.27%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★★★★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67.57%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+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222802"/>
                  </a:ext>
                </a:extLst>
              </a:tr>
              <a:tr h="412833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RMHP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62.50%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</a:p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▼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57.97%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</a:p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↓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65.24%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</a:p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↓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82.22%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+</a:t>
                      </a:r>
                      <a:endParaRPr lang="en-US" sz="1400" dirty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★★★★★</a:t>
                      </a:r>
                      <a:endParaRPr lang="en-US" sz="1400" dirty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003901"/>
                  </a:ext>
                </a:extLst>
              </a:tr>
              <a:tr h="458703">
                <a:tc gridSpan="9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Star Assignments Based on Percentiles: </a:t>
                      </a:r>
                      <a:r>
                        <a:rPr lang="en-US" sz="1200" dirty="0">
                          <a:solidFill>
                            <a:srgbClr val="008000"/>
                          </a:solidFill>
                          <a:effectLst/>
                          <a:latin typeface="+mj-lt"/>
                        </a:rPr>
                        <a:t>★★★★★ </a:t>
                      </a:r>
                      <a:r>
                        <a:rPr lang="en-US" sz="1200" dirty="0">
                          <a:effectLst/>
                          <a:latin typeface="+mj-lt"/>
                        </a:rPr>
                        <a:t>90th or Above </a:t>
                      </a:r>
                      <a:r>
                        <a:rPr lang="en-US" sz="1200" dirty="0">
                          <a:solidFill>
                            <a:srgbClr val="008000"/>
                          </a:solidFill>
                          <a:effectLst/>
                          <a:latin typeface="+mj-lt"/>
                        </a:rPr>
                        <a:t>★★★★</a:t>
                      </a:r>
                      <a:r>
                        <a:rPr lang="en-US" sz="1200" dirty="0">
                          <a:effectLst/>
                          <a:latin typeface="+mj-lt"/>
                        </a:rPr>
                        <a:t> 75th–89th </a:t>
                      </a:r>
                      <a:r>
                        <a:rPr lang="en-US" sz="1200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★★★</a:t>
                      </a:r>
                      <a:r>
                        <a:rPr lang="en-US" sz="1200" dirty="0">
                          <a:effectLst/>
                          <a:latin typeface="+mj-lt"/>
                        </a:rPr>
                        <a:t> 50th–74th 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  <a:r>
                        <a:rPr lang="en-US" sz="1200" dirty="0">
                          <a:effectLst/>
                          <a:latin typeface="+mj-lt"/>
                        </a:rPr>
                        <a:t> 25th–49th 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  <a:r>
                        <a:rPr lang="en-US" sz="1200" dirty="0">
                          <a:effectLst/>
                          <a:latin typeface="+mj-lt"/>
                        </a:rPr>
                        <a:t> Below 25th</a:t>
                      </a: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▲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 </a:t>
                      </a:r>
                      <a:r>
                        <a:rPr lang="en-US" sz="1200" i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  Indicates the 2024 score is statistically significantly higher than the 2022 score.</a:t>
                      </a:r>
                      <a:b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</a:b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▼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 </a:t>
                      </a:r>
                      <a:r>
                        <a:rPr lang="en-US" sz="1200" i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 Indicates the 2024 score is statistically significantly lower than the 2022 score.</a:t>
                      </a:r>
                      <a:b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</a:b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↑  </a:t>
                      </a:r>
                      <a:r>
                        <a:rPr lang="en-US" sz="1200" i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Indicates the plan’s score is statistically significantly higher than the Colorado CHP+ Program.</a:t>
                      </a:r>
                      <a:b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</a:b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↓  </a:t>
                      </a:r>
                      <a:r>
                        <a:rPr lang="en-US" sz="1200" i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Indicates the plan’s score is statistically significantly lower than the Colorado CHP+ Program.</a:t>
                      </a:r>
                      <a:endParaRPr lang="en-US" sz="1200" baseline="30000" dirty="0">
                        <a:effectLst/>
                        <a:latin typeface="+mj-lt"/>
                      </a:endParaRP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sz="1200" i="1" dirty="0">
                          <a:effectLst/>
                          <a:latin typeface="+mj-lt"/>
                        </a:rPr>
                        <a:t>+   Indicates fewer than 100 respondents. Caution should be exercised when evaluating these results.</a:t>
                      </a:r>
                      <a:endParaRPr lang="en-US" sz="1200" i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600" dirty="0">
                        <a:solidFill>
                          <a:srgbClr val="0000FF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lang="en-US" sz="1200" i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1744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951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2CD8-2456-4537-B600-04522923C878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E902A7B7-E5A8-4CE6-9B0C-B00083873F7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8229600" cy="490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982186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0"/>
            <a:ext cx="8915400" cy="1066800"/>
          </a:xfrm>
        </p:spPr>
        <p:txBody>
          <a:bodyPr/>
          <a:lstStyle/>
          <a:p>
            <a:r>
              <a:rPr lang="en-US" dirty="0"/>
              <a:t>Top-Box Scores: CHP+ – General Child Composite and Individual Item Measures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2CD8-2456-4537-B600-04522923C878}" type="slidenum">
              <a:rPr lang="en-US" smtClean="0"/>
              <a:pPr/>
              <a:t>20</a:t>
            </a:fld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6594111"/>
              </p:ext>
            </p:extLst>
          </p:nvPr>
        </p:nvGraphicFramePr>
        <p:xfrm>
          <a:off x="114300" y="1150328"/>
          <a:ext cx="8915400" cy="370107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409700">
                  <a:extLst>
                    <a:ext uri="{9D8B030D-6E8A-4147-A177-3AD203B41FA5}">
                      <a16:colId xmlns:a16="http://schemas.microsoft.com/office/drawing/2014/main" val="3682182326"/>
                    </a:ext>
                  </a:extLst>
                </a:gridCol>
                <a:gridCol w="750570">
                  <a:extLst>
                    <a:ext uri="{9D8B030D-6E8A-4147-A177-3AD203B41FA5}">
                      <a16:colId xmlns:a16="http://schemas.microsoft.com/office/drawing/2014/main" val="1125302929"/>
                    </a:ext>
                  </a:extLst>
                </a:gridCol>
                <a:gridCol w="750570">
                  <a:extLst>
                    <a:ext uri="{9D8B030D-6E8A-4147-A177-3AD203B41FA5}">
                      <a16:colId xmlns:a16="http://schemas.microsoft.com/office/drawing/2014/main" val="2481479808"/>
                    </a:ext>
                  </a:extLst>
                </a:gridCol>
                <a:gridCol w="750570">
                  <a:extLst>
                    <a:ext uri="{9D8B030D-6E8A-4147-A177-3AD203B41FA5}">
                      <a16:colId xmlns:a16="http://schemas.microsoft.com/office/drawing/2014/main" val="3380037040"/>
                    </a:ext>
                  </a:extLst>
                </a:gridCol>
                <a:gridCol w="750570">
                  <a:extLst>
                    <a:ext uri="{9D8B030D-6E8A-4147-A177-3AD203B41FA5}">
                      <a16:colId xmlns:a16="http://schemas.microsoft.com/office/drawing/2014/main" val="3218556562"/>
                    </a:ext>
                  </a:extLst>
                </a:gridCol>
                <a:gridCol w="750570">
                  <a:extLst>
                    <a:ext uri="{9D8B030D-6E8A-4147-A177-3AD203B41FA5}">
                      <a16:colId xmlns:a16="http://schemas.microsoft.com/office/drawing/2014/main" val="4257544477"/>
                    </a:ext>
                  </a:extLst>
                </a:gridCol>
                <a:gridCol w="750570">
                  <a:extLst>
                    <a:ext uri="{9D8B030D-6E8A-4147-A177-3AD203B41FA5}">
                      <a16:colId xmlns:a16="http://schemas.microsoft.com/office/drawing/2014/main" val="2260350140"/>
                    </a:ext>
                  </a:extLst>
                </a:gridCol>
                <a:gridCol w="750570">
                  <a:extLst>
                    <a:ext uri="{9D8B030D-6E8A-4147-A177-3AD203B41FA5}">
                      <a16:colId xmlns:a16="http://schemas.microsoft.com/office/drawing/2014/main" val="3114335570"/>
                    </a:ext>
                  </a:extLst>
                </a:gridCol>
                <a:gridCol w="750570">
                  <a:extLst>
                    <a:ext uri="{9D8B030D-6E8A-4147-A177-3AD203B41FA5}">
                      <a16:colId xmlns:a16="http://schemas.microsoft.com/office/drawing/2014/main" val="2762268059"/>
                    </a:ext>
                  </a:extLst>
                </a:gridCol>
                <a:gridCol w="750570">
                  <a:extLst>
                    <a:ext uri="{9D8B030D-6E8A-4147-A177-3AD203B41FA5}">
                      <a16:colId xmlns:a16="http://schemas.microsoft.com/office/drawing/2014/main" val="2262353028"/>
                    </a:ext>
                  </a:extLst>
                </a:gridCol>
                <a:gridCol w="750570">
                  <a:extLst>
                    <a:ext uri="{9D8B030D-6E8A-4147-A177-3AD203B41FA5}">
                      <a16:colId xmlns:a16="http://schemas.microsoft.com/office/drawing/2014/main" val="2869323724"/>
                    </a:ext>
                  </a:extLst>
                </a:gridCol>
              </a:tblGrid>
              <a:tr h="83087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Program/Plan 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i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Getting Needed Care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i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Getting Care Quickly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i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How Well Doctors Communicate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i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Customer Service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i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Coordination of Care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143973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Colorado CHP+ Program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83.09%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85.25%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95.12%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85.40%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85.23%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9448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COA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86.33%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86.62%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95.79%</a:t>
                      </a:r>
                      <a:endParaRPr lang="en-US" sz="140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★★★★</a:t>
                      </a:r>
                      <a:endParaRPr lang="en-US" sz="140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86.96%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+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86.76%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+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860001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DMHP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73.56%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+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80.10%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+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93.01%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+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74.04%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+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89.29%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+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★★★★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830857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Kaiser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78.52%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+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78.39%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95.75%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★★★★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84.29%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+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81.82%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+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6391328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RMHP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78.99%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+</a:t>
                      </a:r>
                      <a:endParaRPr lang="en-US" sz="1400" dirty="0">
                        <a:solidFill>
                          <a:srgbClr val="0000FF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</a:p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▼</a:t>
                      </a:r>
                      <a:endParaRPr lang="en-US" sz="1400" dirty="0">
                        <a:solidFill>
                          <a:srgbClr val="0000FF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88.96%</a:t>
                      </a:r>
                      <a:endParaRPr lang="en-US" sz="1400" dirty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</a:t>
                      </a:r>
                      <a:endParaRPr lang="en-US" sz="1400" dirty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92.75%</a:t>
                      </a:r>
                      <a:endParaRPr lang="en-US" sz="1400" dirty="0">
                        <a:solidFill>
                          <a:srgbClr val="0000FF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</a:t>
                      </a:r>
                      <a:endParaRPr lang="en-US" sz="1400" dirty="0">
                        <a:solidFill>
                          <a:srgbClr val="0000FF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85.32%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+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80.77%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+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222802"/>
                  </a:ext>
                </a:extLst>
              </a:tr>
              <a:tr h="359575">
                <a:tc gridSpan="11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Star Assignments Based on Percentiles: </a:t>
                      </a:r>
                      <a:r>
                        <a:rPr lang="en-US" sz="1200" dirty="0">
                          <a:solidFill>
                            <a:srgbClr val="008000"/>
                          </a:solidFill>
                          <a:effectLst/>
                          <a:latin typeface="+mn-lt"/>
                        </a:rPr>
                        <a:t>★★★★★ </a:t>
                      </a:r>
                      <a:r>
                        <a:rPr lang="en-US" sz="1200" dirty="0">
                          <a:effectLst/>
                          <a:latin typeface="+mn-lt"/>
                        </a:rPr>
                        <a:t>90th or Above </a:t>
                      </a:r>
                      <a:r>
                        <a:rPr lang="en-US" sz="1200" dirty="0">
                          <a:solidFill>
                            <a:srgbClr val="008000"/>
                          </a:solidFill>
                          <a:effectLst/>
                          <a:latin typeface="+mn-lt"/>
                        </a:rPr>
                        <a:t>★★★★</a:t>
                      </a:r>
                      <a:r>
                        <a:rPr lang="en-US" sz="1200" dirty="0">
                          <a:effectLst/>
                          <a:latin typeface="+mn-lt"/>
                        </a:rPr>
                        <a:t> 75th–89th </a:t>
                      </a:r>
                      <a:r>
                        <a:rPr lang="en-US" sz="120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★★★</a:t>
                      </a:r>
                      <a:r>
                        <a:rPr lang="en-US" sz="1200" dirty="0">
                          <a:effectLst/>
                          <a:latin typeface="+mn-lt"/>
                        </a:rPr>
                        <a:t> 50th–74th 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★★</a:t>
                      </a:r>
                      <a:r>
                        <a:rPr lang="en-US" sz="1200" dirty="0">
                          <a:effectLst/>
                          <a:latin typeface="+mn-lt"/>
                        </a:rPr>
                        <a:t> 25th–49th 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★</a:t>
                      </a:r>
                      <a:r>
                        <a:rPr lang="en-US" sz="1200" dirty="0">
                          <a:effectLst/>
                          <a:latin typeface="+mn-lt"/>
                        </a:rPr>
                        <a:t> Below 25th</a:t>
                      </a:r>
                      <a:br>
                        <a:rPr lang="en-US" sz="12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▲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 </a:t>
                      </a:r>
                      <a:r>
                        <a:rPr lang="en-US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 Indicates the 2024 score is statistically significantly higher than the 2022 score.</a:t>
                      </a:r>
                      <a:b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</a:b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▼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 </a:t>
                      </a:r>
                      <a:r>
                        <a:rPr lang="en-US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Indicates the 2024 score is statistically significantly lower than the 2022 score.</a:t>
                      </a:r>
                      <a:br>
                        <a:rPr lang="en-US" sz="12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dirty="0">
                          <a:effectLst/>
                          <a:latin typeface="+mn-lt"/>
                        </a:rPr>
                        <a:t>+   </a:t>
                      </a:r>
                      <a:r>
                        <a:rPr lang="en-US" sz="1200" i="1" dirty="0">
                          <a:effectLst/>
                          <a:latin typeface="+mn-lt"/>
                        </a:rPr>
                        <a:t>Indicates fewer than 100 respondents. Caution should be exercised when evaluating these results.</a:t>
                      </a:r>
                      <a:endParaRPr lang="en-US" sz="12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600" dirty="0">
                        <a:solidFill>
                          <a:srgbClr val="0000FF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lang="en-US" sz="12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1744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826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0"/>
            <a:ext cx="8915400" cy="1066800"/>
          </a:xfrm>
        </p:spPr>
        <p:txBody>
          <a:bodyPr/>
          <a:lstStyle/>
          <a:p>
            <a:r>
              <a:rPr lang="en-US" sz="2800" dirty="0"/>
              <a:t>Top-Box Scores: CHP+ – CCC Global Ratings, Composite Measures, and Individual Item Measure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2CD8-2456-4537-B600-04522923C878}" type="slidenum">
              <a:rPr lang="en-US" smtClean="0"/>
              <a:pPr/>
              <a:t>21</a:t>
            </a:fld>
            <a:endParaRPr lang="en-US" dirty="0"/>
          </a:p>
        </p:txBody>
      </p:sp>
      <p:graphicFrame>
        <p:nvGraphicFramePr>
          <p:cNvPr id="6" name="Content Placeholder 10">
            <a:extLst>
              <a:ext uri="{FF2B5EF4-FFF2-40B4-BE49-F238E27FC236}">
                <a16:creationId xmlns:a16="http://schemas.microsoft.com/office/drawing/2014/main" id="{E41E9DC2-A497-A74D-D547-D69FD863D5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428117"/>
              </p:ext>
            </p:extLst>
          </p:nvPr>
        </p:nvGraphicFramePr>
        <p:xfrm>
          <a:off x="361950" y="1224351"/>
          <a:ext cx="8420100" cy="476496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124450">
                  <a:extLst>
                    <a:ext uri="{9D8B030D-6E8A-4147-A177-3AD203B41FA5}">
                      <a16:colId xmlns:a16="http://schemas.microsoft.com/office/drawing/2014/main" val="3682182326"/>
                    </a:ext>
                  </a:extLst>
                </a:gridCol>
                <a:gridCol w="1647825">
                  <a:extLst>
                    <a:ext uri="{9D8B030D-6E8A-4147-A177-3AD203B41FA5}">
                      <a16:colId xmlns:a16="http://schemas.microsoft.com/office/drawing/2014/main" val="1125302929"/>
                    </a:ext>
                  </a:extLst>
                </a:gridCol>
                <a:gridCol w="1647825">
                  <a:extLst>
                    <a:ext uri="{9D8B030D-6E8A-4147-A177-3AD203B41FA5}">
                      <a16:colId xmlns:a16="http://schemas.microsoft.com/office/drawing/2014/main" val="1607313812"/>
                    </a:ext>
                  </a:extLst>
                </a:gridCol>
              </a:tblGrid>
              <a:tr h="60444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n-lt"/>
                        </a:rPr>
                        <a:t>Measure 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Colorado CHP+ Program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143973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1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Rating of Health Plan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54.30%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59448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Rating of All Health Care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59.44%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860001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Rating of Personal Doctor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76.13%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830857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Rating of Specialist Seen Most Often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78.26%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391328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Getting Needed Care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74.31%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2228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Getting Care Quickly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85.71%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0039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How Well Doctors Communicate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95.02%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74921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Customer Service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82.08%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916253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Coordination of Care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81.58%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+</a:t>
                      </a:r>
                      <a:endParaRPr lang="en-US" sz="1400" b="0" i="0" u="none" strike="noStrike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</a:t>
                      </a:r>
                      <a:endParaRPr lang="en-US" sz="1400" b="0" i="0" u="none" strike="noStrike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173318"/>
                  </a:ext>
                </a:extLst>
              </a:tr>
              <a:tr h="457200">
                <a:tc gridSpan="3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sz="1200" dirty="0">
                          <a:effectLst/>
                        </a:rPr>
                        <a:t>Star Assignments Based on Percentiles: </a:t>
                      </a:r>
                      <a:r>
                        <a:rPr lang="en-US" sz="1200" dirty="0">
                          <a:solidFill>
                            <a:srgbClr val="008000"/>
                          </a:solidFill>
                          <a:effectLst/>
                        </a:rPr>
                        <a:t>★★★★★ </a:t>
                      </a:r>
                      <a:r>
                        <a:rPr lang="en-US" sz="1200" dirty="0">
                          <a:effectLst/>
                        </a:rPr>
                        <a:t>90th or Above </a:t>
                      </a:r>
                      <a:r>
                        <a:rPr lang="en-US" sz="1200" dirty="0">
                          <a:solidFill>
                            <a:srgbClr val="008000"/>
                          </a:solidFill>
                          <a:effectLst/>
                        </a:rPr>
                        <a:t>★★★★</a:t>
                      </a:r>
                      <a:r>
                        <a:rPr lang="en-US" sz="1200" dirty="0">
                          <a:effectLst/>
                        </a:rPr>
                        <a:t> 75th–89th </a:t>
                      </a:r>
                      <a:r>
                        <a:rPr lang="en-US" sz="1200" dirty="0">
                          <a:solidFill>
                            <a:srgbClr val="0000FF"/>
                          </a:solidFill>
                          <a:effectLst/>
                        </a:rPr>
                        <a:t>★★★</a:t>
                      </a:r>
                      <a:r>
                        <a:rPr lang="en-US" sz="1200" dirty="0">
                          <a:effectLst/>
                        </a:rPr>
                        <a:t> 50th–74th 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★★</a:t>
                      </a:r>
                      <a:r>
                        <a:rPr lang="en-US" sz="1200" dirty="0">
                          <a:effectLst/>
                        </a:rPr>
                        <a:t> 25th–49th 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★</a:t>
                      </a:r>
                      <a:r>
                        <a:rPr lang="en-US" sz="1200" dirty="0">
                          <a:effectLst/>
                        </a:rPr>
                        <a:t> Below 25th</a:t>
                      </a:r>
                      <a:br>
                        <a:rPr lang="en-US" sz="12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i="1" dirty="0">
                          <a:effectLst/>
                        </a:rPr>
                        <a:t>+   Indicates fewer than 100 respondents. Caution should be exercised when evaluating these results.</a:t>
                      </a:r>
                      <a:endParaRPr lang="en-US" sz="12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lang="en-US" sz="12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1744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07399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0"/>
            <a:ext cx="8915400" cy="1066800"/>
          </a:xfrm>
        </p:spPr>
        <p:txBody>
          <a:bodyPr/>
          <a:lstStyle/>
          <a:p>
            <a:r>
              <a:rPr lang="en-US" dirty="0"/>
              <a:t>Top-Box Scores: CHP+ – CCC</a:t>
            </a:r>
            <a:r>
              <a:rPr lang="en-US" sz="4000" dirty="0"/>
              <a:t> Composite and Item Measures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2CD8-2456-4537-B600-04522923C878}" type="slidenum">
              <a:rPr lang="en-US" smtClean="0"/>
              <a:pPr/>
              <a:t>22</a:t>
            </a:fld>
            <a:endParaRPr lang="en-US" dirty="0"/>
          </a:p>
        </p:txBody>
      </p:sp>
      <p:graphicFrame>
        <p:nvGraphicFramePr>
          <p:cNvPr id="6" name="Content Placeholder 10">
            <a:extLst>
              <a:ext uri="{FF2B5EF4-FFF2-40B4-BE49-F238E27FC236}">
                <a16:creationId xmlns:a16="http://schemas.microsoft.com/office/drawing/2014/main" id="{E41E9DC2-A497-A74D-D547-D69FD863D5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5613332"/>
              </p:ext>
            </p:extLst>
          </p:nvPr>
        </p:nvGraphicFramePr>
        <p:xfrm>
          <a:off x="148458" y="1219201"/>
          <a:ext cx="8881240" cy="304799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337942">
                  <a:extLst>
                    <a:ext uri="{9D8B030D-6E8A-4147-A177-3AD203B41FA5}">
                      <a16:colId xmlns:a16="http://schemas.microsoft.com/office/drawing/2014/main" val="3682182326"/>
                    </a:ext>
                  </a:extLst>
                </a:gridCol>
                <a:gridCol w="1771649">
                  <a:extLst>
                    <a:ext uri="{9D8B030D-6E8A-4147-A177-3AD203B41FA5}">
                      <a16:colId xmlns:a16="http://schemas.microsoft.com/office/drawing/2014/main" val="1125302929"/>
                    </a:ext>
                  </a:extLst>
                </a:gridCol>
                <a:gridCol w="1771649">
                  <a:extLst>
                    <a:ext uri="{9D8B030D-6E8A-4147-A177-3AD203B41FA5}">
                      <a16:colId xmlns:a16="http://schemas.microsoft.com/office/drawing/2014/main" val="2510794028"/>
                    </a:ext>
                  </a:extLst>
                </a:gridCol>
              </a:tblGrid>
              <a:tr h="52914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Measure 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Colorado CHP+ Program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1439738"/>
                  </a:ext>
                </a:extLst>
              </a:tr>
              <a:tr h="412176">
                <a:tc>
                  <a:txBody>
                    <a:bodyPr/>
                    <a:lstStyle/>
                    <a:p>
                      <a:pPr marL="45720" marR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Access to Specialized Services</a:t>
                      </a:r>
                      <a:endParaRPr lang="en-US" sz="14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55.22%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Segoe UI Symbol" panose="020B0502040204020203" pitchFamily="34" charset="0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594485"/>
                  </a:ext>
                </a:extLst>
              </a:tr>
              <a:tr h="412176">
                <a:tc>
                  <a:txBody>
                    <a:bodyPr/>
                    <a:lstStyle/>
                    <a:p>
                      <a:pPr marL="45720" marR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FCC: Personal Doctor Who Knows Child</a:t>
                      </a:r>
                      <a:endParaRPr lang="en-US" sz="14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91.74%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FF"/>
                          </a:solidFill>
                          <a:effectLst/>
                          <a:latin typeface="Segoe UI Symbol" panose="020B0502040204020203" pitchFamily="34" charset="0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8600019"/>
                  </a:ext>
                </a:extLst>
              </a:tr>
              <a:tr h="412176">
                <a:tc>
                  <a:txBody>
                    <a:bodyPr/>
                    <a:lstStyle/>
                    <a:p>
                      <a:pPr marL="45720" marR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Coordination of Care for Children with Chronic Conditions</a:t>
                      </a:r>
                      <a:endParaRPr lang="en-US" sz="1400" i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70.17%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Segoe UI Symbol" panose="020B0502040204020203" pitchFamily="34" charset="0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8308577"/>
                  </a:ext>
                </a:extLst>
              </a:tr>
              <a:tr h="412176">
                <a:tc>
                  <a:txBody>
                    <a:bodyPr/>
                    <a:lstStyle/>
                    <a:p>
                      <a:pPr marL="45720" marR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Access to Prescription Medicines</a:t>
                      </a:r>
                      <a:endParaRPr lang="en-US" sz="1400" i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86.44%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Segoe UI Symbol" panose="020B0502040204020203" pitchFamily="34" charset="0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3913282"/>
                  </a:ext>
                </a:extLst>
              </a:tr>
              <a:tr h="412176">
                <a:tc>
                  <a:txBody>
                    <a:bodyPr/>
                    <a:lstStyle/>
                    <a:p>
                      <a:pPr marL="45720" marR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FCC: Getting Needed Information</a:t>
                      </a:r>
                      <a:endParaRPr lang="en-US" sz="14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91.61%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Segoe UI Symbol" panose="020B0502040204020203" pitchFamily="34" charset="0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222802"/>
                  </a:ext>
                </a:extLst>
              </a:tr>
              <a:tr h="457974">
                <a:tc gridSpan="3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sz="1200" dirty="0">
                          <a:effectLst/>
                        </a:rPr>
                        <a:t>Star Assignments Based on Percentiles: </a:t>
                      </a:r>
                      <a:r>
                        <a:rPr lang="en-US" sz="1200" dirty="0">
                          <a:solidFill>
                            <a:srgbClr val="008000"/>
                          </a:solidFill>
                          <a:effectLst/>
                        </a:rPr>
                        <a:t>★★★★★ </a:t>
                      </a:r>
                      <a:r>
                        <a:rPr lang="en-US" sz="1200" dirty="0">
                          <a:effectLst/>
                        </a:rPr>
                        <a:t>90th or Above </a:t>
                      </a:r>
                      <a:r>
                        <a:rPr lang="en-US" sz="1200" dirty="0">
                          <a:solidFill>
                            <a:srgbClr val="008000"/>
                          </a:solidFill>
                          <a:effectLst/>
                        </a:rPr>
                        <a:t>★★★★</a:t>
                      </a:r>
                      <a:r>
                        <a:rPr lang="en-US" sz="1200" dirty="0">
                          <a:effectLst/>
                        </a:rPr>
                        <a:t> 75th–89th </a:t>
                      </a:r>
                      <a:r>
                        <a:rPr lang="en-US" sz="1200" dirty="0">
                          <a:solidFill>
                            <a:srgbClr val="0000FF"/>
                          </a:solidFill>
                          <a:effectLst/>
                        </a:rPr>
                        <a:t>★★★</a:t>
                      </a:r>
                      <a:r>
                        <a:rPr lang="en-US" sz="1200" dirty="0">
                          <a:effectLst/>
                        </a:rPr>
                        <a:t> 50th–74th 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★★</a:t>
                      </a:r>
                      <a:r>
                        <a:rPr lang="en-US" sz="1200" dirty="0">
                          <a:effectLst/>
                        </a:rPr>
                        <a:t> 25th–49th 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★</a:t>
                      </a:r>
                      <a:r>
                        <a:rPr lang="en-US" sz="1200" dirty="0">
                          <a:effectLst/>
                        </a:rPr>
                        <a:t> Below 25th</a:t>
                      </a:r>
                      <a:br>
                        <a:rPr lang="en-US" sz="12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i="1" dirty="0">
                          <a:effectLst/>
                        </a:rPr>
                        <a:t>+   Indicates fewer than 100 respondents. Caution should be exercised when evaluating these results.</a:t>
                      </a:r>
                      <a:endParaRPr lang="en-US" sz="12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lang="en-US" sz="12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1744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42572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454981" y="2743200"/>
            <a:ext cx="8305800" cy="685800"/>
          </a:xfrm>
        </p:spPr>
        <p:txBody>
          <a:bodyPr/>
          <a:lstStyle/>
          <a:p>
            <a:r>
              <a:rPr lang="en-US" dirty="0"/>
              <a:t>MCO Results</a:t>
            </a:r>
          </a:p>
        </p:txBody>
      </p:sp>
    </p:spTree>
    <p:extLst>
      <p:ext uri="{BB962C8B-B14F-4D97-AF65-F5344CB8AC3E}">
        <p14:creationId xmlns:p14="http://schemas.microsoft.com/office/powerpoint/2010/main" val="35075633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Response Rates – MCOs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2CD8-2456-4537-B600-04522923C878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279F9F0C-B324-451B-B051-D30EC4E0E25B}"/>
              </a:ext>
            </a:extLst>
          </p:cNvPr>
          <p:cNvSpPr/>
          <p:nvPr/>
        </p:nvSpPr>
        <p:spPr>
          <a:xfrm>
            <a:off x="228601" y="1202870"/>
            <a:ext cx="4192326" cy="4732040"/>
          </a:xfrm>
          <a:prstGeom prst="roundRect">
            <a:avLst>
              <a:gd name="adj" fmla="val 1000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8C67D565-D387-4251-9CC4-57CE72027884}"/>
              </a:ext>
            </a:extLst>
          </p:cNvPr>
          <p:cNvGrpSpPr/>
          <p:nvPr/>
        </p:nvGrpSpPr>
        <p:grpSpPr>
          <a:xfrm>
            <a:off x="742778" y="1342512"/>
            <a:ext cx="3120161" cy="733282"/>
            <a:chOff x="76769" y="3229035"/>
            <a:chExt cx="1031914" cy="697045"/>
          </a:xfrm>
          <a:solidFill>
            <a:srgbClr val="00549E"/>
          </a:solidFill>
        </p:grpSpPr>
        <p:sp>
          <p:nvSpPr>
            <p:cNvPr id="57" name="Rectangle: Rounded Corners 56">
              <a:extLst>
                <a:ext uri="{FF2B5EF4-FFF2-40B4-BE49-F238E27FC236}">
                  <a16:creationId xmlns:a16="http://schemas.microsoft.com/office/drawing/2014/main" id="{8F1E2904-5174-42C1-9312-2B7E64A13278}"/>
                </a:ext>
              </a:extLst>
            </p:cNvPr>
            <p:cNvSpPr/>
            <p:nvPr/>
          </p:nvSpPr>
          <p:spPr>
            <a:xfrm>
              <a:off x="76769" y="3229035"/>
              <a:ext cx="1031914" cy="69704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8" name="Rectangle: Rounded Corners 4">
              <a:extLst>
                <a:ext uri="{FF2B5EF4-FFF2-40B4-BE49-F238E27FC236}">
                  <a16:creationId xmlns:a16="http://schemas.microsoft.com/office/drawing/2014/main" id="{80EE4C06-A396-4FC9-B2E8-6075ACE13CDC}"/>
                </a:ext>
              </a:extLst>
            </p:cNvPr>
            <p:cNvSpPr txBox="1"/>
            <p:nvPr/>
          </p:nvSpPr>
          <p:spPr>
            <a:xfrm>
              <a:off x="86844" y="3260338"/>
              <a:ext cx="982806" cy="62733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24765" rIns="33020" bIns="2476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/>
                <a:t>Adult</a:t>
              </a:r>
            </a:p>
          </p:txBody>
        </p:sp>
      </p:grpSp>
      <p:sp>
        <p:nvSpPr>
          <p:cNvPr id="64" name="Rectangle: Rounded Corners 63">
            <a:extLst>
              <a:ext uri="{FF2B5EF4-FFF2-40B4-BE49-F238E27FC236}">
                <a16:creationId xmlns:a16="http://schemas.microsoft.com/office/drawing/2014/main" id="{800ED971-BD03-416A-BC26-9F3C7CA489D7}"/>
              </a:ext>
            </a:extLst>
          </p:cNvPr>
          <p:cNvSpPr/>
          <p:nvPr/>
        </p:nvSpPr>
        <p:spPr>
          <a:xfrm>
            <a:off x="4723074" y="1186542"/>
            <a:ext cx="4192326" cy="4764697"/>
          </a:xfrm>
          <a:prstGeom prst="roundRect">
            <a:avLst>
              <a:gd name="adj" fmla="val 1000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1D3C9DE2-B210-4919-9CC5-846F7353FDE3}"/>
              </a:ext>
            </a:extLst>
          </p:cNvPr>
          <p:cNvGrpSpPr/>
          <p:nvPr/>
        </p:nvGrpSpPr>
        <p:grpSpPr>
          <a:xfrm>
            <a:off x="5311758" y="1338943"/>
            <a:ext cx="3120161" cy="733282"/>
            <a:chOff x="76769" y="3229035"/>
            <a:chExt cx="1031914" cy="697045"/>
          </a:xfrm>
          <a:solidFill>
            <a:srgbClr val="00549E"/>
          </a:solidFill>
        </p:grpSpPr>
        <p:sp>
          <p:nvSpPr>
            <p:cNvPr id="74" name="Rectangle: Rounded Corners 73">
              <a:extLst>
                <a:ext uri="{FF2B5EF4-FFF2-40B4-BE49-F238E27FC236}">
                  <a16:creationId xmlns:a16="http://schemas.microsoft.com/office/drawing/2014/main" id="{95C8EB29-EBE4-40E2-906B-C9F8F7C29E2F}"/>
                </a:ext>
              </a:extLst>
            </p:cNvPr>
            <p:cNvSpPr/>
            <p:nvPr/>
          </p:nvSpPr>
          <p:spPr>
            <a:xfrm>
              <a:off x="76769" y="3229035"/>
              <a:ext cx="1031914" cy="69704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75" name="Rectangle: Rounded Corners 4">
              <a:extLst>
                <a:ext uri="{FF2B5EF4-FFF2-40B4-BE49-F238E27FC236}">
                  <a16:creationId xmlns:a16="http://schemas.microsoft.com/office/drawing/2014/main" id="{0A71863A-7C02-4C4E-BF00-DF0CE5AE2CE8}"/>
                </a:ext>
              </a:extLst>
            </p:cNvPr>
            <p:cNvSpPr txBox="1"/>
            <p:nvPr/>
          </p:nvSpPr>
          <p:spPr>
            <a:xfrm>
              <a:off x="86844" y="3260338"/>
              <a:ext cx="982806" cy="62733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24765" rIns="33020" bIns="2476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/>
                <a:t>Child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4DBA928B-3B1E-417D-8EE6-40269E78629A}"/>
              </a:ext>
            </a:extLst>
          </p:cNvPr>
          <p:cNvGrpSpPr/>
          <p:nvPr/>
        </p:nvGrpSpPr>
        <p:grpSpPr>
          <a:xfrm>
            <a:off x="756862" y="2159310"/>
            <a:ext cx="3089698" cy="1521774"/>
            <a:chOff x="132254" y="3267891"/>
            <a:chExt cx="1031914" cy="69704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BB0D00E1-3A37-4A08-8FD6-A61493E4B3AE}"/>
                </a:ext>
              </a:extLst>
            </p:cNvPr>
            <p:cNvSpPr/>
            <p:nvPr/>
          </p:nvSpPr>
          <p:spPr>
            <a:xfrm>
              <a:off x="132254" y="3267891"/>
              <a:ext cx="1031914" cy="697045"/>
            </a:xfrm>
            <a:prstGeom prst="roundRect">
              <a:avLst>
                <a:gd name="adj" fmla="val 10000"/>
              </a:avLst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1" name="Rectangle: Rounded Corners 4">
              <a:extLst>
                <a:ext uri="{FF2B5EF4-FFF2-40B4-BE49-F238E27FC236}">
                  <a16:creationId xmlns:a16="http://schemas.microsoft.com/office/drawing/2014/main" id="{ACA84375-43B4-44C2-AE71-D1631141C3C1}"/>
                </a:ext>
              </a:extLst>
            </p:cNvPr>
            <p:cNvSpPr txBox="1"/>
            <p:nvPr/>
          </p:nvSpPr>
          <p:spPr>
            <a:xfrm>
              <a:off x="154463" y="3294112"/>
              <a:ext cx="982806" cy="627339"/>
            </a:xfrm>
            <a:prstGeom prst="rect">
              <a:avLst/>
            </a:prstGeom>
            <a:solidFill>
              <a:schemeClr val="accent2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24765" rIns="33020" bIns="2476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/>
                <a:t>2023 National Response Rate</a:t>
              </a: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400" kern="1200" dirty="0"/>
            </a:p>
          </p:txBody>
        </p:sp>
      </p:grp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E1CDAFDD-23D3-4066-8B6B-189FBBD4A375}"/>
              </a:ext>
            </a:extLst>
          </p:cNvPr>
          <p:cNvSpPr/>
          <p:nvPr/>
        </p:nvSpPr>
        <p:spPr>
          <a:xfrm>
            <a:off x="1720278" y="3001539"/>
            <a:ext cx="1169517" cy="465225"/>
          </a:xfrm>
          <a:prstGeom prst="roundRect">
            <a:avLst>
              <a:gd name="adj" fmla="val 1000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12.9%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3E5066E1-45ED-4045-86DC-81C79FAA8BCB}"/>
              </a:ext>
            </a:extLst>
          </p:cNvPr>
          <p:cNvGrpSpPr/>
          <p:nvPr/>
        </p:nvGrpSpPr>
        <p:grpSpPr>
          <a:xfrm>
            <a:off x="5297439" y="2159311"/>
            <a:ext cx="3089698" cy="1521774"/>
            <a:chOff x="120529" y="3291386"/>
            <a:chExt cx="1031914" cy="697045"/>
          </a:xfrm>
        </p:grpSpPr>
        <p:sp>
          <p:nvSpPr>
            <p:cNvPr id="77" name="Rectangle: Rounded Corners 76">
              <a:extLst>
                <a:ext uri="{FF2B5EF4-FFF2-40B4-BE49-F238E27FC236}">
                  <a16:creationId xmlns:a16="http://schemas.microsoft.com/office/drawing/2014/main" id="{34EC4150-989A-4346-AFB2-D7435C58AFD7}"/>
                </a:ext>
              </a:extLst>
            </p:cNvPr>
            <p:cNvSpPr/>
            <p:nvPr/>
          </p:nvSpPr>
          <p:spPr>
            <a:xfrm>
              <a:off x="120529" y="3291386"/>
              <a:ext cx="1031914" cy="697045"/>
            </a:xfrm>
            <a:prstGeom prst="roundRect">
              <a:avLst>
                <a:gd name="adj" fmla="val 10000"/>
              </a:avLst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78" name="Rectangle: Rounded Corners 4">
              <a:extLst>
                <a:ext uri="{FF2B5EF4-FFF2-40B4-BE49-F238E27FC236}">
                  <a16:creationId xmlns:a16="http://schemas.microsoft.com/office/drawing/2014/main" id="{61253730-911E-4AC2-A69A-B5C10003695C}"/>
                </a:ext>
              </a:extLst>
            </p:cNvPr>
            <p:cNvSpPr txBox="1"/>
            <p:nvPr/>
          </p:nvSpPr>
          <p:spPr>
            <a:xfrm>
              <a:off x="153074" y="3309185"/>
              <a:ext cx="982806" cy="627339"/>
            </a:xfrm>
            <a:prstGeom prst="rect">
              <a:avLst/>
            </a:prstGeom>
            <a:solidFill>
              <a:schemeClr val="accent2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24765" rIns="33020" bIns="2476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/>
                <a:t>2023 National Response Rate</a:t>
              </a: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400" kern="1200" dirty="0"/>
            </a:p>
          </p:txBody>
        </p:sp>
      </p:grpSp>
      <p:sp>
        <p:nvSpPr>
          <p:cNvPr id="79" name="Rectangle: Rounded Corners 78">
            <a:extLst>
              <a:ext uri="{FF2B5EF4-FFF2-40B4-BE49-F238E27FC236}">
                <a16:creationId xmlns:a16="http://schemas.microsoft.com/office/drawing/2014/main" id="{617430D6-AF2D-4645-8846-154826C055D0}"/>
              </a:ext>
            </a:extLst>
          </p:cNvPr>
          <p:cNvSpPr/>
          <p:nvPr/>
        </p:nvSpPr>
        <p:spPr>
          <a:xfrm>
            <a:off x="6343210" y="2990414"/>
            <a:ext cx="1169517" cy="471163"/>
          </a:xfrm>
          <a:prstGeom prst="roundRect">
            <a:avLst>
              <a:gd name="adj" fmla="val 1000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12.2%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6AE8BC4-E3A2-9E35-BE8B-41F8BF90E7A4}"/>
              </a:ext>
            </a:extLst>
          </p:cNvPr>
          <p:cNvGrpSpPr/>
          <p:nvPr/>
        </p:nvGrpSpPr>
        <p:grpSpPr>
          <a:xfrm>
            <a:off x="294857" y="3823019"/>
            <a:ext cx="2016189" cy="1741731"/>
            <a:chOff x="76176" y="3836808"/>
            <a:chExt cx="1031914" cy="697045"/>
          </a:xfrm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3B64A93B-4F57-2D85-B992-01D8F90A49E4}"/>
                </a:ext>
              </a:extLst>
            </p:cNvPr>
            <p:cNvSpPr/>
            <p:nvPr/>
          </p:nvSpPr>
          <p:spPr>
            <a:xfrm>
              <a:off x="76176" y="3836808"/>
              <a:ext cx="1031914" cy="69704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3" name="Rectangle: Rounded Corners 4">
              <a:extLst>
                <a:ext uri="{FF2B5EF4-FFF2-40B4-BE49-F238E27FC236}">
                  <a16:creationId xmlns:a16="http://schemas.microsoft.com/office/drawing/2014/main" id="{E7CDC11E-F156-2796-D4F5-73B8582D5EE7}"/>
                </a:ext>
              </a:extLst>
            </p:cNvPr>
            <p:cNvSpPr txBox="1"/>
            <p:nvPr/>
          </p:nvSpPr>
          <p:spPr>
            <a:xfrm>
              <a:off x="103487" y="3840776"/>
              <a:ext cx="982806" cy="6273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24765" rIns="33020" bIns="2476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400" kern="12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4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/>
                <a:t>DHMP</a:t>
              </a: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4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400" kern="12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400" kern="12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400" kern="1200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7A384DC-7E70-3186-3709-A21F3FA166FC}"/>
              </a:ext>
            </a:extLst>
          </p:cNvPr>
          <p:cNvGrpSpPr/>
          <p:nvPr/>
        </p:nvGrpSpPr>
        <p:grpSpPr>
          <a:xfrm>
            <a:off x="2368675" y="3823020"/>
            <a:ext cx="2003129" cy="1749585"/>
            <a:chOff x="111037" y="3249919"/>
            <a:chExt cx="1031914" cy="697045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1422BAF1-6357-1C36-24F2-B370DD91F61E}"/>
                </a:ext>
              </a:extLst>
            </p:cNvPr>
            <p:cNvSpPr/>
            <p:nvPr/>
          </p:nvSpPr>
          <p:spPr>
            <a:xfrm>
              <a:off x="111037" y="3249919"/>
              <a:ext cx="1031914" cy="69704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Rectangle: Rounded Corners 4">
              <a:extLst>
                <a:ext uri="{FF2B5EF4-FFF2-40B4-BE49-F238E27FC236}">
                  <a16:creationId xmlns:a16="http://schemas.microsoft.com/office/drawing/2014/main" id="{2EB8B13D-6F6D-64FC-A78B-9D1A14A80239}"/>
                </a:ext>
              </a:extLst>
            </p:cNvPr>
            <p:cNvSpPr txBox="1"/>
            <p:nvPr/>
          </p:nvSpPr>
          <p:spPr>
            <a:xfrm>
              <a:off x="146440" y="3265142"/>
              <a:ext cx="982806" cy="6273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24765" rIns="33020" bIns="2476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400" kern="12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4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/>
                <a:t>RMHP Prime</a:t>
              </a: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4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400" kern="12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400" kern="12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400" kern="1200" dirty="0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D2C8804A-C63B-00EC-FB58-D24B1C71849D}"/>
              </a:ext>
            </a:extLst>
          </p:cNvPr>
          <p:cNvGrpSpPr/>
          <p:nvPr/>
        </p:nvGrpSpPr>
        <p:grpSpPr>
          <a:xfrm>
            <a:off x="5883251" y="3830874"/>
            <a:ext cx="2016189" cy="1741731"/>
            <a:chOff x="155999" y="3838877"/>
            <a:chExt cx="1031914" cy="697045"/>
          </a:xfrm>
        </p:grpSpPr>
        <p:sp>
          <p:nvSpPr>
            <p:cNvPr id="55" name="Rectangle: Rounded Corners 54">
              <a:extLst>
                <a:ext uri="{FF2B5EF4-FFF2-40B4-BE49-F238E27FC236}">
                  <a16:creationId xmlns:a16="http://schemas.microsoft.com/office/drawing/2014/main" id="{9443E7B8-8C0F-86C4-2B33-DC3BF7920B45}"/>
                </a:ext>
              </a:extLst>
            </p:cNvPr>
            <p:cNvSpPr/>
            <p:nvPr/>
          </p:nvSpPr>
          <p:spPr>
            <a:xfrm>
              <a:off x="155999" y="3838877"/>
              <a:ext cx="1031914" cy="69704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9" name="Rectangle: Rounded Corners 4">
              <a:extLst>
                <a:ext uri="{FF2B5EF4-FFF2-40B4-BE49-F238E27FC236}">
                  <a16:creationId xmlns:a16="http://schemas.microsoft.com/office/drawing/2014/main" id="{B6258EC0-ACA7-985D-1F7F-F5EE80D08877}"/>
                </a:ext>
              </a:extLst>
            </p:cNvPr>
            <p:cNvSpPr txBox="1"/>
            <p:nvPr/>
          </p:nvSpPr>
          <p:spPr>
            <a:xfrm>
              <a:off x="179134" y="3854900"/>
              <a:ext cx="982806" cy="6273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24765" rIns="33020" bIns="2476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400" kern="12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4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/>
                <a:t>DHMP</a:t>
              </a: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4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400" kern="12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400" kern="12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400" kern="1200" dirty="0"/>
            </a:p>
          </p:txBody>
        </p:sp>
      </p:grpSp>
      <p:sp>
        <p:nvSpPr>
          <p:cNvPr id="91" name="Rectangle: Rounded Corners 90">
            <a:extLst>
              <a:ext uri="{FF2B5EF4-FFF2-40B4-BE49-F238E27FC236}">
                <a16:creationId xmlns:a16="http://schemas.microsoft.com/office/drawing/2014/main" id="{BC1688DD-BC5C-24C7-ADC6-A1E0BDC4EA47}"/>
              </a:ext>
            </a:extLst>
          </p:cNvPr>
          <p:cNvSpPr/>
          <p:nvPr/>
        </p:nvSpPr>
        <p:spPr>
          <a:xfrm>
            <a:off x="3383169" y="4883347"/>
            <a:ext cx="933793" cy="479838"/>
          </a:xfrm>
          <a:prstGeom prst="roundRect">
            <a:avLst>
              <a:gd name="adj" fmla="val 10000"/>
            </a:avLst>
          </a:prstGeom>
          <a:solidFill>
            <a:srgbClr val="D2E0F0"/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11.28%</a:t>
            </a:r>
          </a:p>
        </p:txBody>
      </p:sp>
      <p:sp>
        <p:nvSpPr>
          <p:cNvPr id="92" name="Rectangle: Rounded Corners 91">
            <a:extLst>
              <a:ext uri="{FF2B5EF4-FFF2-40B4-BE49-F238E27FC236}">
                <a16:creationId xmlns:a16="http://schemas.microsoft.com/office/drawing/2014/main" id="{EC2B5796-5085-9F29-011C-0C16A8DB1AE4}"/>
              </a:ext>
            </a:extLst>
          </p:cNvPr>
          <p:cNvSpPr/>
          <p:nvPr/>
        </p:nvSpPr>
        <p:spPr>
          <a:xfrm>
            <a:off x="3397107" y="4373508"/>
            <a:ext cx="933793" cy="479838"/>
          </a:xfrm>
          <a:prstGeom prst="roundRect">
            <a:avLst>
              <a:gd name="adj" fmla="val 10000"/>
            </a:avLst>
          </a:prstGeom>
          <a:solidFill>
            <a:srgbClr val="D2E0F0"/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2024</a:t>
            </a:r>
          </a:p>
        </p:txBody>
      </p:sp>
      <p:sp>
        <p:nvSpPr>
          <p:cNvPr id="93" name="Rectangle: Rounded Corners 92">
            <a:extLst>
              <a:ext uri="{FF2B5EF4-FFF2-40B4-BE49-F238E27FC236}">
                <a16:creationId xmlns:a16="http://schemas.microsoft.com/office/drawing/2014/main" id="{E61A6061-A8D2-200A-88C3-6C18CD48B850}"/>
              </a:ext>
            </a:extLst>
          </p:cNvPr>
          <p:cNvSpPr/>
          <p:nvPr/>
        </p:nvSpPr>
        <p:spPr>
          <a:xfrm>
            <a:off x="2403435" y="4883347"/>
            <a:ext cx="933793" cy="479838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11.35%</a:t>
            </a:r>
          </a:p>
        </p:txBody>
      </p:sp>
      <p:sp>
        <p:nvSpPr>
          <p:cNvPr id="94" name="Rectangle: Rounded Corners 93">
            <a:extLst>
              <a:ext uri="{FF2B5EF4-FFF2-40B4-BE49-F238E27FC236}">
                <a16:creationId xmlns:a16="http://schemas.microsoft.com/office/drawing/2014/main" id="{8B077C40-70B3-226F-1B46-A2DD653F7510}"/>
              </a:ext>
            </a:extLst>
          </p:cNvPr>
          <p:cNvSpPr/>
          <p:nvPr/>
        </p:nvSpPr>
        <p:spPr>
          <a:xfrm>
            <a:off x="2422899" y="4363330"/>
            <a:ext cx="933793" cy="479838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2023</a:t>
            </a:r>
          </a:p>
        </p:txBody>
      </p:sp>
      <p:sp>
        <p:nvSpPr>
          <p:cNvPr id="95" name="Rectangle: Rounded Corners 94">
            <a:extLst>
              <a:ext uri="{FF2B5EF4-FFF2-40B4-BE49-F238E27FC236}">
                <a16:creationId xmlns:a16="http://schemas.microsoft.com/office/drawing/2014/main" id="{6B9176E5-4A48-CD97-7B35-F93BCD44356A}"/>
              </a:ext>
            </a:extLst>
          </p:cNvPr>
          <p:cNvSpPr/>
          <p:nvPr/>
        </p:nvSpPr>
        <p:spPr>
          <a:xfrm>
            <a:off x="1309685" y="4883347"/>
            <a:ext cx="933793" cy="479838"/>
          </a:xfrm>
          <a:prstGeom prst="roundRect">
            <a:avLst>
              <a:gd name="adj" fmla="val 10000"/>
            </a:avLst>
          </a:prstGeom>
          <a:solidFill>
            <a:srgbClr val="D2E0F0"/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8.69%</a:t>
            </a:r>
          </a:p>
        </p:txBody>
      </p:sp>
      <p:sp>
        <p:nvSpPr>
          <p:cNvPr id="96" name="Rectangle: Rounded Corners 95">
            <a:extLst>
              <a:ext uri="{FF2B5EF4-FFF2-40B4-BE49-F238E27FC236}">
                <a16:creationId xmlns:a16="http://schemas.microsoft.com/office/drawing/2014/main" id="{AB633B3F-AE22-3CAF-1B13-D602D6766759}"/>
              </a:ext>
            </a:extLst>
          </p:cNvPr>
          <p:cNvSpPr/>
          <p:nvPr/>
        </p:nvSpPr>
        <p:spPr>
          <a:xfrm>
            <a:off x="1309685" y="4363330"/>
            <a:ext cx="933793" cy="479838"/>
          </a:xfrm>
          <a:prstGeom prst="roundRect">
            <a:avLst>
              <a:gd name="adj" fmla="val 10000"/>
            </a:avLst>
          </a:prstGeom>
          <a:solidFill>
            <a:srgbClr val="D2E0F0"/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2024</a:t>
            </a:r>
          </a:p>
        </p:txBody>
      </p:sp>
      <p:sp>
        <p:nvSpPr>
          <p:cNvPr id="97" name="Rectangle: Rounded Corners 96">
            <a:extLst>
              <a:ext uri="{FF2B5EF4-FFF2-40B4-BE49-F238E27FC236}">
                <a16:creationId xmlns:a16="http://schemas.microsoft.com/office/drawing/2014/main" id="{C18BE119-1A15-1D7B-E34A-209B85994111}"/>
              </a:ext>
            </a:extLst>
          </p:cNvPr>
          <p:cNvSpPr/>
          <p:nvPr/>
        </p:nvSpPr>
        <p:spPr>
          <a:xfrm>
            <a:off x="334435" y="4872378"/>
            <a:ext cx="933793" cy="479838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6.91%</a:t>
            </a:r>
          </a:p>
        </p:txBody>
      </p:sp>
      <p:sp>
        <p:nvSpPr>
          <p:cNvPr id="98" name="Rectangle: Rounded Corners 97">
            <a:extLst>
              <a:ext uri="{FF2B5EF4-FFF2-40B4-BE49-F238E27FC236}">
                <a16:creationId xmlns:a16="http://schemas.microsoft.com/office/drawing/2014/main" id="{8E094619-D6CE-30B7-78AC-4F635AE805C4}"/>
              </a:ext>
            </a:extLst>
          </p:cNvPr>
          <p:cNvSpPr/>
          <p:nvPr/>
        </p:nvSpPr>
        <p:spPr>
          <a:xfrm>
            <a:off x="323127" y="4342058"/>
            <a:ext cx="933793" cy="479838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2023</a:t>
            </a:r>
          </a:p>
        </p:txBody>
      </p:sp>
      <p:sp>
        <p:nvSpPr>
          <p:cNvPr id="99" name="Rectangle: Rounded Corners 98">
            <a:extLst>
              <a:ext uri="{FF2B5EF4-FFF2-40B4-BE49-F238E27FC236}">
                <a16:creationId xmlns:a16="http://schemas.microsoft.com/office/drawing/2014/main" id="{3F01D1C4-E180-61EE-8B2D-99E36745823D}"/>
              </a:ext>
            </a:extLst>
          </p:cNvPr>
          <p:cNvSpPr/>
          <p:nvPr/>
        </p:nvSpPr>
        <p:spPr>
          <a:xfrm>
            <a:off x="6943876" y="4872511"/>
            <a:ext cx="933793" cy="479838"/>
          </a:xfrm>
          <a:prstGeom prst="roundRect">
            <a:avLst>
              <a:gd name="adj" fmla="val 10000"/>
            </a:avLst>
          </a:prstGeom>
          <a:solidFill>
            <a:srgbClr val="D2E0F0"/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10.35%</a:t>
            </a:r>
          </a:p>
        </p:txBody>
      </p:sp>
      <p:sp>
        <p:nvSpPr>
          <p:cNvPr id="100" name="Rectangle: Rounded Corners 99">
            <a:extLst>
              <a:ext uri="{FF2B5EF4-FFF2-40B4-BE49-F238E27FC236}">
                <a16:creationId xmlns:a16="http://schemas.microsoft.com/office/drawing/2014/main" id="{0181DBED-E8D1-5DA3-5242-EA1F183C0FC2}"/>
              </a:ext>
            </a:extLst>
          </p:cNvPr>
          <p:cNvSpPr/>
          <p:nvPr/>
        </p:nvSpPr>
        <p:spPr>
          <a:xfrm>
            <a:off x="6943877" y="4363330"/>
            <a:ext cx="933793" cy="479838"/>
          </a:xfrm>
          <a:prstGeom prst="roundRect">
            <a:avLst>
              <a:gd name="adj" fmla="val 10000"/>
            </a:avLst>
          </a:prstGeom>
          <a:solidFill>
            <a:srgbClr val="D2E0F0"/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2024</a:t>
            </a:r>
          </a:p>
        </p:txBody>
      </p:sp>
      <p:sp>
        <p:nvSpPr>
          <p:cNvPr id="101" name="Rectangle: Rounded Corners 100">
            <a:extLst>
              <a:ext uri="{FF2B5EF4-FFF2-40B4-BE49-F238E27FC236}">
                <a16:creationId xmlns:a16="http://schemas.microsoft.com/office/drawing/2014/main" id="{7A5644C9-E75D-D3DC-6936-6160E97D3DD7}"/>
              </a:ext>
            </a:extLst>
          </p:cNvPr>
          <p:cNvSpPr/>
          <p:nvPr/>
        </p:nvSpPr>
        <p:spPr>
          <a:xfrm>
            <a:off x="5988583" y="4893213"/>
            <a:ext cx="933793" cy="479838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8.73%</a:t>
            </a:r>
          </a:p>
        </p:txBody>
      </p:sp>
      <p:sp>
        <p:nvSpPr>
          <p:cNvPr id="102" name="Rectangle: Rounded Corners 101">
            <a:extLst>
              <a:ext uri="{FF2B5EF4-FFF2-40B4-BE49-F238E27FC236}">
                <a16:creationId xmlns:a16="http://schemas.microsoft.com/office/drawing/2014/main" id="{29A23569-9688-0391-5D22-84C468251B07}"/>
              </a:ext>
            </a:extLst>
          </p:cNvPr>
          <p:cNvSpPr/>
          <p:nvPr/>
        </p:nvSpPr>
        <p:spPr>
          <a:xfrm>
            <a:off x="5988583" y="4369021"/>
            <a:ext cx="933793" cy="479838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14587606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0"/>
            <a:ext cx="8915400" cy="1066800"/>
          </a:xfrm>
        </p:spPr>
        <p:txBody>
          <a:bodyPr/>
          <a:lstStyle/>
          <a:p>
            <a:r>
              <a:rPr lang="en-US" sz="2800" dirty="0"/>
              <a:t>Top-Box Scores: Adult MCOs – Global Ratings, Composite Measures, and Individual Item Measure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2CD8-2456-4537-B600-04522923C878}" type="slidenum">
              <a:rPr lang="en-US" smtClean="0"/>
              <a:pPr/>
              <a:t>25</a:t>
            </a:fld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7437546"/>
              </p:ext>
            </p:extLst>
          </p:nvPr>
        </p:nvGraphicFramePr>
        <p:xfrm>
          <a:off x="114300" y="1143000"/>
          <a:ext cx="8915402" cy="54178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908534">
                  <a:extLst>
                    <a:ext uri="{9D8B030D-6E8A-4147-A177-3AD203B41FA5}">
                      <a16:colId xmlns:a16="http://schemas.microsoft.com/office/drawing/2014/main" val="3682182326"/>
                    </a:ext>
                  </a:extLst>
                </a:gridCol>
                <a:gridCol w="1251717">
                  <a:extLst>
                    <a:ext uri="{9D8B030D-6E8A-4147-A177-3AD203B41FA5}">
                      <a16:colId xmlns:a16="http://schemas.microsoft.com/office/drawing/2014/main" val="1125302929"/>
                    </a:ext>
                  </a:extLst>
                </a:gridCol>
                <a:gridCol w="1251717">
                  <a:extLst>
                    <a:ext uri="{9D8B030D-6E8A-4147-A177-3AD203B41FA5}">
                      <a16:colId xmlns:a16="http://schemas.microsoft.com/office/drawing/2014/main" val="262915855"/>
                    </a:ext>
                  </a:extLst>
                </a:gridCol>
                <a:gridCol w="1251717">
                  <a:extLst>
                    <a:ext uri="{9D8B030D-6E8A-4147-A177-3AD203B41FA5}">
                      <a16:colId xmlns:a16="http://schemas.microsoft.com/office/drawing/2014/main" val="3380037040"/>
                    </a:ext>
                  </a:extLst>
                </a:gridCol>
                <a:gridCol w="1251717">
                  <a:extLst>
                    <a:ext uri="{9D8B030D-6E8A-4147-A177-3AD203B41FA5}">
                      <a16:colId xmlns:a16="http://schemas.microsoft.com/office/drawing/2014/main" val="4085211429"/>
                    </a:ext>
                  </a:extLst>
                </a:gridCol>
              </a:tblGrid>
              <a:tr h="52607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Measure 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DHMP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RMHP Prime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143973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1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Rating of Health Plan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56.58%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54.72%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59448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Rating of All Health Care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51.74%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41.61%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860001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Rating of Personal Doctor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73.10%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56.73%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830857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Rating of Specialist Seen Most Often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63.11%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58.82%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391328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Getting Needed Care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75.18%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85.24%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2228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Getting Care Quickly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71.48%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79.32%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0039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How Well Doctors Communicate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93.54%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90.91%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74921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Customer Service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90.20%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92.86%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★★★★★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916253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Coordination of Care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90.20%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8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★★★★★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80.72%</a:t>
                      </a:r>
                      <a:r>
                        <a:rPr lang="en-US" sz="1400" kern="1200" baseline="30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+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4558549"/>
                  </a:ext>
                </a:extLst>
              </a:tr>
              <a:tr h="91440">
                <a:tc gridSpan="5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Star Assignments Based on Percentiles: </a:t>
                      </a:r>
                      <a:r>
                        <a:rPr lang="en-US" sz="1200" dirty="0">
                          <a:solidFill>
                            <a:srgbClr val="008000"/>
                          </a:solidFill>
                          <a:effectLst/>
                          <a:latin typeface="+mn-lt"/>
                        </a:rPr>
                        <a:t>★★★★★ </a:t>
                      </a:r>
                      <a:r>
                        <a:rPr lang="en-US" sz="1200" dirty="0">
                          <a:effectLst/>
                          <a:latin typeface="+mn-lt"/>
                        </a:rPr>
                        <a:t>90th or Above </a:t>
                      </a:r>
                      <a:r>
                        <a:rPr lang="en-US" sz="1200" dirty="0">
                          <a:solidFill>
                            <a:srgbClr val="008000"/>
                          </a:solidFill>
                          <a:effectLst/>
                          <a:latin typeface="+mn-lt"/>
                        </a:rPr>
                        <a:t>★★★★</a:t>
                      </a:r>
                      <a:r>
                        <a:rPr lang="en-US" sz="1200" dirty="0">
                          <a:effectLst/>
                          <a:latin typeface="+mn-lt"/>
                        </a:rPr>
                        <a:t> 75th–89th </a:t>
                      </a:r>
                      <a:r>
                        <a:rPr lang="en-US" sz="120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★★★</a:t>
                      </a:r>
                      <a:r>
                        <a:rPr lang="en-US" sz="1200" dirty="0">
                          <a:effectLst/>
                          <a:latin typeface="+mn-lt"/>
                        </a:rPr>
                        <a:t> 50th–74th 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★★</a:t>
                      </a:r>
                      <a:r>
                        <a:rPr lang="en-US" sz="1200" dirty="0">
                          <a:effectLst/>
                          <a:latin typeface="+mn-lt"/>
                        </a:rPr>
                        <a:t> 25th–49th 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★</a:t>
                      </a:r>
                      <a:r>
                        <a:rPr lang="en-US" sz="1200" dirty="0">
                          <a:effectLst/>
                          <a:latin typeface="+mn-lt"/>
                        </a:rPr>
                        <a:t> Below 25th</a:t>
                      </a:r>
                      <a:br>
                        <a:rPr lang="en-US" sz="12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▲ </a:t>
                      </a:r>
                      <a:r>
                        <a:rPr lang="en-US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  Indicates the 2024 score is statistically significantly higher than the 2023 score.</a:t>
                      </a:r>
                      <a:b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</a:b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▼ </a:t>
                      </a:r>
                      <a:r>
                        <a:rPr lang="en-US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  Indicates the 2024 score is statistically significantly lower than the 2023 score.</a:t>
                      </a:r>
                      <a:br>
                        <a:rPr lang="en-US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</a:br>
                      <a:r>
                        <a:rPr lang="en-US" sz="1200" i="1" dirty="0">
                          <a:effectLst/>
                          <a:latin typeface="+mn-lt"/>
                        </a:rPr>
                        <a:t>+   Indicates fewer than 100 respondents. Caution should be exercised when evaluating these results.</a:t>
                      </a:r>
                      <a:endParaRPr lang="en-US" sz="12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lang="en-US" sz="12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1744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36908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0"/>
            <a:ext cx="8915400" cy="1066800"/>
          </a:xfrm>
        </p:spPr>
        <p:txBody>
          <a:bodyPr/>
          <a:lstStyle/>
          <a:p>
            <a:r>
              <a:rPr lang="en-US" sz="2800" dirty="0"/>
              <a:t>Top-Box Scores: Adult MCOs – Medical Assistance With Smoking and Tobacco Use Cessation Measure Items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2CD8-2456-4537-B600-04522923C878}" type="slidenum">
              <a:rPr lang="en-US" smtClean="0"/>
              <a:pPr/>
              <a:t>26</a:t>
            </a:fld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3735589"/>
              </p:ext>
            </p:extLst>
          </p:nvPr>
        </p:nvGraphicFramePr>
        <p:xfrm>
          <a:off x="114300" y="1143000"/>
          <a:ext cx="8915402" cy="212627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908534">
                  <a:extLst>
                    <a:ext uri="{9D8B030D-6E8A-4147-A177-3AD203B41FA5}">
                      <a16:colId xmlns:a16="http://schemas.microsoft.com/office/drawing/2014/main" val="3682182326"/>
                    </a:ext>
                  </a:extLst>
                </a:gridCol>
                <a:gridCol w="1251717">
                  <a:extLst>
                    <a:ext uri="{9D8B030D-6E8A-4147-A177-3AD203B41FA5}">
                      <a16:colId xmlns:a16="http://schemas.microsoft.com/office/drawing/2014/main" val="1125302929"/>
                    </a:ext>
                  </a:extLst>
                </a:gridCol>
                <a:gridCol w="1251717">
                  <a:extLst>
                    <a:ext uri="{9D8B030D-6E8A-4147-A177-3AD203B41FA5}">
                      <a16:colId xmlns:a16="http://schemas.microsoft.com/office/drawing/2014/main" val="262915855"/>
                    </a:ext>
                  </a:extLst>
                </a:gridCol>
                <a:gridCol w="1251717">
                  <a:extLst>
                    <a:ext uri="{9D8B030D-6E8A-4147-A177-3AD203B41FA5}">
                      <a16:colId xmlns:a16="http://schemas.microsoft.com/office/drawing/2014/main" val="3380037040"/>
                    </a:ext>
                  </a:extLst>
                </a:gridCol>
                <a:gridCol w="1251717">
                  <a:extLst>
                    <a:ext uri="{9D8B030D-6E8A-4147-A177-3AD203B41FA5}">
                      <a16:colId xmlns:a16="http://schemas.microsoft.com/office/drawing/2014/main" val="4085211429"/>
                    </a:ext>
                  </a:extLst>
                </a:gridCol>
              </a:tblGrid>
              <a:tr h="52607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Measure 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DHMP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RMHP Prime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143973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Advising Smokers and Tobacco Users to Quit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68.12%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66.34%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59448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Discussing Cessation Medications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58.09%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8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★★★★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50.00%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860001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Discussing Cessation Strategies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49.63%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FF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48.98%</a:t>
                      </a:r>
                      <a:r>
                        <a:rPr lang="en-US" sz="1400" kern="1200" baseline="30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+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FF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8308577"/>
                  </a:ext>
                </a:extLst>
              </a:tr>
              <a:tr h="91440">
                <a:tc gridSpan="5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Star Assignments Based on Percentiles: </a:t>
                      </a:r>
                      <a:r>
                        <a:rPr lang="en-US" sz="1200" dirty="0">
                          <a:solidFill>
                            <a:srgbClr val="008000"/>
                          </a:solidFill>
                          <a:effectLst/>
                          <a:latin typeface="+mn-lt"/>
                        </a:rPr>
                        <a:t>★★★★★ </a:t>
                      </a:r>
                      <a:r>
                        <a:rPr lang="en-US" sz="1200" dirty="0">
                          <a:effectLst/>
                          <a:latin typeface="+mn-lt"/>
                        </a:rPr>
                        <a:t>90th or Above </a:t>
                      </a:r>
                      <a:r>
                        <a:rPr lang="en-US" sz="1200" dirty="0">
                          <a:solidFill>
                            <a:srgbClr val="008000"/>
                          </a:solidFill>
                          <a:effectLst/>
                          <a:latin typeface="+mn-lt"/>
                        </a:rPr>
                        <a:t>★★★★</a:t>
                      </a:r>
                      <a:r>
                        <a:rPr lang="en-US" sz="1200" dirty="0">
                          <a:effectLst/>
                          <a:latin typeface="+mn-lt"/>
                        </a:rPr>
                        <a:t> 75th–89th </a:t>
                      </a:r>
                      <a:r>
                        <a:rPr lang="en-US" sz="120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★★★</a:t>
                      </a:r>
                      <a:r>
                        <a:rPr lang="en-US" sz="1200" dirty="0">
                          <a:effectLst/>
                          <a:latin typeface="+mn-lt"/>
                        </a:rPr>
                        <a:t> 50th–74th 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★★</a:t>
                      </a:r>
                      <a:r>
                        <a:rPr lang="en-US" sz="1200" dirty="0">
                          <a:effectLst/>
                          <a:latin typeface="+mn-lt"/>
                        </a:rPr>
                        <a:t> 25th–49th 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★</a:t>
                      </a:r>
                      <a:r>
                        <a:rPr lang="en-US" sz="1200" dirty="0">
                          <a:effectLst/>
                          <a:latin typeface="+mn-lt"/>
                        </a:rPr>
                        <a:t> Below 25th</a:t>
                      </a:r>
                      <a:br>
                        <a:rPr lang="en-US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</a:br>
                      <a:r>
                        <a:rPr lang="en-US" sz="1200" i="1" dirty="0">
                          <a:effectLst/>
                          <a:latin typeface="+mn-lt"/>
                        </a:rPr>
                        <a:t>+   Indicates fewer than 100 respondents. Caution should be exercised when evaluating these results.</a:t>
                      </a:r>
                      <a:endParaRPr lang="en-US" sz="12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lang="en-US" sz="12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1744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24506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0"/>
            <a:ext cx="8915400" cy="1066800"/>
          </a:xfrm>
        </p:spPr>
        <p:txBody>
          <a:bodyPr/>
          <a:lstStyle/>
          <a:p>
            <a:r>
              <a:rPr lang="en-US" sz="2800" dirty="0"/>
              <a:t>Top-Box Scores: DHMP – General Child Global Ratings, Composite Measures, and Individual Item Measure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2CD8-2456-4537-B600-04522923C878}" type="slidenum">
              <a:rPr lang="en-US" smtClean="0"/>
              <a:pPr/>
              <a:t>27</a:t>
            </a:fld>
            <a:endParaRPr lang="en-US" dirty="0"/>
          </a:p>
        </p:txBody>
      </p:sp>
      <p:graphicFrame>
        <p:nvGraphicFramePr>
          <p:cNvPr id="6" name="Content Placeholder 10">
            <a:extLst>
              <a:ext uri="{FF2B5EF4-FFF2-40B4-BE49-F238E27FC236}">
                <a16:creationId xmlns:a16="http://schemas.microsoft.com/office/drawing/2014/main" id="{E41E9DC2-A497-A74D-D547-D69FD863D5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2144506"/>
              </p:ext>
            </p:extLst>
          </p:nvPr>
        </p:nvGraphicFramePr>
        <p:xfrm>
          <a:off x="304800" y="1143000"/>
          <a:ext cx="8477250" cy="504395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410200">
                  <a:extLst>
                    <a:ext uri="{9D8B030D-6E8A-4147-A177-3AD203B41FA5}">
                      <a16:colId xmlns:a16="http://schemas.microsoft.com/office/drawing/2014/main" val="3682182326"/>
                    </a:ext>
                  </a:extLst>
                </a:gridCol>
                <a:gridCol w="1533525">
                  <a:extLst>
                    <a:ext uri="{9D8B030D-6E8A-4147-A177-3AD203B41FA5}">
                      <a16:colId xmlns:a16="http://schemas.microsoft.com/office/drawing/2014/main" val="1125302929"/>
                    </a:ext>
                  </a:extLst>
                </a:gridCol>
                <a:gridCol w="1533525">
                  <a:extLst>
                    <a:ext uri="{9D8B030D-6E8A-4147-A177-3AD203B41FA5}">
                      <a16:colId xmlns:a16="http://schemas.microsoft.com/office/drawing/2014/main" val="3202910759"/>
                    </a:ext>
                  </a:extLst>
                </a:gridCol>
              </a:tblGrid>
              <a:tr h="46004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n-lt"/>
                        </a:rPr>
                        <a:t>Measure 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DHMP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1439738"/>
                  </a:ext>
                </a:extLst>
              </a:tr>
              <a:tr h="418758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1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Rating of Health Plan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73.89%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594485"/>
                  </a:ext>
                </a:extLst>
              </a:tr>
              <a:tr h="418758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Rating of All Health Care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76.42%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★★★★★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8600019"/>
                  </a:ext>
                </a:extLst>
              </a:tr>
              <a:tr h="418758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Rating of Personal Doctor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84.40%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★★★★★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8308577"/>
                  </a:ext>
                </a:extLst>
              </a:tr>
              <a:tr h="418758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Rating of Specialist Seen Most Often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71.79%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3913282"/>
                  </a:ext>
                </a:extLst>
              </a:tr>
              <a:tr h="418758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Getting Needed Care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74.46%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222802"/>
                  </a:ext>
                </a:extLst>
              </a:tr>
              <a:tr h="418758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Getting Care Quickly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79.22%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003901"/>
                  </a:ext>
                </a:extLst>
              </a:tr>
              <a:tr h="418758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How Well Doctors Communicate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92.01%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749219"/>
                  </a:ext>
                </a:extLst>
              </a:tr>
              <a:tr h="405464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Customer Service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84.17%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9162531"/>
                  </a:ext>
                </a:extLst>
              </a:tr>
              <a:tr h="418758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Coordination of Care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73.17%</a:t>
                      </a:r>
                      <a:r>
                        <a:rPr lang="en-US" sz="1400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endParaRPr lang="en-US" sz="1400" b="0" i="0" u="none" strike="noStrike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▼</a:t>
                      </a:r>
                      <a:endParaRPr lang="en-US" sz="1400" b="0" i="0" u="none" strike="noStrike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173318"/>
                  </a:ext>
                </a:extLst>
              </a:tr>
              <a:tr h="465286">
                <a:tc gridSpan="3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Star Assignments Based on Percentiles: </a:t>
                      </a:r>
                      <a:r>
                        <a:rPr lang="en-US" sz="1200" dirty="0">
                          <a:solidFill>
                            <a:srgbClr val="008000"/>
                          </a:solidFill>
                          <a:effectLst/>
                          <a:latin typeface="+mn-lt"/>
                        </a:rPr>
                        <a:t>★★★★★ </a:t>
                      </a:r>
                      <a:r>
                        <a:rPr lang="en-US" sz="1200" dirty="0">
                          <a:effectLst/>
                          <a:latin typeface="+mn-lt"/>
                        </a:rPr>
                        <a:t>90th or Above </a:t>
                      </a:r>
                      <a:r>
                        <a:rPr lang="en-US" sz="1200" dirty="0">
                          <a:solidFill>
                            <a:srgbClr val="008000"/>
                          </a:solidFill>
                          <a:effectLst/>
                          <a:latin typeface="+mn-lt"/>
                        </a:rPr>
                        <a:t>★★★★</a:t>
                      </a:r>
                      <a:r>
                        <a:rPr lang="en-US" sz="1200" dirty="0">
                          <a:effectLst/>
                          <a:latin typeface="+mn-lt"/>
                        </a:rPr>
                        <a:t> 75th–89th </a:t>
                      </a:r>
                      <a:r>
                        <a:rPr lang="en-US" sz="120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★★★</a:t>
                      </a:r>
                      <a:r>
                        <a:rPr lang="en-US" sz="1200" dirty="0">
                          <a:effectLst/>
                          <a:latin typeface="+mn-lt"/>
                        </a:rPr>
                        <a:t> 50th–74th 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★★</a:t>
                      </a:r>
                      <a:r>
                        <a:rPr lang="en-US" sz="1200" dirty="0">
                          <a:effectLst/>
                          <a:latin typeface="+mn-lt"/>
                        </a:rPr>
                        <a:t> 25th–49th 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★</a:t>
                      </a:r>
                      <a:r>
                        <a:rPr lang="en-US" sz="1200" dirty="0">
                          <a:effectLst/>
                          <a:latin typeface="+mn-lt"/>
                        </a:rPr>
                        <a:t> Below 25th</a:t>
                      </a: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▲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 </a:t>
                      </a:r>
                      <a:r>
                        <a:rPr lang="en-US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  Indicates the 2024 score is statistically significantly higher than the 2022 score.</a:t>
                      </a:r>
                      <a:b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</a:b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▼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 </a:t>
                      </a:r>
                      <a:r>
                        <a:rPr lang="en-US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  Indicates the 2024 score is statistically significantly lower than the 2022 score</a:t>
                      </a:r>
                      <a:br>
                        <a:rPr lang="en-US" sz="12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dirty="0">
                          <a:effectLst/>
                          <a:latin typeface="+mn-lt"/>
                        </a:rPr>
                        <a:t>+   </a:t>
                      </a:r>
                      <a:r>
                        <a:rPr lang="en-US" sz="1200" i="1" dirty="0">
                          <a:effectLst/>
                          <a:latin typeface="+mn-lt"/>
                        </a:rPr>
                        <a:t>Indicates fewer than 100 respondents. Caution should be exercised when evaluating these results.</a:t>
                      </a:r>
                      <a:endParaRPr lang="en-US" sz="12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lang="en-US" sz="12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1744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05043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0"/>
            <a:ext cx="8915400" cy="1066800"/>
          </a:xfrm>
        </p:spPr>
        <p:txBody>
          <a:bodyPr/>
          <a:lstStyle/>
          <a:p>
            <a:r>
              <a:rPr lang="en-US" sz="3200" dirty="0"/>
              <a:t>Top-Box Scores: DHMP – CCC Global Ratings, Composite Measures, and Individual Item Measure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2CD8-2456-4537-B600-04522923C878}" type="slidenum">
              <a:rPr lang="en-US" smtClean="0"/>
              <a:pPr/>
              <a:t>28</a:t>
            </a:fld>
            <a:endParaRPr lang="en-US" dirty="0"/>
          </a:p>
        </p:txBody>
      </p:sp>
      <p:graphicFrame>
        <p:nvGraphicFramePr>
          <p:cNvPr id="6" name="Content Placeholder 10">
            <a:extLst>
              <a:ext uri="{FF2B5EF4-FFF2-40B4-BE49-F238E27FC236}">
                <a16:creationId xmlns:a16="http://schemas.microsoft.com/office/drawing/2014/main" id="{E41E9DC2-A497-A74D-D547-D69FD863D5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5556701"/>
              </p:ext>
            </p:extLst>
          </p:nvPr>
        </p:nvGraphicFramePr>
        <p:xfrm>
          <a:off x="304800" y="1165417"/>
          <a:ext cx="8534401" cy="485438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635925">
                  <a:extLst>
                    <a:ext uri="{9D8B030D-6E8A-4147-A177-3AD203B41FA5}">
                      <a16:colId xmlns:a16="http://schemas.microsoft.com/office/drawing/2014/main" val="3682182326"/>
                    </a:ext>
                  </a:extLst>
                </a:gridCol>
                <a:gridCol w="1449238">
                  <a:extLst>
                    <a:ext uri="{9D8B030D-6E8A-4147-A177-3AD203B41FA5}">
                      <a16:colId xmlns:a16="http://schemas.microsoft.com/office/drawing/2014/main" val="1125302929"/>
                    </a:ext>
                  </a:extLst>
                </a:gridCol>
                <a:gridCol w="1449238">
                  <a:extLst>
                    <a:ext uri="{9D8B030D-6E8A-4147-A177-3AD203B41FA5}">
                      <a16:colId xmlns:a16="http://schemas.microsoft.com/office/drawing/2014/main" val="3252698762"/>
                    </a:ext>
                  </a:extLst>
                </a:gridCol>
              </a:tblGrid>
              <a:tr h="42896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Measure 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DHMP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1439738"/>
                  </a:ext>
                </a:extLst>
              </a:tr>
              <a:tr h="436086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1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Rating of Health Plan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61.86%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9D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594485"/>
                  </a:ext>
                </a:extLst>
              </a:tr>
              <a:tr h="436086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Rating of All Health Care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71.01%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8600019"/>
                  </a:ext>
                </a:extLst>
              </a:tr>
              <a:tr h="436086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Rating of Personal Doctor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75.00%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8308577"/>
                  </a:ext>
                </a:extLst>
              </a:tr>
              <a:tr h="436086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Rating of Specialist Seen Most Often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63.64%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3913282"/>
                  </a:ext>
                </a:extLst>
              </a:tr>
              <a:tr h="436086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Getting Needed Care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77.58%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222802"/>
                  </a:ext>
                </a:extLst>
              </a:tr>
              <a:tr h="436086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Getting Care Quickly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87.78%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003901"/>
                  </a:ext>
                </a:extLst>
              </a:tr>
              <a:tr h="436086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How Well Doctors Communicate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94.12%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749219"/>
                  </a:ext>
                </a:extLst>
              </a:tr>
              <a:tr h="436086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Customer Service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85.00%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9162531"/>
                  </a:ext>
                </a:extLst>
              </a:tr>
              <a:tr h="390706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Coordination of Care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73.33%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+</a:t>
                      </a:r>
                      <a:endParaRPr lang="en-US" sz="1400" b="0" i="0" u="none" strike="noStrike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b="0" i="0" u="none" strike="noStrike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173318"/>
                  </a:ext>
                </a:extLst>
              </a:tr>
              <a:tr h="546027">
                <a:tc gridSpan="3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sz="1200" dirty="0">
                          <a:effectLst/>
                        </a:rPr>
                        <a:t>Star Assignments Based on Percentiles: </a:t>
                      </a:r>
                      <a:r>
                        <a:rPr lang="en-US" sz="1200" dirty="0">
                          <a:solidFill>
                            <a:srgbClr val="008000"/>
                          </a:solidFill>
                          <a:effectLst/>
                        </a:rPr>
                        <a:t>★★★★★ </a:t>
                      </a:r>
                      <a:r>
                        <a:rPr lang="en-US" sz="1200" dirty="0">
                          <a:effectLst/>
                        </a:rPr>
                        <a:t>90th or Above </a:t>
                      </a:r>
                      <a:r>
                        <a:rPr lang="en-US" sz="1200" dirty="0">
                          <a:solidFill>
                            <a:srgbClr val="008000"/>
                          </a:solidFill>
                          <a:effectLst/>
                        </a:rPr>
                        <a:t>★★★★</a:t>
                      </a:r>
                      <a:r>
                        <a:rPr lang="en-US" sz="1200" dirty="0">
                          <a:effectLst/>
                        </a:rPr>
                        <a:t> 75th–89th </a:t>
                      </a:r>
                      <a:r>
                        <a:rPr lang="en-US" sz="1200" dirty="0">
                          <a:solidFill>
                            <a:srgbClr val="0000FF"/>
                          </a:solidFill>
                          <a:effectLst/>
                        </a:rPr>
                        <a:t>★★★</a:t>
                      </a:r>
                      <a:r>
                        <a:rPr lang="en-US" sz="1200" dirty="0">
                          <a:effectLst/>
                        </a:rPr>
                        <a:t> 50th–74th 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★★</a:t>
                      </a:r>
                      <a:r>
                        <a:rPr lang="en-US" sz="1200" dirty="0">
                          <a:effectLst/>
                        </a:rPr>
                        <a:t> 25th–49th 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★</a:t>
                      </a:r>
                      <a:r>
                        <a:rPr lang="en-US" sz="1200" dirty="0">
                          <a:effectLst/>
                        </a:rPr>
                        <a:t> Below 25th</a:t>
                      </a:r>
                      <a:br>
                        <a:rPr lang="en-US" sz="12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i="1" dirty="0">
                          <a:effectLst/>
                        </a:rPr>
                        <a:t>+   Indicates fewer than 100 respondents. Caution should be exercised when evaluating these results.</a:t>
                      </a:r>
                      <a:endParaRPr lang="en-US" sz="12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lang="en-US" sz="12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1744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79766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0"/>
            <a:ext cx="8915400" cy="1066800"/>
          </a:xfrm>
        </p:spPr>
        <p:txBody>
          <a:bodyPr/>
          <a:lstStyle/>
          <a:p>
            <a:r>
              <a:rPr lang="en-US" sz="3200" dirty="0"/>
              <a:t>Top-Box Scores: DHMP – CCC Composite and Item Measures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2CD8-2456-4537-B600-04522923C878}" type="slidenum">
              <a:rPr lang="en-US" smtClean="0"/>
              <a:pPr/>
              <a:t>29</a:t>
            </a:fld>
            <a:endParaRPr lang="en-US" dirty="0"/>
          </a:p>
        </p:txBody>
      </p:sp>
      <p:graphicFrame>
        <p:nvGraphicFramePr>
          <p:cNvPr id="6" name="Content Placeholder 10">
            <a:extLst>
              <a:ext uri="{FF2B5EF4-FFF2-40B4-BE49-F238E27FC236}">
                <a16:creationId xmlns:a16="http://schemas.microsoft.com/office/drawing/2014/main" id="{E41E9DC2-A497-A74D-D547-D69FD863D5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6965366"/>
              </p:ext>
            </p:extLst>
          </p:nvPr>
        </p:nvGraphicFramePr>
        <p:xfrm>
          <a:off x="467710" y="1219200"/>
          <a:ext cx="8420100" cy="29718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475890">
                  <a:extLst>
                    <a:ext uri="{9D8B030D-6E8A-4147-A177-3AD203B41FA5}">
                      <a16:colId xmlns:a16="http://schemas.microsoft.com/office/drawing/2014/main" val="3682182326"/>
                    </a:ext>
                  </a:extLst>
                </a:gridCol>
                <a:gridCol w="1472105">
                  <a:extLst>
                    <a:ext uri="{9D8B030D-6E8A-4147-A177-3AD203B41FA5}">
                      <a16:colId xmlns:a16="http://schemas.microsoft.com/office/drawing/2014/main" val="1125302929"/>
                    </a:ext>
                  </a:extLst>
                </a:gridCol>
                <a:gridCol w="1472105">
                  <a:extLst>
                    <a:ext uri="{9D8B030D-6E8A-4147-A177-3AD203B41FA5}">
                      <a16:colId xmlns:a16="http://schemas.microsoft.com/office/drawing/2014/main" val="2692265419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n-lt"/>
                        </a:rPr>
                        <a:t>Measure 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DHMP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2143973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Access to Specialized Services</a:t>
                      </a:r>
                      <a:endParaRPr lang="en-US" sz="14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73.41%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59448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FCC: Personal Doctor Who Knows Child</a:t>
                      </a:r>
                      <a:endParaRPr lang="en-US" sz="14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93.69%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★★★★★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2860001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Coordination of Care for Children with Chronic Conditions</a:t>
                      </a:r>
                      <a:endParaRPr lang="en-US" sz="14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82.48%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★★★★★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2830857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Access to Prescription Medicines</a:t>
                      </a:r>
                      <a:endParaRPr lang="en-US" sz="14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81.16%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6391328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FCC: Getting Needed Information</a:t>
                      </a:r>
                      <a:endParaRPr lang="en-US" sz="14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95.71%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 Symbol" panose="020B0502040204020203" pitchFamily="34" charset="0"/>
                        </a:rPr>
                        <a:t>★★★★★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9222802"/>
                  </a:ext>
                </a:extLst>
              </a:tr>
              <a:tr h="457200">
                <a:tc gridSpan="3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sz="1200" dirty="0">
                          <a:effectLst/>
                        </a:rPr>
                        <a:t>Star Assignments Based on Percentiles: </a:t>
                      </a:r>
                      <a:r>
                        <a:rPr lang="en-US" sz="1200" dirty="0">
                          <a:solidFill>
                            <a:srgbClr val="008000"/>
                          </a:solidFill>
                          <a:effectLst/>
                        </a:rPr>
                        <a:t>★★★★★ </a:t>
                      </a:r>
                      <a:r>
                        <a:rPr lang="en-US" sz="1200" dirty="0">
                          <a:effectLst/>
                        </a:rPr>
                        <a:t>90th or Above </a:t>
                      </a:r>
                      <a:r>
                        <a:rPr lang="en-US" sz="1200" dirty="0">
                          <a:solidFill>
                            <a:srgbClr val="008000"/>
                          </a:solidFill>
                          <a:effectLst/>
                        </a:rPr>
                        <a:t>★★★★</a:t>
                      </a:r>
                      <a:r>
                        <a:rPr lang="en-US" sz="1200" dirty="0">
                          <a:effectLst/>
                        </a:rPr>
                        <a:t> 75th–89th </a:t>
                      </a:r>
                      <a:r>
                        <a:rPr lang="en-US" sz="1200" dirty="0">
                          <a:solidFill>
                            <a:srgbClr val="0000FF"/>
                          </a:solidFill>
                          <a:effectLst/>
                        </a:rPr>
                        <a:t>★★★</a:t>
                      </a:r>
                      <a:r>
                        <a:rPr lang="en-US" sz="1200" dirty="0">
                          <a:effectLst/>
                        </a:rPr>
                        <a:t> 50th–74th 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★★</a:t>
                      </a:r>
                      <a:r>
                        <a:rPr lang="en-US" sz="1200" dirty="0">
                          <a:effectLst/>
                        </a:rPr>
                        <a:t> 25th–49th 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★</a:t>
                      </a:r>
                      <a:r>
                        <a:rPr lang="en-US" sz="1200" dirty="0">
                          <a:effectLst/>
                        </a:rPr>
                        <a:t> Below 25th</a:t>
                      </a:r>
                      <a:br>
                        <a:rPr lang="en-US" sz="12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dirty="0">
                          <a:effectLst/>
                        </a:rPr>
                        <a:t>+   </a:t>
                      </a:r>
                      <a:r>
                        <a:rPr lang="en-US" sz="1200" i="1" dirty="0">
                          <a:effectLst/>
                        </a:rPr>
                        <a:t>Indicates fewer than 100 respondents. Caution should be exercised when evaluating these results.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lang="en-US" sz="1200" i="1" dirty="0">
                        <a:effectLst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1744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7713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454981" y="2743200"/>
            <a:ext cx="8305800" cy="685800"/>
          </a:xfrm>
        </p:spPr>
        <p:txBody>
          <a:bodyPr/>
          <a:lstStyle/>
          <a:p>
            <a:r>
              <a:rPr lang="en-US" dirty="0"/>
              <a:t>Methodology</a:t>
            </a:r>
          </a:p>
        </p:txBody>
      </p:sp>
    </p:spTree>
    <p:extLst>
      <p:ext uri="{BB962C8B-B14F-4D97-AF65-F5344CB8AC3E}">
        <p14:creationId xmlns:p14="http://schemas.microsoft.com/office/powerpoint/2010/main" val="4681496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454981" y="2743200"/>
            <a:ext cx="8305800" cy="1524000"/>
          </a:xfrm>
        </p:spPr>
        <p:txBody>
          <a:bodyPr/>
          <a:lstStyle/>
          <a:p>
            <a:r>
              <a:rPr lang="en-US" dirty="0"/>
              <a:t>Improving CHP+ and RAE Response Rates</a:t>
            </a:r>
          </a:p>
        </p:txBody>
      </p:sp>
    </p:spTree>
    <p:extLst>
      <p:ext uri="{BB962C8B-B14F-4D97-AF65-F5344CB8AC3E}">
        <p14:creationId xmlns:p14="http://schemas.microsoft.com/office/powerpoint/2010/main" val="25058366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CHP+ and RAE Response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Continue to receive the sample frame files from the RAEs and CHP+ health plans</a:t>
            </a:r>
          </a:p>
          <a:p>
            <a:pPr lvl="1"/>
            <a:r>
              <a:rPr lang="en-US" dirty="0"/>
              <a:t>Ensure accuracy of race and ethnicity data values</a:t>
            </a:r>
          </a:p>
          <a:p>
            <a:pPr lvl="1"/>
            <a:r>
              <a:rPr lang="en-US" dirty="0"/>
              <a:t>Include email addresses as an additional variable</a:t>
            </a:r>
          </a:p>
          <a:p>
            <a:r>
              <a:rPr lang="en-US" dirty="0"/>
              <a:t>Continue to receive the deidentified data from DHMP and RMHP Prime/CHP+</a:t>
            </a:r>
          </a:p>
          <a:p>
            <a:pPr lvl="1"/>
            <a:r>
              <a:rPr lang="en-US" dirty="0"/>
              <a:t>Receive supplemental race and ethnicity data</a:t>
            </a:r>
          </a:p>
          <a:p>
            <a:r>
              <a:rPr lang="en-US" dirty="0"/>
              <a:t>Oversample the adult and child populations</a:t>
            </a:r>
          </a:p>
          <a:p>
            <a:r>
              <a:rPr lang="en-US" dirty="0"/>
              <a:t>Inform members about the upcoming survey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2CD8-2456-4537-B600-04522923C878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7294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9100" y="2743200"/>
            <a:ext cx="8305800" cy="1524000"/>
          </a:xfrm>
        </p:spPr>
        <p:txBody>
          <a:bodyPr/>
          <a:lstStyle/>
          <a:p>
            <a:r>
              <a:rPr lang="en-US" dirty="0"/>
              <a:t>Any Comments or 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2CD8-2456-4537-B600-04522923C878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1457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Destiny Meyer</a:t>
            </a:r>
          </a:p>
          <a:p>
            <a:r>
              <a:rPr lang="en-US" dirty="0">
                <a:hlinkClick r:id="rId3"/>
              </a:rPr>
              <a:t>dmeyer@hsag.com</a:t>
            </a:r>
            <a:r>
              <a:rPr lang="en-US" dirty="0"/>
              <a:t> </a:t>
            </a:r>
          </a:p>
          <a:p>
            <a:r>
              <a:rPr lang="en-US" dirty="0"/>
              <a:t>(602) 801-6913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2CD8-2456-4537-B600-04522923C878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227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Methodology: Response Rates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1392502"/>
              </p:ext>
            </p:extLst>
          </p:nvPr>
        </p:nvGraphicFramePr>
        <p:xfrm>
          <a:off x="457200" y="1219200"/>
          <a:ext cx="8229600" cy="490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2CD8-2456-4537-B600-04522923C878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8DCD4A2-4948-4481-B132-DEB98AEDA23B}"/>
              </a:ext>
            </a:extLst>
          </p:cNvPr>
          <p:cNvGrpSpPr/>
          <p:nvPr/>
        </p:nvGrpSpPr>
        <p:grpSpPr>
          <a:xfrm>
            <a:off x="4572000" y="3018106"/>
            <a:ext cx="3581400" cy="685800"/>
            <a:chOff x="0" y="2491281"/>
            <a:chExt cx="8229600" cy="440951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B77E1EF-9B6C-4086-B6EC-C8EE6BBB50F1}"/>
                </a:ext>
              </a:extLst>
            </p:cNvPr>
            <p:cNvSpPr/>
            <p:nvPr/>
          </p:nvSpPr>
          <p:spPr>
            <a:xfrm>
              <a:off x="0" y="2491281"/>
              <a:ext cx="8229600" cy="440951"/>
            </a:xfrm>
            <a:prstGeom prst="roundRect">
              <a:avLst/>
            </a:prstGeom>
            <a:solidFill>
              <a:srgbClr val="C7DAED"/>
            </a:solidFill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7A46E4E-71BB-487A-B64E-1FC2673B5969}"/>
                </a:ext>
              </a:extLst>
            </p:cNvPr>
            <p:cNvSpPr txBox="1"/>
            <p:nvPr/>
          </p:nvSpPr>
          <p:spPr>
            <a:xfrm>
              <a:off x="0" y="2491281"/>
              <a:ext cx="8229600" cy="440951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8016" tIns="22860" rIns="128016" bIns="2286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800" kern="1200" dirty="0"/>
                <a:t>Answered</a:t>
              </a:r>
              <a:r>
                <a:rPr lang="en-US" sz="1800" kern="1200" baseline="0" dirty="0"/>
                <a:t> 3 of 5 specific survey questions</a:t>
              </a:r>
              <a:endParaRPr lang="en-US" sz="1800" kern="1200" dirty="0"/>
            </a:p>
          </p:txBody>
        </p:sp>
      </p:grpSp>
      <p:sp>
        <p:nvSpPr>
          <p:cNvPr id="3" name="Arrow: Right 2">
            <a:extLst>
              <a:ext uri="{FF2B5EF4-FFF2-40B4-BE49-F238E27FC236}">
                <a16:creationId xmlns:a16="http://schemas.microsoft.com/office/drawing/2014/main" id="{F27F985C-DDFA-4AAC-9BB3-E3B4878CFA71}"/>
              </a:ext>
            </a:extLst>
          </p:cNvPr>
          <p:cNvSpPr/>
          <p:nvPr/>
        </p:nvSpPr>
        <p:spPr>
          <a:xfrm>
            <a:off x="3733800" y="3222171"/>
            <a:ext cx="609600" cy="304800"/>
          </a:xfrm>
          <a:prstGeom prst="rightArrow">
            <a:avLst/>
          </a:prstGeom>
          <a:solidFill>
            <a:schemeClr val="bg2"/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B2423E8-AF1D-480E-B93D-FBD024D30631}"/>
              </a:ext>
            </a:extLst>
          </p:cNvPr>
          <p:cNvSpPr txBox="1"/>
          <p:nvPr/>
        </p:nvSpPr>
        <p:spPr>
          <a:xfrm>
            <a:off x="4343400" y="1319851"/>
            <a:ext cx="3810000" cy="103414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8016" tIns="22860" rIns="128016" bIns="22860" numCol="1" spcCol="1270" anchor="ctr" anchorCtr="0">
            <a:noAutofit/>
          </a:bodyPr>
          <a:lstStyle/>
          <a:p>
            <a:pPr lvl="0" algn="ctr"/>
            <a:r>
              <a:rPr lang="en-US" u="sng" dirty="0"/>
              <a:t>Number of Completed Surveys</a:t>
            </a:r>
          </a:p>
          <a:p>
            <a:pPr lvl="0" algn="ctr"/>
            <a:r>
              <a:rPr lang="en-US" u="none" dirty="0"/>
              <a:t>  Sample - Ineligibles</a:t>
            </a:r>
            <a:endParaRPr lang="en-US" dirty="0"/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459DFF15-3C27-4C97-B8E5-4CFA799DAAF6}"/>
              </a:ext>
            </a:extLst>
          </p:cNvPr>
          <p:cNvSpPr/>
          <p:nvPr/>
        </p:nvSpPr>
        <p:spPr>
          <a:xfrm>
            <a:off x="2667000" y="5181600"/>
            <a:ext cx="609600" cy="304800"/>
          </a:xfrm>
          <a:prstGeom prst="rightArrow">
            <a:avLst/>
          </a:prstGeom>
          <a:solidFill>
            <a:schemeClr val="bg2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BC415DB-3C8D-4049-905B-F9EDDD3E6C81}"/>
              </a:ext>
            </a:extLst>
          </p:cNvPr>
          <p:cNvSpPr txBox="1"/>
          <p:nvPr/>
        </p:nvSpPr>
        <p:spPr>
          <a:xfrm>
            <a:off x="3581402" y="4991100"/>
            <a:ext cx="4572000" cy="685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8016" tIns="22860" rIns="128016" bIns="22860" numCol="1" spcCol="1270" anchor="ctr" anchorCtr="0">
            <a:noAutofit/>
          </a:bodyPr>
          <a:lstStyle/>
          <a:p>
            <a:pPr lvl="0" algn="ctr"/>
            <a:r>
              <a:rPr lang="en-US" sz="1800" dirty="0"/>
              <a:t>Deceased, Invalid, Language Barrier, and Incapacitated (Adult Only) 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CDC223CF-32B4-D3A6-91A2-A7845C8ED64D}"/>
              </a:ext>
            </a:extLst>
          </p:cNvPr>
          <p:cNvSpPr/>
          <p:nvPr/>
        </p:nvSpPr>
        <p:spPr>
          <a:xfrm>
            <a:off x="3287486" y="1684522"/>
            <a:ext cx="609600" cy="304800"/>
          </a:xfrm>
          <a:prstGeom prst="rightArrow">
            <a:avLst/>
          </a:prstGeom>
          <a:solidFill>
            <a:schemeClr val="bg2"/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609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Methodology: Top-Box Scores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2CD8-2456-4537-B600-04522923C878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05CF1C5D-95CD-760F-D1A2-F4FFF7665D8E}"/>
              </a:ext>
            </a:extLst>
          </p:cNvPr>
          <p:cNvGraphicFramePr/>
          <p:nvPr/>
        </p:nvGraphicFramePr>
        <p:xfrm>
          <a:off x="152400" y="1143000"/>
          <a:ext cx="87630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Rectangle: Top Corners Rounded 4">
            <a:extLst>
              <a:ext uri="{FF2B5EF4-FFF2-40B4-BE49-F238E27FC236}">
                <a16:creationId xmlns:a16="http://schemas.microsoft.com/office/drawing/2014/main" id="{31762076-EC2C-BCF5-E550-ACD933956731}"/>
              </a:ext>
            </a:extLst>
          </p:cNvPr>
          <p:cNvSpPr txBox="1"/>
          <p:nvPr/>
        </p:nvSpPr>
        <p:spPr>
          <a:xfrm>
            <a:off x="4419599" y="1562664"/>
            <a:ext cx="4419601" cy="1104336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0" tIns="123825" rIns="247650" bIns="123825" numCol="1" spcCol="1270" anchor="ctr" anchorCtr="0">
            <a:noAutofit/>
          </a:bodyPr>
          <a:lstStyle/>
          <a:p>
            <a:pPr marL="228600" lvl="1" indent="-228600" algn="l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kern="1200" dirty="0">
                <a:solidFill>
                  <a:schemeClr val="bg1"/>
                </a:solidFill>
              </a:rPr>
              <a:t>Responses of “9” or “10”</a:t>
            </a:r>
          </a:p>
          <a:p>
            <a:pPr marL="228600" lvl="1" indent="-228600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"/>
            </a:pPr>
            <a:r>
              <a:rPr lang="en-US" sz="1800" kern="1200" dirty="0">
                <a:solidFill>
                  <a:schemeClr val="bg1"/>
                </a:solidFill>
              </a:rPr>
              <a:t>Percentage of top-box responses over all responses</a:t>
            </a:r>
          </a:p>
        </p:txBody>
      </p:sp>
      <p:sp>
        <p:nvSpPr>
          <p:cNvPr id="22" name="Rectangle: Top Corners Rounded 4">
            <a:extLst>
              <a:ext uri="{FF2B5EF4-FFF2-40B4-BE49-F238E27FC236}">
                <a16:creationId xmlns:a16="http://schemas.microsoft.com/office/drawing/2014/main" id="{9631C9BA-AB82-4174-6379-6EA17472490E}"/>
              </a:ext>
            </a:extLst>
          </p:cNvPr>
          <p:cNvSpPr txBox="1"/>
          <p:nvPr/>
        </p:nvSpPr>
        <p:spPr>
          <a:xfrm>
            <a:off x="4419599" y="5114168"/>
            <a:ext cx="4419602" cy="7620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0" tIns="123825" rIns="247650" bIns="123825" numCol="1" spcCol="1270" anchor="ctr" anchorCtr="0">
            <a:noAutofit/>
          </a:bodyPr>
          <a:lstStyle/>
          <a:p>
            <a:pPr marL="228600" lvl="1" indent="-228600" algn="l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kern="1200" dirty="0">
                <a:solidFill>
                  <a:schemeClr val="bg1"/>
                </a:solidFill>
              </a:rPr>
              <a:t>Responses of “Usually” or “Always”</a:t>
            </a:r>
          </a:p>
          <a:p>
            <a:pPr marL="228600" lvl="1" indent="-228600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"/>
            </a:pPr>
            <a:r>
              <a:rPr lang="en-US" sz="1800" kern="1200" dirty="0">
                <a:solidFill>
                  <a:schemeClr val="bg1"/>
                </a:solidFill>
              </a:rPr>
              <a:t>Percentage of top-box responses over all responses</a:t>
            </a:r>
          </a:p>
        </p:txBody>
      </p:sp>
      <p:sp>
        <p:nvSpPr>
          <p:cNvPr id="5" name="Rectangle: Top Corners Rounded 4">
            <a:extLst>
              <a:ext uri="{FF2B5EF4-FFF2-40B4-BE49-F238E27FC236}">
                <a16:creationId xmlns:a16="http://schemas.microsoft.com/office/drawing/2014/main" id="{CCF83664-0589-8B12-C93E-7D971876BE43}"/>
              </a:ext>
            </a:extLst>
          </p:cNvPr>
          <p:cNvSpPr txBox="1"/>
          <p:nvPr/>
        </p:nvSpPr>
        <p:spPr>
          <a:xfrm>
            <a:off x="4419599" y="3250870"/>
            <a:ext cx="4419602" cy="1268542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0" tIns="123825" rIns="247650" bIns="123825" numCol="1" spcCol="1270" anchor="ctr" anchorCtr="0">
            <a:noAutofit/>
          </a:bodyPr>
          <a:lstStyle/>
          <a:p>
            <a:pPr marL="228600" lvl="1" indent="-228600" algn="l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kern="1200" dirty="0">
                <a:solidFill>
                  <a:schemeClr val="bg1"/>
                </a:solidFill>
              </a:rPr>
              <a:t>Responses of “Usually” or “Always”</a:t>
            </a:r>
          </a:p>
          <a:p>
            <a:pPr marL="228600" lvl="1" indent="-228600" algn="l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dirty="0">
                <a:solidFill>
                  <a:schemeClr val="bg1"/>
                </a:solidFill>
              </a:rPr>
              <a:t>Mean of the composite items’ top-box scores</a:t>
            </a:r>
            <a:endParaRPr lang="en-US" kern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950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Methodology: Top-Box Scores, Cont.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2CD8-2456-4537-B600-04522923C878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05CF1C5D-95CD-760F-D1A2-F4FFF7665D8E}"/>
              </a:ext>
            </a:extLst>
          </p:cNvPr>
          <p:cNvGraphicFramePr/>
          <p:nvPr/>
        </p:nvGraphicFramePr>
        <p:xfrm>
          <a:off x="152400" y="1143000"/>
          <a:ext cx="87630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Rectangle: Top Corners Rounded 4">
            <a:extLst>
              <a:ext uri="{FF2B5EF4-FFF2-40B4-BE49-F238E27FC236}">
                <a16:creationId xmlns:a16="http://schemas.microsoft.com/office/drawing/2014/main" id="{31762076-EC2C-BCF5-E550-ACD933956731}"/>
              </a:ext>
            </a:extLst>
          </p:cNvPr>
          <p:cNvSpPr txBox="1"/>
          <p:nvPr/>
        </p:nvSpPr>
        <p:spPr>
          <a:xfrm>
            <a:off x="4190999" y="1756908"/>
            <a:ext cx="4648201" cy="1239646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0" tIns="123825" rIns="247650" bIns="123825" numCol="1" spcCol="1270" anchor="ctr" anchorCtr="0">
            <a:noAutofit/>
          </a:bodyPr>
          <a:lstStyle/>
          <a:p>
            <a:pPr marL="228600" lvl="1" indent="-228600" algn="l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kern="1200" dirty="0">
                <a:solidFill>
                  <a:schemeClr val="bg1"/>
                </a:solidFill>
                <a:latin typeface="+mj-lt"/>
              </a:rPr>
              <a:t>Responses of </a:t>
            </a:r>
            <a:r>
              <a:rPr lang="en-US" sz="18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“Sometimes,” “Usually,” and “Always”</a:t>
            </a:r>
          </a:p>
          <a:p>
            <a:pPr marL="228600" lvl="1" indent="-228600" algn="l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dirty="0">
                <a:solidFill>
                  <a:schemeClr val="bg1"/>
                </a:solidFill>
                <a:latin typeface="+mj-lt"/>
              </a:rPr>
              <a:t>R</a:t>
            </a:r>
            <a:r>
              <a:rPr lang="en-US" sz="1800" kern="1200" dirty="0">
                <a:solidFill>
                  <a:schemeClr val="bg1"/>
                </a:solidFill>
                <a:latin typeface="+mj-lt"/>
              </a:rPr>
              <a:t>olling average using the current and prior years’ results</a:t>
            </a:r>
          </a:p>
        </p:txBody>
      </p:sp>
      <p:sp>
        <p:nvSpPr>
          <p:cNvPr id="22" name="Rectangle: Top Corners Rounded 4">
            <a:extLst>
              <a:ext uri="{FF2B5EF4-FFF2-40B4-BE49-F238E27FC236}">
                <a16:creationId xmlns:a16="http://schemas.microsoft.com/office/drawing/2014/main" id="{9631C9BA-AB82-4174-6379-6EA17472490E}"/>
              </a:ext>
            </a:extLst>
          </p:cNvPr>
          <p:cNvSpPr txBox="1"/>
          <p:nvPr/>
        </p:nvSpPr>
        <p:spPr>
          <a:xfrm>
            <a:off x="4190999" y="5346376"/>
            <a:ext cx="4680859" cy="737247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0" tIns="123825" rIns="247650" bIns="123825" numCol="1" spcCol="1270" anchor="ctr" anchorCtr="0">
            <a:noAutofit/>
          </a:bodyPr>
          <a:lstStyle/>
          <a:p>
            <a:pPr marL="228600" lvl="1" indent="-228600" algn="l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1700" kern="1200" dirty="0">
                <a:solidFill>
                  <a:schemeClr val="bg1"/>
                </a:solidFill>
              </a:rPr>
              <a:t>Responses of “Usually” or “Always”</a:t>
            </a:r>
          </a:p>
          <a:p>
            <a:pPr marL="228600" lvl="1" indent="-228600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"/>
            </a:pPr>
            <a:r>
              <a:rPr lang="en-US" sz="1700" kern="1200" dirty="0">
                <a:solidFill>
                  <a:schemeClr val="bg1"/>
                </a:solidFill>
              </a:rPr>
              <a:t>Percentage of top-box responses over all responses</a:t>
            </a:r>
          </a:p>
        </p:txBody>
      </p:sp>
      <p:sp>
        <p:nvSpPr>
          <p:cNvPr id="5" name="Rectangle: Top Corners Rounded 4">
            <a:extLst>
              <a:ext uri="{FF2B5EF4-FFF2-40B4-BE49-F238E27FC236}">
                <a16:creationId xmlns:a16="http://schemas.microsoft.com/office/drawing/2014/main" id="{2C035D2F-52A1-2066-D4FD-D49DA27855AE}"/>
              </a:ext>
            </a:extLst>
          </p:cNvPr>
          <p:cNvSpPr txBox="1"/>
          <p:nvPr/>
        </p:nvSpPr>
        <p:spPr>
          <a:xfrm>
            <a:off x="4114800" y="3339454"/>
            <a:ext cx="4724400" cy="1689746"/>
          </a:xfrm>
          <a:prstGeom prst="roundRect">
            <a:avLst/>
          </a:prstGeom>
          <a:solidFill>
            <a:schemeClr val="tx2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0" tIns="123825" rIns="247650" bIns="123825" numCol="1" spcCol="1270" anchor="ctr" anchorCtr="0">
            <a:noAutofit/>
          </a:bodyPr>
          <a:lstStyle/>
          <a:p>
            <a:pPr marL="228600" lvl="1" indent="-228600" algn="l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kern="1200" dirty="0">
                <a:solidFill>
                  <a:schemeClr val="bg1"/>
                </a:solidFill>
              </a:rPr>
              <a:t>Responses of “Usually” or “Always” for </a:t>
            </a:r>
            <a:r>
              <a:rPr lang="en-US" i="1" kern="1200" dirty="0">
                <a:solidFill>
                  <a:schemeClr val="bg1"/>
                </a:solidFill>
              </a:rPr>
              <a:t>Access to Specialized Services</a:t>
            </a:r>
          </a:p>
          <a:p>
            <a:pPr marL="228600" lvl="1" indent="-228600" algn="l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kern="1200" dirty="0">
                <a:solidFill>
                  <a:schemeClr val="bg1"/>
                </a:solidFill>
              </a:rPr>
              <a:t>Responses of “Yes” for the </a:t>
            </a:r>
            <a:r>
              <a:rPr lang="en-US" dirty="0">
                <a:solidFill>
                  <a:schemeClr val="bg1"/>
                </a:solidFill>
              </a:rPr>
              <a:t>remaining measure</a:t>
            </a:r>
            <a:endParaRPr lang="en-US" kern="1200" dirty="0">
              <a:solidFill>
                <a:schemeClr val="bg1"/>
              </a:solidFill>
            </a:endParaRPr>
          </a:p>
          <a:p>
            <a:pPr marL="228600" lvl="1" indent="-228600" algn="l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dirty="0">
                <a:solidFill>
                  <a:schemeClr val="bg1"/>
                </a:solidFill>
              </a:rPr>
              <a:t>Mean of the composite items’ top-box scores</a:t>
            </a:r>
            <a:endParaRPr lang="en-US" kern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185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454981" y="2743200"/>
            <a:ext cx="8305800" cy="1524000"/>
          </a:xfrm>
        </p:spPr>
        <p:txBody>
          <a:bodyPr/>
          <a:lstStyle/>
          <a:p>
            <a:r>
              <a:rPr lang="en-US" dirty="0"/>
              <a:t>RAE Results</a:t>
            </a:r>
          </a:p>
        </p:txBody>
      </p:sp>
    </p:spTree>
    <p:extLst>
      <p:ext uri="{BB962C8B-B14F-4D97-AF65-F5344CB8AC3E}">
        <p14:creationId xmlns:p14="http://schemas.microsoft.com/office/powerpoint/2010/main" val="3642035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Response Rates – Adult RAEs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2CD8-2456-4537-B600-04522923C87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279F9F0C-B324-451B-B051-D30EC4E0E25B}"/>
              </a:ext>
            </a:extLst>
          </p:cNvPr>
          <p:cNvSpPr/>
          <p:nvPr/>
        </p:nvSpPr>
        <p:spPr>
          <a:xfrm>
            <a:off x="250370" y="1219200"/>
            <a:ext cx="8665029" cy="4732040"/>
          </a:xfrm>
          <a:prstGeom prst="roundRect">
            <a:avLst>
              <a:gd name="adj" fmla="val 1000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3E5066E1-45ED-4045-86DC-81C79FAA8BCB}"/>
              </a:ext>
            </a:extLst>
          </p:cNvPr>
          <p:cNvGrpSpPr/>
          <p:nvPr/>
        </p:nvGrpSpPr>
        <p:grpSpPr>
          <a:xfrm>
            <a:off x="3250189" y="1309082"/>
            <a:ext cx="4459733" cy="1139215"/>
            <a:chOff x="132254" y="3267891"/>
            <a:chExt cx="1031914" cy="697045"/>
          </a:xfrm>
        </p:grpSpPr>
        <p:sp>
          <p:nvSpPr>
            <p:cNvPr id="77" name="Rectangle: Rounded Corners 76">
              <a:extLst>
                <a:ext uri="{FF2B5EF4-FFF2-40B4-BE49-F238E27FC236}">
                  <a16:creationId xmlns:a16="http://schemas.microsoft.com/office/drawing/2014/main" id="{34EC4150-989A-4346-AFB2-D7435C58AFD7}"/>
                </a:ext>
              </a:extLst>
            </p:cNvPr>
            <p:cNvSpPr/>
            <p:nvPr/>
          </p:nvSpPr>
          <p:spPr>
            <a:xfrm>
              <a:off x="132254" y="3267891"/>
              <a:ext cx="1031914" cy="697045"/>
            </a:xfrm>
            <a:prstGeom prst="roundRect">
              <a:avLst>
                <a:gd name="adj" fmla="val 10000"/>
              </a:avLst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78" name="Rectangle: Rounded Corners 4">
              <a:extLst>
                <a:ext uri="{FF2B5EF4-FFF2-40B4-BE49-F238E27FC236}">
                  <a16:creationId xmlns:a16="http://schemas.microsoft.com/office/drawing/2014/main" id="{61253730-911E-4AC2-A69A-B5C10003695C}"/>
                </a:ext>
              </a:extLst>
            </p:cNvPr>
            <p:cNvSpPr txBox="1"/>
            <p:nvPr/>
          </p:nvSpPr>
          <p:spPr>
            <a:xfrm>
              <a:off x="156808" y="3302743"/>
              <a:ext cx="982806" cy="627339"/>
            </a:xfrm>
            <a:prstGeom prst="rect">
              <a:avLst/>
            </a:prstGeom>
            <a:solidFill>
              <a:schemeClr val="accent2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24765" rIns="33020" bIns="2476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/>
                <a:t>2023 National Response Rate</a:t>
              </a: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400" kern="1200" dirty="0"/>
            </a:p>
          </p:txBody>
        </p:sp>
      </p:grpSp>
      <p:sp>
        <p:nvSpPr>
          <p:cNvPr id="79" name="Rectangle: Rounded Corners 78">
            <a:extLst>
              <a:ext uri="{FF2B5EF4-FFF2-40B4-BE49-F238E27FC236}">
                <a16:creationId xmlns:a16="http://schemas.microsoft.com/office/drawing/2014/main" id="{617430D6-AF2D-4645-8846-154826C055D0}"/>
              </a:ext>
            </a:extLst>
          </p:cNvPr>
          <p:cNvSpPr/>
          <p:nvPr/>
        </p:nvSpPr>
        <p:spPr>
          <a:xfrm>
            <a:off x="4617523" y="1904304"/>
            <a:ext cx="1725063" cy="351012"/>
          </a:xfrm>
          <a:prstGeom prst="roundRect">
            <a:avLst>
              <a:gd name="adj" fmla="val 1000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12.9%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E05FBAE-2F0B-49A7-A0D1-00195027ACB8}"/>
              </a:ext>
            </a:extLst>
          </p:cNvPr>
          <p:cNvGrpSpPr/>
          <p:nvPr/>
        </p:nvGrpSpPr>
        <p:grpSpPr>
          <a:xfrm>
            <a:off x="846771" y="1296113"/>
            <a:ext cx="1807017" cy="1107328"/>
            <a:chOff x="76769" y="3229035"/>
            <a:chExt cx="1031914" cy="697045"/>
          </a:xfrm>
          <a:solidFill>
            <a:schemeClr val="bg2">
              <a:lumMod val="95000"/>
            </a:schemeClr>
          </a:solidFill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4C06E8BB-35F8-4475-45FF-5D0F8DE91067}"/>
                </a:ext>
              </a:extLst>
            </p:cNvPr>
            <p:cNvSpPr/>
            <p:nvPr/>
          </p:nvSpPr>
          <p:spPr>
            <a:xfrm>
              <a:off x="76769" y="3229035"/>
              <a:ext cx="1031914" cy="69704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9" name="Rectangle: Rounded Corners 4">
              <a:extLst>
                <a:ext uri="{FF2B5EF4-FFF2-40B4-BE49-F238E27FC236}">
                  <a16:creationId xmlns:a16="http://schemas.microsoft.com/office/drawing/2014/main" id="{4BFADD42-BD50-0215-4027-33B80F458EFF}"/>
                </a:ext>
              </a:extLst>
            </p:cNvPr>
            <p:cNvSpPr txBox="1"/>
            <p:nvPr/>
          </p:nvSpPr>
          <p:spPr>
            <a:xfrm>
              <a:off x="86844" y="3543915"/>
              <a:ext cx="982806" cy="34376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24765" rIns="33020" bIns="2476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400" kern="1200" dirty="0">
                <a:solidFill>
                  <a:schemeClr val="tx1"/>
                </a:solidFill>
              </a:endParaRP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400" dirty="0">
                <a:solidFill>
                  <a:schemeClr val="tx1"/>
                </a:solidFill>
              </a:endParaRP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>
                  <a:solidFill>
                    <a:schemeClr val="tx1"/>
                  </a:solidFill>
                </a:rPr>
                <a:t>Year</a:t>
              </a: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400" dirty="0">
                <a:solidFill>
                  <a:schemeClr val="tx1"/>
                </a:solidFill>
              </a:endParaRP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400" kern="1200" dirty="0">
                <a:solidFill>
                  <a:schemeClr val="tx1"/>
                </a:solidFill>
              </a:endParaRP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400" kern="1200" dirty="0">
                <a:solidFill>
                  <a:schemeClr val="tx1"/>
                </a:solidFill>
              </a:endParaRP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4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1988F49-0022-6C18-7292-D5CF80B05C0E}"/>
              </a:ext>
            </a:extLst>
          </p:cNvPr>
          <p:cNvSpPr/>
          <p:nvPr/>
        </p:nvSpPr>
        <p:spPr>
          <a:xfrm>
            <a:off x="860398" y="1777768"/>
            <a:ext cx="869476" cy="479838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2023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28DA5879-B5ED-F294-914F-6A99DF1AED24}"/>
              </a:ext>
            </a:extLst>
          </p:cNvPr>
          <p:cNvSpPr/>
          <p:nvPr/>
        </p:nvSpPr>
        <p:spPr>
          <a:xfrm>
            <a:off x="1761430" y="1777768"/>
            <a:ext cx="869476" cy="479838"/>
          </a:xfrm>
          <a:prstGeom prst="roundRect">
            <a:avLst>
              <a:gd name="adj" fmla="val 1000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2024</a:t>
            </a:r>
          </a:p>
        </p:txBody>
      </p:sp>
      <p:grpSp>
        <p:nvGrpSpPr>
          <p:cNvPr id="98" name="Group 97">
            <a:extLst>
              <a:ext uri="{FF2B5EF4-FFF2-40B4-BE49-F238E27FC236}">
                <a16:creationId xmlns:a16="http://schemas.microsoft.com/office/drawing/2014/main" id="{B5451B51-81D4-607B-2422-9CF045D64EFF}"/>
              </a:ext>
            </a:extLst>
          </p:cNvPr>
          <p:cNvGrpSpPr/>
          <p:nvPr/>
        </p:nvGrpSpPr>
        <p:grpSpPr>
          <a:xfrm>
            <a:off x="274478" y="2631911"/>
            <a:ext cx="2076881" cy="1433511"/>
            <a:chOff x="76769" y="3229035"/>
            <a:chExt cx="1031914" cy="697045"/>
          </a:xfrm>
          <a:solidFill>
            <a:schemeClr val="tx2"/>
          </a:solidFill>
        </p:grpSpPr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66ACE981-8B15-FC17-1050-C3098022F1F4}"/>
                </a:ext>
              </a:extLst>
            </p:cNvPr>
            <p:cNvSpPr/>
            <p:nvPr/>
          </p:nvSpPr>
          <p:spPr>
            <a:xfrm>
              <a:off x="76769" y="3229035"/>
              <a:ext cx="1031914" cy="69704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00" name="Rectangle: Rounded Corners 4">
              <a:extLst>
                <a:ext uri="{FF2B5EF4-FFF2-40B4-BE49-F238E27FC236}">
                  <a16:creationId xmlns:a16="http://schemas.microsoft.com/office/drawing/2014/main" id="{CAA95859-EF2A-D80F-58D6-C84773EA5EBB}"/>
                </a:ext>
              </a:extLst>
            </p:cNvPr>
            <p:cNvSpPr txBox="1"/>
            <p:nvPr/>
          </p:nvSpPr>
          <p:spPr>
            <a:xfrm>
              <a:off x="86844" y="3260338"/>
              <a:ext cx="982806" cy="62733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24765" rIns="33020" bIns="2476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kern="12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/>
                <a:t>Colorado RAE Aggregate</a:t>
              </a: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kern="12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kern="12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kern="1200" dirty="0"/>
            </a:p>
          </p:txBody>
        </p:sp>
      </p:grpSp>
      <p:sp>
        <p:nvSpPr>
          <p:cNvPr id="102" name="Rectangle: Rounded Corners 101">
            <a:extLst>
              <a:ext uri="{FF2B5EF4-FFF2-40B4-BE49-F238E27FC236}">
                <a16:creationId xmlns:a16="http://schemas.microsoft.com/office/drawing/2014/main" id="{CA374F79-AC6C-EEA8-1391-970C920E39E9}"/>
              </a:ext>
            </a:extLst>
          </p:cNvPr>
          <p:cNvSpPr/>
          <p:nvPr/>
        </p:nvSpPr>
        <p:spPr>
          <a:xfrm>
            <a:off x="1322156" y="3329063"/>
            <a:ext cx="953825" cy="479838"/>
          </a:xfrm>
          <a:prstGeom prst="roundRect">
            <a:avLst>
              <a:gd name="adj" fmla="val 1000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10.06%</a:t>
            </a:r>
            <a:endParaRPr lang="en-US" sz="1900" dirty="0"/>
          </a:p>
        </p:txBody>
      </p:sp>
      <p:sp>
        <p:nvSpPr>
          <p:cNvPr id="128" name="Rectangle: Rounded Corners 127">
            <a:extLst>
              <a:ext uri="{FF2B5EF4-FFF2-40B4-BE49-F238E27FC236}">
                <a16:creationId xmlns:a16="http://schemas.microsoft.com/office/drawing/2014/main" id="{3A6C7378-1C19-BC91-8D58-ABC13B2CBBA3}"/>
              </a:ext>
            </a:extLst>
          </p:cNvPr>
          <p:cNvSpPr/>
          <p:nvPr/>
        </p:nvSpPr>
        <p:spPr>
          <a:xfrm>
            <a:off x="314864" y="3329063"/>
            <a:ext cx="970503" cy="479838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10.69%</a:t>
            </a:r>
          </a:p>
        </p:txBody>
      </p: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779FB3AC-61CF-E2B0-B30E-5E21902B04CB}"/>
              </a:ext>
            </a:extLst>
          </p:cNvPr>
          <p:cNvGrpSpPr/>
          <p:nvPr/>
        </p:nvGrpSpPr>
        <p:grpSpPr>
          <a:xfrm>
            <a:off x="2473368" y="2631911"/>
            <a:ext cx="2076881" cy="1433511"/>
            <a:chOff x="76769" y="3229035"/>
            <a:chExt cx="1031914" cy="697045"/>
          </a:xfrm>
          <a:solidFill>
            <a:schemeClr val="accent1"/>
          </a:solidFill>
        </p:grpSpPr>
        <p:sp>
          <p:nvSpPr>
            <p:cNvPr id="132" name="Rectangle: Rounded Corners 131">
              <a:extLst>
                <a:ext uri="{FF2B5EF4-FFF2-40B4-BE49-F238E27FC236}">
                  <a16:creationId xmlns:a16="http://schemas.microsoft.com/office/drawing/2014/main" id="{17143AF9-5ACE-782A-AC16-8D08D6EDD1C1}"/>
                </a:ext>
              </a:extLst>
            </p:cNvPr>
            <p:cNvSpPr/>
            <p:nvPr/>
          </p:nvSpPr>
          <p:spPr>
            <a:xfrm>
              <a:off x="76769" y="3229035"/>
              <a:ext cx="1031914" cy="69704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33" name="Rectangle: Rounded Corners 4">
              <a:extLst>
                <a:ext uri="{FF2B5EF4-FFF2-40B4-BE49-F238E27FC236}">
                  <a16:creationId xmlns:a16="http://schemas.microsoft.com/office/drawing/2014/main" id="{252B4D3E-1302-4C08-D5C9-0598EAE1D975}"/>
                </a:ext>
              </a:extLst>
            </p:cNvPr>
            <p:cNvSpPr txBox="1"/>
            <p:nvPr/>
          </p:nvSpPr>
          <p:spPr>
            <a:xfrm>
              <a:off x="86844" y="3260338"/>
              <a:ext cx="982806" cy="62733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24765" rIns="33020" bIns="2476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/>
                <a:t>RMHP (RAE 1)</a:t>
              </a: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kern="1200" dirty="0"/>
            </a:p>
          </p:txBody>
        </p:sp>
      </p:grpSp>
      <p:sp>
        <p:nvSpPr>
          <p:cNvPr id="134" name="Rectangle: Rounded Corners 133">
            <a:extLst>
              <a:ext uri="{FF2B5EF4-FFF2-40B4-BE49-F238E27FC236}">
                <a16:creationId xmlns:a16="http://schemas.microsoft.com/office/drawing/2014/main" id="{C208EBA9-35C3-6968-043F-BE1D46592174}"/>
              </a:ext>
            </a:extLst>
          </p:cNvPr>
          <p:cNvSpPr/>
          <p:nvPr/>
        </p:nvSpPr>
        <p:spPr>
          <a:xfrm>
            <a:off x="3521046" y="3329063"/>
            <a:ext cx="953825" cy="479838"/>
          </a:xfrm>
          <a:prstGeom prst="roundRect">
            <a:avLst>
              <a:gd name="adj" fmla="val 1000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9.61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%</a:t>
            </a:r>
            <a:endParaRPr lang="en-US" sz="1900" dirty="0"/>
          </a:p>
        </p:txBody>
      </p:sp>
      <p:sp>
        <p:nvSpPr>
          <p:cNvPr id="135" name="Rectangle: Rounded Corners 134">
            <a:extLst>
              <a:ext uri="{FF2B5EF4-FFF2-40B4-BE49-F238E27FC236}">
                <a16:creationId xmlns:a16="http://schemas.microsoft.com/office/drawing/2014/main" id="{000E7CBC-CE0F-1E3C-BFED-F6CCAB5CFEE4}"/>
              </a:ext>
            </a:extLst>
          </p:cNvPr>
          <p:cNvSpPr/>
          <p:nvPr/>
        </p:nvSpPr>
        <p:spPr>
          <a:xfrm>
            <a:off x="2530433" y="3329063"/>
            <a:ext cx="953825" cy="479838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10.46%</a:t>
            </a:r>
          </a:p>
        </p:txBody>
      </p: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1CC91838-AF75-C464-A5B1-86E14A887E40}"/>
              </a:ext>
            </a:extLst>
          </p:cNvPr>
          <p:cNvGrpSpPr/>
          <p:nvPr/>
        </p:nvGrpSpPr>
        <p:grpSpPr>
          <a:xfrm>
            <a:off x="4672258" y="2631911"/>
            <a:ext cx="2076881" cy="1433511"/>
            <a:chOff x="76769" y="3229035"/>
            <a:chExt cx="1031914" cy="697045"/>
          </a:xfrm>
          <a:solidFill>
            <a:schemeClr val="accent1"/>
          </a:solidFill>
        </p:grpSpPr>
        <p:sp>
          <p:nvSpPr>
            <p:cNvPr id="142" name="Rectangle: Rounded Corners 141">
              <a:extLst>
                <a:ext uri="{FF2B5EF4-FFF2-40B4-BE49-F238E27FC236}">
                  <a16:creationId xmlns:a16="http://schemas.microsoft.com/office/drawing/2014/main" id="{8CD8F5AF-2734-B1B7-CE25-9BA655680394}"/>
                </a:ext>
              </a:extLst>
            </p:cNvPr>
            <p:cNvSpPr/>
            <p:nvPr/>
          </p:nvSpPr>
          <p:spPr>
            <a:xfrm>
              <a:off x="76769" y="3229035"/>
              <a:ext cx="1031914" cy="69704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3" name="Rectangle: Rounded Corners 4">
              <a:extLst>
                <a:ext uri="{FF2B5EF4-FFF2-40B4-BE49-F238E27FC236}">
                  <a16:creationId xmlns:a16="http://schemas.microsoft.com/office/drawing/2014/main" id="{A66B8567-DD4E-E42B-18DC-0D91F451DAAA}"/>
                </a:ext>
              </a:extLst>
            </p:cNvPr>
            <p:cNvSpPr txBox="1"/>
            <p:nvPr/>
          </p:nvSpPr>
          <p:spPr>
            <a:xfrm>
              <a:off x="86844" y="3260338"/>
              <a:ext cx="982806" cy="62733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24765" rIns="33020" bIns="2476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/>
                <a:t>NHP (RAE 2)</a:t>
              </a: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kern="1200" dirty="0"/>
            </a:p>
          </p:txBody>
        </p:sp>
      </p:grpSp>
      <p:sp>
        <p:nvSpPr>
          <p:cNvPr id="144" name="Rectangle: Rounded Corners 143">
            <a:extLst>
              <a:ext uri="{FF2B5EF4-FFF2-40B4-BE49-F238E27FC236}">
                <a16:creationId xmlns:a16="http://schemas.microsoft.com/office/drawing/2014/main" id="{91D9A6DC-BFCC-B5FD-3AA6-926A38C27EEC}"/>
              </a:ext>
            </a:extLst>
          </p:cNvPr>
          <p:cNvSpPr/>
          <p:nvPr/>
        </p:nvSpPr>
        <p:spPr>
          <a:xfrm>
            <a:off x="5719936" y="3329063"/>
            <a:ext cx="953825" cy="479838"/>
          </a:xfrm>
          <a:prstGeom prst="roundRect">
            <a:avLst>
              <a:gd name="adj" fmla="val 1000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7.85%</a:t>
            </a:r>
            <a:endParaRPr lang="en-US" sz="1900" dirty="0">
              <a:latin typeface="+mj-lt"/>
            </a:endParaRPr>
          </a:p>
        </p:txBody>
      </p:sp>
      <p:sp>
        <p:nvSpPr>
          <p:cNvPr id="145" name="Rectangle: Rounded Corners 144">
            <a:extLst>
              <a:ext uri="{FF2B5EF4-FFF2-40B4-BE49-F238E27FC236}">
                <a16:creationId xmlns:a16="http://schemas.microsoft.com/office/drawing/2014/main" id="{B133DD0C-25E4-89C4-5EE7-927DC72D93DC}"/>
              </a:ext>
            </a:extLst>
          </p:cNvPr>
          <p:cNvSpPr/>
          <p:nvPr/>
        </p:nvSpPr>
        <p:spPr>
          <a:xfrm>
            <a:off x="4729323" y="3329063"/>
            <a:ext cx="953825" cy="479838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8.74%</a:t>
            </a:r>
          </a:p>
        </p:txBody>
      </p: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05B8866A-965B-5555-BEB2-956F6B6B35B4}"/>
              </a:ext>
            </a:extLst>
          </p:cNvPr>
          <p:cNvGrpSpPr/>
          <p:nvPr/>
        </p:nvGrpSpPr>
        <p:grpSpPr>
          <a:xfrm>
            <a:off x="6827632" y="2631911"/>
            <a:ext cx="2076881" cy="1433511"/>
            <a:chOff x="76769" y="3229035"/>
            <a:chExt cx="1031914" cy="697045"/>
          </a:xfrm>
          <a:solidFill>
            <a:schemeClr val="accent1"/>
          </a:solidFill>
        </p:grpSpPr>
        <p:sp>
          <p:nvSpPr>
            <p:cNvPr id="147" name="Rectangle: Rounded Corners 146">
              <a:extLst>
                <a:ext uri="{FF2B5EF4-FFF2-40B4-BE49-F238E27FC236}">
                  <a16:creationId xmlns:a16="http://schemas.microsoft.com/office/drawing/2014/main" id="{3F9136DA-F5A8-1DDD-6FD2-D183198B0A4C}"/>
                </a:ext>
              </a:extLst>
            </p:cNvPr>
            <p:cNvSpPr/>
            <p:nvPr/>
          </p:nvSpPr>
          <p:spPr>
            <a:xfrm>
              <a:off x="76769" y="3229035"/>
              <a:ext cx="1031914" cy="69704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8" name="Rectangle: Rounded Corners 4">
              <a:extLst>
                <a:ext uri="{FF2B5EF4-FFF2-40B4-BE49-F238E27FC236}">
                  <a16:creationId xmlns:a16="http://schemas.microsoft.com/office/drawing/2014/main" id="{FC98B285-23F9-A172-6349-CA7FA444DE08}"/>
                </a:ext>
              </a:extLst>
            </p:cNvPr>
            <p:cNvSpPr txBox="1"/>
            <p:nvPr/>
          </p:nvSpPr>
          <p:spPr>
            <a:xfrm>
              <a:off x="86844" y="3260338"/>
              <a:ext cx="982806" cy="62733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24765" rIns="33020" bIns="2476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/>
                <a:t>Colorado Access (RAE 3)</a:t>
              </a: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kern="1200" dirty="0"/>
            </a:p>
          </p:txBody>
        </p:sp>
      </p:grpSp>
      <p:sp>
        <p:nvSpPr>
          <p:cNvPr id="149" name="Rectangle: Rounded Corners 148">
            <a:extLst>
              <a:ext uri="{FF2B5EF4-FFF2-40B4-BE49-F238E27FC236}">
                <a16:creationId xmlns:a16="http://schemas.microsoft.com/office/drawing/2014/main" id="{4CD9E813-07F5-B0DD-4F6D-52051A4316A4}"/>
              </a:ext>
            </a:extLst>
          </p:cNvPr>
          <p:cNvSpPr/>
          <p:nvPr/>
        </p:nvSpPr>
        <p:spPr>
          <a:xfrm>
            <a:off x="7875310" y="3329063"/>
            <a:ext cx="953825" cy="479838"/>
          </a:xfrm>
          <a:prstGeom prst="roundRect">
            <a:avLst>
              <a:gd name="adj" fmla="val 1000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12.59%</a:t>
            </a:r>
            <a:endParaRPr lang="en-US" sz="1900" dirty="0">
              <a:latin typeface="+mj-lt"/>
            </a:endParaRPr>
          </a:p>
        </p:txBody>
      </p:sp>
      <p:sp>
        <p:nvSpPr>
          <p:cNvPr id="150" name="Rectangle: Rounded Corners 149">
            <a:extLst>
              <a:ext uri="{FF2B5EF4-FFF2-40B4-BE49-F238E27FC236}">
                <a16:creationId xmlns:a16="http://schemas.microsoft.com/office/drawing/2014/main" id="{BC8AD94B-5956-DEBC-FFBA-6161C2793454}"/>
              </a:ext>
            </a:extLst>
          </p:cNvPr>
          <p:cNvSpPr/>
          <p:nvPr/>
        </p:nvSpPr>
        <p:spPr>
          <a:xfrm>
            <a:off x="6884697" y="3329063"/>
            <a:ext cx="953825" cy="479838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10.82%</a:t>
            </a:r>
          </a:p>
        </p:txBody>
      </p:sp>
      <p:grpSp>
        <p:nvGrpSpPr>
          <p:cNvPr id="151" name="Group 150">
            <a:extLst>
              <a:ext uri="{FF2B5EF4-FFF2-40B4-BE49-F238E27FC236}">
                <a16:creationId xmlns:a16="http://schemas.microsoft.com/office/drawing/2014/main" id="{B4DBD345-6F90-D397-9F06-A5125304F140}"/>
              </a:ext>
            </a:extLst>
          </p:cNvPr>
          <p:cNvGrpSpPr/>
          <p:nvPr/>
        </p:nvGrpSpPr>
        <p:grpSpPr>
          <a:xfrm>
            <a:off x="261253" y="4210467"/>
            <a:ext cx="2076881" cy="1433511"/>
            <a:chOff x="76769" y="3229035"/>
            <a:chExt cx="1031914" cy="697045"/>
          </a:xfrm>
          <a:solidFill>
            <a:schemeClr val="accent1"/>
          </a:solidFill>
        </p:grpSpPr>
        <p:sp>
          <p:nvSpPr>
            <p:cNvPr id="152" name="Rectangle: Rounded Corners 151">
              <a:extLst>
                <a:ext uri="{FF2B5EF4-FFF2-40B4-BE49-F238E27FC236}">
                  <a16:creationId xmlns:a16="http://schemas.microsoft.com/office/drawing/2014/main" id="{08B8BBB7-074E-2DB4-8794-91EB2127A050}"/>
                </a:ext>
              </a:extLst>
            </p:cNvPr>
            <p:cNvSpPr/>
            <p:nvPr/>
          </p:nvSpPr>
          <p:spPr>
            <a:xfrm>
              <a:off x="76769" y="3229035"/>
              <a:ext cx="1031914" cy="69704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3" name="Rectangle: Rounded Corners 4">
              <a:extLst>
                <a:ext uri="{FF2B5EF4-FFF2-40B4-BE49-F238E27FC236}">
                  <a16:creationId xmlns:a16="http://schemas.microsoft.com/office/drawing/2014/main" id="{F198B590-7B3D-3554-D2DD-1AE175662559}"/>
                </a:ext>
              </a:extLst>
            </p:cNvPr>
            <p:cNvSpPr txBox="1"/>
            <p:nvPr/>
          </p:nvSpPr>
          <p:spPr>
            <a:xfrm>
              <a:off x="86844" y="3260338"/>
              <a:ext cx="982806" cy="62733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24765" rIns="33020" bIns="2476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/>
                <a:t>HCI (RAE 4)</a:t>
              </a: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kern="1200" dirty="0"/>
            </a:p>
          </p:txBody>
        </p:sp>
      </p:grpSp>
      <p:sp>
        <p:nvSpPr>
          <p:cNvPr id="154" name="Rectangle: Rounded Corners 153">
            <a:extLst>
              <a:ext uri="{FF2B5EF4-FFF2-40B4-BE49-F238E27FC236}">
                <a16:creationId xmlns:a16="http://schemas.microsoft.com/office/drawing/2014/main" id="{27B948B3-9E3B-0841-E838-BCF6C2937EEC}"/>
              </a:ext>
            </a:extLst>
          </p:cNvPr>
          <p:cNvSpPr/>
          <p:nvPr/>
        </p:nvSpPr>
        <p:spPr>
          <a:xfrm>
            <a:off x="1308931" y="4907619"/>
            <a:ext cx="953825" cy="479838"/>
          </a:xfrm>
          <a:prstGeom prst="roundRect">
            <a:avLst>
              <a:gd name="adj" fmla="val 1000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10.93%</a:t>
            </a:r>
            <a:endParaRPr lang="en-US" sz="1900" dirty="0"/>
          </a:p>
        </p:txBody>
      </p:sp>
      <p:sp>
        <p:nvSpPr>
          <p:cNvPr id="155" name="Rectangle: Rounded Corners 154">
            <a:extLst>
              <a:ext uri="{FF2B5EF4-FFF2-40B4-BE49-F238E27FC236}">
                <a16:creationId xmlns:a16="http://schemas.microsoft.com/office/drawing/2014/main" id="{9707D3ED-E104-9C56-6362-7D0C4E0184F1}"/>
              </a:ext>
            </a:extLst>
          </p:cNvPr>
          <p:cNvSpPr/>
          <p:nvPr/>
        </p:nvSpPr>
        <p:spPr>
          <a:xfrm>
            <a:off x="318318" y="4907619"/>
            <a:ext cx="953825" cy="479838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12.25%</a:t>
            </a:r>
          </a:p>
        </p:txBody>
      </p: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07BF2547-7D5D-E23E-6EF2-6D2D6ADF02B9}"/>
              </a:ext>
            </a:extLst>
          </p:cNvPr>
          <p:cNvGrpSpPr/>
          <p:nvPr/>
        </p:nvGrpSpPr>
        <p:grpSpPr>
          <a:xfrm>
            <a:off x="2460143" y="4210467"/>
            <a:ext cx="2076881" cy="1433511"/>
            <a:chOff x="76769" y="3229035"/>
            <a:chExt cx="1031914" cy="697045"/>
          </a:xfrm>
          <a:solidFill>
            <a:schemeClr val="accent1"/>
          </a:solidFill>
        </p:grpSpPr>
        <p:sp>
          <p:nvSpPr>
            <p:cNvPr id="157" name="Rectangle: Rounded Corners 156">
              <a:extLst>
                <a:ext uri="{FF2B5EF4-FFF2-40B4-BE49-F238E27FC236}">
                  <a16:creationId xmlns:a16="http://schemas.microsoft.com/office/drawing/2014/main" id="{CF8F62BA-0736-99DF-97E3-B51E1909C5D8}"/>
                </a:ext>
              </a:extLst>
            </p:cNvPr>
            <p:cNvSpPr/>
            <p:nvPr/>
          </p:nvSpPr>
          <p:spPr>
            <a:xfrm>
              <a:off x="76769" y="3229035"/>
              <a:ext cx="1031914" cy="69704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8" name="Rectangle: Rounded Corners 4">
              <a:extLst>
                <a:ext uri="{FF2B5EF4-FFF2-40B4-BE49-F238E27FC236}">
                  <a16:creationId xmlns:a16="http://schemas.microsoft.com/office/drawing/2014/main" id="{BF152056-75F9-4939-95F5-F2D6EEA99973}"/>
                </a:ext>
              </a:extLst>
            </p:cNvPr>
            <p:cNvSpPr txBox="1"/>
            <p:nvPr/>
          </p:nvSpPr>
          <p:spPr>
            <a:xfrm>
              <a:off x="86844" y="3260338"/>
              <a:ext cx="982806" cy="62733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24765" rIns="33020" bIns="2476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/>
                <a:t>Colorado Access (RAE 5)</a:t>
              </a: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kern="1200" dirty="0"/>
            </a:p>
          </p:txBody>
        </p:sp>
      </p:grpSp>
      <p:sp>
        <p:nvSpPr>
          <p:cNvPr id="159" name="Rectangle: Rounded Corners 158">
            <a:extLst>
              <a:ext uri="{FF2B5EF4-FFF2-40B4-BE49-F238E27FC236}">
                <a16:creationId xmlns:a16="http://schemas.microsoft.com/office/drawing/2014/main" id="{0957F8FD-8541-23F6-5369-EB11E7393F4E}"/>
              </a:ext>
            </a:extLst>
          </p:cNvPr>
          <p:cNvSpPr/>
          <p:nvPr/>
        </p:nvSpPr>
        <p:spPr>
          <a:xfrm>
            <a:off x="3507821" y="4907619"/>
            <a:ext cx="953825" cy="479838"/>
          </a:xfrm>
          <a:prstGeom prst="roundRect">
            <a:avLst>
              <a:gd name="adj" fmla="val 1000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11.92%</a:t>
            </a:r>
            <a:endParaRPr lang="en-US" sz="1900" dirty="0"/>
          </a:p>
        </p:txBody>
      </p:sp>
      <p:sp>
        <p:nvSpPr>
          <p:cNvPr id="160" name="Rectangle: Rounded Corners 159">
            <a:extLst>
              <a:ext uri="{FF2B5EF4-FFF2-40B4-BE49-F238E27FC236}">
                <a16:creationId xmlns:a16="http://schemas.microsoft.com/office/drawing/2014/main" id="{F0548386-1D60-63CC-3E3F-C39D228C4BE2}"/>
              </a:ext>
            </a:extLst>
          </p:cNvPr>
          <p:cNvSpPr/>
          <p:nvPr/>
        </p:nvSpPr>
        <p:spPr>
          <a:xfrm>
            <a:off x="2517208" y="4907619"/>
            <a:ext cx="953825" cy="479838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12.37%</a:t>
            </a:r>
          </a:p>
        </p:txBody>
      </p: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A1864356-BCF3-AD9F-8647-7C289E814303}"/>
              </a:ext>
            </a:extLst>
          </p:cNvPr>
          <p:cNvGrpSpPr/>
          <p:nvPr/>
        </p:nvGrpSpPr>
        <p:grpSpPr>
          <a:xfrm>
            <a:off x="4659033" y="4210467"/>
            <a:ext cx="2076881" cy="1433511"/>
            <a:chOff x="76769" y="3229035"/>
            <a:chExt cx="1031914" cy="697045"/>
          </a:xfrm>
          <a:solidFill>
            <a:schemeClr val="accent1"/>
          </a:solidFill>
        </p:grpSpPr>
        <p:sp>
          <p:nvSpPr>
            <p:cNvPr id="162" name="Rectangle: Rounded Corners 161">
              <a:extLst>
                <a:ext uri="{FF2B5EF4-FFF2-40B4-BE49-F238E27FC236}">
                  <a16:creationId xmlns:a16="http://schemas.microsoft.com/office/drawing/2014/main" id="{952D7426-11CD-8F72-12BF-BFABE82028FE}"/>
                </a:ext>
              </a:extLst>
            </p:cNvPr>
            <p:cNvSpPr/>
            <p:nvPr/>
          </p:nvSpPr>
          <p:spPr>
            <a:xfrm>
              <a:off x="76769" y="3229035"/>
              <a:ext cx="1031914" cy="69704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3" name="Rectangle: Rounded Corners 4">
              <a:extLst>
                <a:ext uri="{FF2B5EF4-FFF2-40B4-BE49-F238E27FC236}">
                  <a16:creationId xmlns:a16="http://schemas.microsoft.com/office/drawing/2014/main" id="{DB849BDB-8DE3-2AA5-FBAF-7AEE7E51422C}"/>
                </a:ext>
              </a:extLst>
            </p:cNvPr>
            <p:cNvSpPr txBox="1"/>
            <p:nvPr/>
          </p:nvSpPr>
          <p:spPr>
            <a:xfrm>
              <a:off x="86844" y="3260338"/>
              <a:ext cx="982806" cy="62733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24765" rIns="33020" bIns="2476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/>
                <a:t>CCHA (RAE 6)</a:t>
              </a: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kern="1200" dirty="0"/>
            </a:p>
          </p:txBody>
        </p:sp>
      </p:grpSp>
      <p:sp>
        <p:nvSpPr>
          <p:cNvPr id="164" name="Rectangle: Rounded Corners 163">
            <a:extLst>
              <a:ext uri="{FF2B5EF4-FFF2-40B4-BE49-F238E27FC236}">
                <a16:creationId xmlns:a16="http://schemas.microsoft.com/office/drawing/2014/main" id="{1276AFA1-C87B-5DA6-C647-98D1D16F13A8}"/>
              </a:ext>
            </a:extLst>
          </p:cNvPr>
          <p:cNvSpPr/>
          <p:nvPr/>
        </p:nvSpPr>
        <p:spPr>
          <a:xfrm>
            <a:off x="5706711" y="4907619"/>
            <a:ext cx="953825" cy="479838"/>
          </a:xfrm>
          <a:prstGeom prst="roundRect">
            <a:avLst>
              <a:gd name="adj" fmla="val 1000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9.35%</a:t>
            </a:r>
            <a:endParaRPr lang="en-US" sz="1900" dirty="0"/>
          </a:p>
        </p:txBody>
      </p:sp>
      <p:sp>
        <p:nvSpPr>
          <p:cNvPr id="165" name="Rectangle: Rounded Corners 164">
            <a:extLst>
              <a:ext uri="{FF2B5EF4-FFF2-40B4-BE49-F238E27FC236}">
                <a16:creationId xmlns:a16="http://schemas.microsoft.com/office/drawing/2014/main" id="{5CD9D972-A038-5360-D334-D0255F54F81E}"/>
              </a:ext>
            </a:extLst>
          </p:cNvPr>
          <p:cNvSpPr/>
          <p:nvPr/>
        </p:nvSpPr>
        <p:spPr>
          <a:xfrm>
            <a:off x="4716098" y="4907619"/>
            <a:ext cx="953825" cy="479838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10.49%</a:t>
            </a:r>
          </a:p>
        </p:txBody>
      </p: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7D232AE1-270B-D29E-EB18-DFA6C7BE0321}"/>
              </a:ext>
            </a:extLst>
          </p:cNvPr>
          <p:cNvGrpSpPr/>
          <p:nvPr/>
        </p:nvGrpSpPr>
        <p:grpSpPr>
          <a:xfrm>
            <a:off x="6814407" y="4210467"/>
            <a:ext cx="2076881" cy="1433511"/>
            <a:chOff x="76769" y="3229035"/>
            <a:chExt cx="1031914" cy="697045"/>
          </a:xfrm>
          <a:solidFill>
            <a:schemeClr val="accent1"/>
          </a:solidFill>
        </p:grpSpPr>
        <p:sp>
          <p:nvSpPr>
            <p:cNvPr id="167" name="Rectangle: Rounded Corners 166">
              <a:extLst>
                <a:ext uri="{FF2B5EF4-FFF2-40B4-BE49-F238E27FC236}">
                  <a16:creationId xmlns:a16="http://schemas.microsoft.com/office/drawing/2014/main" id="{E80F7904-5FB5-72BF-94C0-B8D2B6872C29}"/>
                </a:ext>
              </a:extLst>
            </p:cNvPr>
            <p:cNvSpPr/>
            <p:nvPr/>
          </p:nvSpPr>
          <p:spPr>
            <a:xfrm>
              <a:off x="76769" y="3229035"/>
              <a:ext cx="1031914" cy="69704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8" name="Rectangle: Rounded Corners 4">
              <a:extLst>
                <a:ext uri="{FF2B5EF4-FFF2-40B4-BE49-F238E27FC236}">
                  <a16:creationId xmlns:a16="http://schemas.microsoft.com/office/drawing/2014/main" id="{B13C6273-E0FC-FD79-18FB-CF51A2520CA2}"/>
                </a:ext>
              </a:extLst>
            </p:cNvPr>
            <p:cNvSpPr txBox="1"/>
            <p:nvPr/>
          </p:nvSpPr>
          <p:spPr>
            <a:xfrm>
              <a:off x="86844" y="3260338"/>
              <a:ext cx="982806" cy="62733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24765" rIns="33020" bIns="2476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/>
                <a:t>CCHA (RAE 7)</a:t>
              </a: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dirty="0"/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kern="1200" dirty="0"/>
            </a:p>
          </p:txBody>
        </p:sp>
      </p:grpSp>
      <p:sp>
        <p:nvSpPr>
          <p:cNvPr id="169" name="Rectangle: Rounded Corners 168">
            <a:extLst>
              <a:ext uri="{FF2B5EF4-FFF2-40B4-BE49-F238E27FC236}">
                <a16:creationId xmlns:a16="http://schemas.microsoft.com/office/drawing/2014/main" id="{E19CFC75-7706-AA3F-4CA6-BD6BF8B1D57F}"/>
              </a:ext>
            </a:extLst>
          </p:cNvPr>
          <p:cNvSpPr/>
          <p:nvPr/>
        </p:nvSpPr>
        <p:spPr>
          <a:xfrm>
            <a:off x="7862085" y="4907619"/>
            <a:ext cx="953825" cy="479838"/>
          </a:xfrm>
          <a:prstGeom prst="roundRect">
            <a:avLst>
              <a:gd name="adj" fmla="val 1000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8.18%</a:t>
            </a:r>
            <a:endParaRPr lang="en-US" sz="1900" dirty="0"/>
          </a:p>
        </p:txBody>
      </p:sp>
      <p:sp>
        <p:nvSpPr>
          <p:cNvPr id="170" name="Rectangle: Rounded Corners 169">
            <a:extLst>
              <a:ext uri="{FF2B5EF4-FFF2-40B4-BE49-F238E27FC236}">
                <a16:creationId xmlns:a16="http://schemas.microsoft.com/office/drawing/2014/main" id="{ED08A417-C028-2361-F2FF-2A72606CB83E}"/>
              </a:ext>
            </a:extLst>
          </p:cNvPr>
          <p:cNvSpPr/>
          <p:nvPr/>
        </p:nvSpPr>
        <p:spPr>
          <a:xfrm>
            <a:off x="6871472" y="4907619"/>
            <a:ext cx="953825" cy="479838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900" dirty="0"/>
              <a:t>9.69%</a:t>
            </a:r>
          </a:p>
        </p:txBody>
      </p:sp>
    </p:spTree>
    <p:extLst>
      <p:ext uri="{BB962C8B-B14F-4D97-AF65-F5344CB8AC3E}">
        <p14:creationId xmlns:p14="http://schemas.microsoft.com/office/powerpoint/2010/main" val="248134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0"/>
            <a:ext cx="8915400" cy="1066800"/>
          </a:xfrm>
        </p:spPr>
        <p:txBody>
          <a:bodyPr/>
          <a:lstStyle/>
          <a:p>
            <a:r>
              <a:rPr lang="en-US" dirty="0"/>
              <a:t>Top-Box Scores: Adult RAEs – Global Ratings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2CD8-2456-4537-B600-04522923C878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4406237"/>
              </p:ext>
            </p:extLst>
          </p:nvPr>
        </p:nvGraphicFramePr>
        <p:xfrm>
          <a:off x="114300" y="1116038"/>
          <a:ext cx="8915403" cy="5263807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714499">
                  <a:extLst>
                    <a:ext uri="{9D8B030D-6E8A-4147-A177-3AD203B41FA5}">
                      <a16:colId xmlns:a16="http://schemas.microsoft.com/office/drawing/2014/main" val="3682182326"/>
                    </a:ext>
                  </a:extLst>
                </a:gridCol>
                <a:gridCol w="838201">
                  <a:extLst>
                    <a:ext uri="{9D8B030D-6E8A-4147-A177-3AD203B41FA5}">
                      <a16:colId xmlns:a16="http://schemas.microsoft.com/office/drawing/2014/main" val="1125302929"/>
                    </a:ext>
                  </a:extLst>
                </a:gridCol>
                <a:gridCol w="962025">
                  <a:extLst>
                    <a:ext uri="{9D8B030D-6E8A-4147-A177-3AD203B41FA5}">
                      <a16:colId xmlns:a16="http://schemas.microsoft.com/office/drawing/2014/main" val="2304412819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3380037040"/>
                    </a:ext>
                  </a:extLst>
                </a:gridCol>
                <a:gridCol w="1009651">
                  <a:extLst>
                    <a:ext uri="{9D8B030D-6E8A-4147-A177-3AD203B41FA5}">
                      <a16:colId xmlns:a16="http://schemas.microsoft.com/office/drawing/2014/main" val="996476950"/>
                    </a:ext>
                  </a:extLst>
                </a:gridCol>
                <a:gridCol w="742949">
                  <a:extLst>
                    <a:ext uri="{9D8B030D-6E8A-4147-A177-3AD203B41FA5}">
                      <a16:colId xmlns:a16="http://schemas.microsoft.com/office/drawing/2014/main" val="4257544477"/>
                    </a:ext>
                  </a:extLst>
                </a:gridCol>
                <a:gridCol w="1057277">
                  <a:extLst>
                    <a:ext uri="{9D8B030D-6E8A-4147-A177-3AD203B41FA5}">
                      <a16:colId xmlns:a16="http://schemas.microsoft.com/office/drawing/2014/main" val="4253144673"/>
                    </a:ext>
                  </a:extLst>
                </a:gridCol>
                <a:gridCol w="695323">
                  <a:extLst>
                    <a:ext uri="{9D8B030D-6E8A-4147-A177-3AD203B41FA5}">
                      <a16:colId xmlns:a16="http://schemas.microsoft.com/office/drawing/2014/main" val="3114335570"/>
                    </a:ext>
                  </a:extLst>
                </a:gridCol>
                <a:gridCol w="1104903">
                  <a:extLst>
                    <a:ext uri="{9D8B030D-6E8A-4147-A177-3AD203B41FA5}">
                      <a16:colId xmlns:a16="http://schemas.microsoft.com/office/drawing/2014/main" val="1889907380"/>
                    </a:ext>
                  </a:extLst>
                </a:gridCol>
              </a:tblGrid>
              <a:tr h="63656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Aggregate/</a:t>
                      </a:r>
                    </a:p>
                    <a:p>
                      <a:pPr algn="ctr"/>
                      <a:r>
                        <a:rPr lang="en-US" sz="1600" dirty="0"/>
                        <a:t>RAE 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i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Rating of Health Plan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i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Rating of All Health Care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i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Rating of Personal Doctor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i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Rating of Specialist Seen Most Often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143973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Colorado RAE Aggregate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56.00%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51.66%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66.93%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60.19%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  <a:p>
                      <a:pPr algn="ctr" fontAlgn="ctr"/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▼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C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9448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RMHP (RAE 1)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56.62%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42.86%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  <a:p>
                      <a:pPr algn="ctr" fontAlgn="ctr"/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▼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60.58%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56.45%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860001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NHP (RAE 2)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59.82%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58.97%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+mj-lt"/>
                        </a:rPr>
                        <a:t>★★★★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72.94%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8000"/>
                          </a:solidFill>
                          <a:effectLst/>
                          <a:latin typeface="+mj-lt"/>
                        </a:rPr>
                        <a:t>★★★★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66.00%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830857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COA (RAE 3)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65.76%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+mj-lt"/>
                        </a:rPr>
                        <a:t>★★★★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▲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▲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↑</a:t>
                      </a:r>
                      <a:endParaRPr lang="en-US" sz="1400" b="0" i="0" u="none" strike="noStrike" dirty="0">
                        <a:solidFill>
                          <a:srgbClr val="008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54.07%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75.17%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+mj-lt"/>
                        </a:rPr>
                        <a:t>★★★★★ </a:t>
                      </a:r>
                    </a:p>
                    <a:p>
                      <a:pPr algn="ctr" font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▲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▲</a:t>
                      </a:r>
                      <a:endParaRPr lang="en-US" sz="1400" b="0" i="0" u="none" strike="noStrike" dirty="0">
                        <a:solidFill>
                          <a:srgbClr val="008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59.78%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6391328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HCI (RAE 4)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58.86%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53.92%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66.13%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53.13%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2228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COA (RAE 5)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56.36%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52.78%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62.41%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67.50%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★★★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0039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CCHA (RAE 6)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50.36%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52.81%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64.71%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57.38%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74921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CCHA (RAE 7)</a:t>
                      </a: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43.44%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  <a:p>
                      <a:pPr algn="ctr" font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↓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47.62%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62.89%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63.49%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★★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9162531"/>
                  </a:ext>
                </a:extLst>
              </a:tr>
              <a:tr h="458343">
                <a:tc gridSpan="9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sz="1200" dirty="0">
                          <a:effectLst/>
                        </a:rPr>
                        <a:t>Star Assignments Based on Percentiles: </a:t>
                      </a:r>
                      <a:r>
                        <a:rPr lang="en-US" sz="1200" dirty="0">
                          <a:solidFill>
                            <a:srgbClr val="008000"/>
                          </a:solidFill>
                          <a:effectLst/>
                        </a:rPr>
                        <a:t>★★★★★ </a:t>
                      </a:r>
                      <a:r>
                        <a:rPr lang="en-US" sz="1200" dirty="0">
                          <a:effectLst/>
                        </a:rPr>
                        <a:t>90th or Above </a:t>
                      </a:r>
                      <a:r>
                        <a:rPr lang="en-US" sz="1200" dirty="0">
                          <a:solidFill>
                            <a:srgbClr val="008000"/>
                          </a:solidFill>
                          <a:effectLst/>
                        </a:rPr>
                        <a:t>★★★★</a:t>
                      </a:r>
                      <a:r>
                        <a:rPr lang="en-US" sz="1200" dirty="0">
                          <a:effectLst/>
                        </a:rPr>
                        <a:t> 75th–89th </a:t>
                      </a:r>
                      <a:r>
                        <a:rPr lang="en-US" sz="1200" dirty="0">
                          <a:solidFill>
                            <a:srgbClr val="0000FF"/>
                          </a:solidFill>
                          <a:effectLst/>
                        </a:rPr>
                        <a:t>★★★</a:t>
                      </a:r>
                      <a:r>
                        <a:rPr lang="en-US" sz="1200" dirty="0">
                          <a:effectLst/>
                        </a:rPr>
                        <a:t> 50th–74th 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★★</a:t>
                      </a:r>
                      <a:r>
                        <a:rPr lang="en-US" sz="1200" dirty="0">
                          <a:effectLst/>
                        </a:rPr>
                        <a:t> 25th–49th 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★</a:t>
                      </a:r>
                      <a:r>
                        <a:rPr lang="en-US" sz="1200" dirty="0">
                          <a:effectLst/>
                        </a:rPr>
                        <a:t> Below 25th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▲ Statistically significantly higher in 2024 than in 2023.           </a:t>
                      </a:r>
                      <a:r>
                        <a:rPr lang="en-US" sz="1200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r>
                        <a:rPr lang="en-US" sz="12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Statistically significantly higher in 2024 than in 2022.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▼</a:t>
                      </a:r>
                      <a:r>
                        <a:rPr lang="en-US" sz="12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Statistically significantly lower in 2024 than in 2023.            </a:t>
                      </a:r>
                      <a:r>
                        <a:rPr lang="en-US" sz="1200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▼</a:t>
                      </a:r>
                      <a:r>
                        <a:rPr lang="en-US" sz="12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Statistically significantly lower in 2024 than in 2022.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↑</a:t>
                      </a:r>
                      <a:r>
                        <a:rPr lang="en-US" sz="12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Statistically significantly higher than the Colorado RAE Aggregate.</a:t>
                      </a:r>
                      <a:br>
                        <a:rPr lang="en-US" sz="12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↓</a:t>
                      </a:r>
                      <a:r>
                        <a:rPr lang="en-US" sz="12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Statistically significantly lower than the Colorado RAE Aggregate.</a:t>
                      </a:r>
                      <a:br>
                        <a:rPr lang="en-US" sz="12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dirty="0">
                          <a:effectLst/>
                        </a:rPr>
                        <a:t>+   </a:t>
                      </a:r>
                      <a:r>
                        <a:rPr lang="en-US" sz="1200" i="1" dirty="0">
                          <a:effectLst/>
                        </a:rPr>
                        <a:t>Indicates fewer than 100 respondents. Caution should be exercised when evaluating these results.</a:t>
                      </a:r>
                      <a:endParaRPr lang="en-US" sz="12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600" dirty="0">
                        <a:solidFill>
                          <a:srgbClr val="0000FF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799" marR="2079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1744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2860762"/>
      </p:ext>
    </p:extLst>
  </p:cSld>
  <p:clrMapOvr>
    <a:masterClrMapping/>
  </p:clrMapOvr>
</p:sld>
</file>

<file path=ppt/theme/theme1.xml><?xml version="1.0" encoding="utf-8"?>
<a:theme xmlns:a="http://schemas.openxmlformats.org/drawingml/2006/main" name="HSAG_PPT_Template_Blocks">
  <a:themeElements>
    <a:clrScheme name="HSAG">
      <a:dk1>
        <a:sysClr val="windowText" lastClr="000000"/>
      </a:dk1>
      <a:lt1>
        <a:sysClr val="window" lastClr="FFFFFF"/>
      </a:lt1>
      <a:dk2>
        <a:srgbClr val="00549E"/>
      </a:dk2>
      <a:lt2>
        <a:srgbClr val="FFFFFF"/>
      </a:lt2>
      <a:accent1>
        <a:srgbClr val="61A2D8"/>
      </a:accent1>
      <a:accent2>
        <a:srgbClr val="F79548"/>
      </a:accent2>
      <a:accent3>
        <a:srgbClr val="50B848"/>
      </a:accent3>
      <a:accent4>
        <a:srgbClr val="C02640"/>
      </a:accent4>
      <a:accent5>
        <a:srgbClr val="3F3F3F"/>
      </a:accent5>
      <a:accent6>
        <a:srgbClr val="00549E"/>
      </a:accent6>
      <a:hlink>
        <a:srgbClr val="0000FF"/>
      </a:hlink>
      <a:folHlink>
        <a:srgbClr val="800080"/>
      </a:folHlink>
    </a:clrScheme>
    <a:fontScheme name="HSAG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6F4032B-ABC4-4FE6-8EFD-CD85412C248D}" vid="{061617C4-17F6-4C91-BC21-08278F90B8A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HSAG All" ma:contentTypeID="0x010100623C2548D5DE3444A71227BD332BC4C70900A6D7A54DEB9C9241859957C15A0AFF19" ma:contentTypeVersion="15" ma:contentTypeDescription="" ma:contentTypeScope="" ma:versionID="16ec1b3b33a27c942e5a8ad04660c516">
  <xsd:schema xmlns:xsd="http://www.w3.org/2001/XMLSchema" xmlns:xs="http://www.w3.org/2001/XMLSchema" xmlns:p="http://schemas.microsoft.com/office/2006/metadata/properties" xmlns:ns2="f4ccec35-2da7-481a-9b50-30ea2ee32da7" xmlns:ns3="eccfee05-da0d-405e-a4ab-05df90ef7350" targetNamespace="http://schemas.microsoft.com/office/2006/metadata/properties" ma:root="true" ma:fieldsID="828b3ca6e91b755c5fc79f71ee8d0e3c" ns2:_="" ns3:_="">
    <xsd:import namespace="f4ccec35-2da7-481a-9b50-30ea2ee32da7"/>
    <xsd:import namespace="eccfee05-da0d-405e-a4ab-05df90ef7350"/>
    <xsd:element name="properties">
      <xsd:complexType>
        <xsd:sequence>
          <xsd:element name="documentManagement">
            <xsd:complexType>
              <xsd:all>
                <xsd:element ref="ns2:le12ff28e66f4947963fd10ad08cc43b" minOccurs="0"/>
                <xsd:element ref="ns2:TaxCatchAll" minOccurs="0"/>
                <xsd:element ref="ns2:ncd52a1cbd4a436cbfea80a34799b06d" minOccurs="0"/>
                <xsd:element ref="ns2:GroupBy" minOccurs="0"/>
                <xsd:element ref="ns2:TaxCatchAllLabel" minOccurs="0"/>
                <xsd:element ref="ns2:e1ef5edb3ba241d7a2e5028def9a9f9f" minOccurs="0"/>
                <xsd:element ref="ns2:b619958fd5924531830330595669c928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ccec35-2da7-481a-9b50-30ea2ee32da7" elementFormDefault="qualified">
    <xsd:import namespace="http://schemas.microsoft.com/office/2006/documentManagement/types"/>
    <xsd:import namespace="http://schemas.microsoft.com/office/infopath/2007/PartnerControls"/>
    <xsd:element name="le12ff28e66f4947963fd10ad08cc43b" ma:index="5" nillable="true" ma:displayName="State/Location_0" ma:hidden="true" ma:internalName="le12ff28e66f4947963fd10ad08cc43b">
      <xsd:simpleType>
        <xsd:restriction base="dms:Note"/>
      </xsd:simpleType>
    </xsd:element>
    <xsd:element name="TaxCatchAll" ma:index="6" nillable="true" ma:displayName="Taxonomy Catch All Column" ma:description="" ma:hidden="true" ma:list="{4543a777-1e35-4860-be30-0b07c7feb00f}" ma:internalName="TaxCatchAll" ma:showField="CatchAllData" ma:web="f4ccec35-2da7-481a-9b50-30ea2ee32da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cd52a1cbd4a436cbfea80a34799b06d" ma:index="8" nillable="true" ma:displayName="Year_0" ma:hidden="true" ma:internalName="ncd52a1cbd4a436cbfea80a34799b06d" ma:readOnly="false">
      <xsd:simpleType>
        <xsd:restriction base="dms:Note"/>
      </xsd:simpleType>
    </xsd:element>
    <xsd:element name="GroupBy" ma:index="9" nillable="true" ma:displayName="GroupBy" ma:hidden="true" ma:internalName="GroupBy" ma:readOnly="false">
      <xsd:simpleType>
        <xsd:restriction base="dms:Text">
          <xsd:maxLength value="255"/>
        </xsd:restriction>
      </xsd:simpleType>
    </xsd:element>
    <xsd:element name="TaxCatchAllLabel" ma:index="10" nillable="true" ma:displayName="Taxonomy Catch All Column1" ma:description="" ma:hidden="true" ma:list="{4543a777-1e35-4860-be30-0b07c7feb00f}" ma:internalName="TaxCatchAllLabel" ma:readOnly="true" ma:showField="CatchAllDataLabel" ma:web="f4ccec35-2da7-481a-9b50-30ea2ee32da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1ef5edb3ba241d7a2e5028def9a9f9f" ma:index="11" nillable="true" ma:displayName="All Types_0" ma:hidden="true" ma:internalName="e1ef5edb3ba241d7a2e5028def9a9f9f">
      <xsd:simpleType>
        <xsd:restriction base="dms:Note"/>
      </xsd:simpleType>
    </xsd:element>
    <xsd:element name="b619958fd5924531830330595669c928" ma:index="13" nillable="true" ma:displayName="Document Status_0" ma:hidden="true" ma:internalName="b619958fd5924531830330595669c928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cfee05-da0d-405e-a4ab-05df90ef7350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5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e12ff28e66f4947963fd10ad08cc43b xmlns="f4ccec35-2da7-481a-9b50-30ea2ee32da7" xsi:nil="true"/>
    <GroupBy xmlns="f4ccec35-2da7-481a-9b50-30ea2ee32da7" xsi:nil="true"/>
    <e1ef5edb3ba241d7a2e5028def9a9f9f xmlns="f4ccec35-2da7-481a-9b50-30ea2ee32da7" xsi:nil="true"/>
    <b619958fd5924531830330595669c928 xmlns="f4ccec35-2da7-481a-9b50-30ea2ee32da7" xsi:nil="true"/>
    <TaxCatchAll xmlns="f4ccec35-2da7-481a-9b50-30ea2ee32da7"/>
    <ncd52a1cbd4a436cbfea80a34799b06d xmlns="f4ccec35-2da7-481a-9b50-30ea2ee32da7" xsi:nil="true"/>
    <SharedWithUsers xmlns="eccfee05-da0d-405e-a4ab-05df90ef7350">
      <UserInfo>
        <DisplayName>Najib Allabadi</DisplayName>
        <AccountId>704</AccountId>
        <AccountType/>
      </UserInfo>
      <UserInfo>
        <DisplayName>Kimberly D. Harris-Salamone</DisplayName>
        <AccountId>332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9616DB2-4BF2-4049-8811-2C6235DC8F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4ccec35-2da7-481a-9b50-30ea2ee32da7"/>
    <ds:schemaRef ds:uri="eccfee05-da0d-405e-a4ab-05df90ef73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2AFD33B-5DAD-4B4F-B734-976F4A0EF83F}">
  <ds:schemaRefs>
    <ds:schemaRef ds:uri="http://purl.org/dc/terms/"/>
    <ds:schemaRef ds:uri="http://purl.org/dc/dcmitype/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eccfee05-da0d-405e-a4ab-05df90ef7350"/>
    <ds:schemaRef ds:uri="f4ccec35-2da7-481a-9b50-30ea2ee32da7"/>
  </ds:schemaRefs>
</ds:datastoreItem>
</file>

<file path=customXml/itemProps3.xml><?xml version="1.0" encoding="utf-8"?>
<ds:datastoreItem xmlns:ds="http://schemas.openxmlformats.org/officeDocument/2006/customXml" ds:itemID="{D4922762-FC62-4529-A52A-C23DBCD152B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7811</TotalTime>
  <Words>3570</Words>
  <Application>Microsoft Office PowerPoint</Application>
  <PresentationFormat>On-screen Show (4:3)</PresentationFormat>
  <Paragraphs>1125</Paragraphs>
  <Slides>33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Segoe UI Symbol</vt:lpstr>
      <vt:lpstr>Times New Roman</vt:lpstr>
      <vt:lpstr>HSAG_PPT_Template_Blocks</vt:lpstr>
      <vt:lpstr>2024 CAHPS Surveys Methodology and Results</vt:lpstr>
      <vt:lpstr>Agenda</vt:lpstr>
      <vt:lpstr>Methodology</vt:lpstr>
      <vt:lpstr>Methodology: Response Rates</vt:lpstr>
      <vt:lpstr>Methodology: Top-Box Scores</vt:lpstr>
      <vt:lpstr>Methodology: Top-Box Scores, Cont.</vt:lpstr>
      <vt:lpstr>RAE Results</vt:lpstr>
      <vt:lpstr>Response Rates – Adult RAEs</vt:lpstr>
      <vt:lpstr>Top-Box Scores: Adult RAEs – Global Ratings</vt:lpstr>
      <vt:lpstr>Top-Box Scores: Adult RAEs – Composite and Individual Item Measures</vt:lpstr>
      <vt:lpstr>Top-Box Scores: Adult RAEs – Medical Assistance With Smoking and Tobacco Use Cessation Measure Items</vt:lpstr>
      <vt:lpstr>Response Rates – Child RAEs</vt:lpstr>
      <vt:lpstr>Top-Box Scores: Child RAEs – General Child Global Ratings</vt:lpstr>
      <vt:lpstr>Top-Box Scores: Child RAEs – General Child Composite and Individual Item Measures</vt:lpstr>
      <vt:lpstr>Top-Box Scores: Child RAEs – CCC Global Ratings, Composite Measures, and Individual Item Measure</vt:lpstr>
      <vt:lpstr>Top-Box Scores: Child RAEs – CCC Composite and Item Measures</vt:lpstr>
      <vt:lpstr>CHP+ Results</vt:lpstr>
      <vt:lpstr>Response Rates – CHP+</vt:lpstr>
      <vt:lpstr>Top-Box Scores: CHP+ – General Child Global Ratings</vt:lpstr>
      <vt:lpstr>Top-Box Scores: CHP+ – General Child Composite and Individual Item Measures</vt:lpstr>
      <vt:lpstr>Top-Box Scores: CHP+ – CCC Global Ratings, Composite Measures, and Individual Item Measure</vt:lpstr>
      <vt:lpstr>Top-Box Scores: CHP+ – CCC Composite and Item Measures</vt:lpstr>
      <vt:lpstr>MCO Results</vt:lpstr>
      <vt:lpstr>Response Rates – MCOs</vt:lpstr>
      <vt:lpstr>Top-Box Scores: Adult MCOs – Global Ratings, Composite Measures, and Individual Item Measure</vt:lpstr>
      <vt:lpstr>Top-Box Scores: Adult MCOs – Medical Assistance With Smoking and Tobacco Use Cessation Measure Items</vt:lpstr>
      <vt:lpstr>Top-Box Scores: DHMP – General Child Global Ratings, Composite Measures, and Individual Item Measure</vt:lpstr>
      <vt:lpstr>Top-Box Scores: DHMP – CCC Global Ratings, Composite Measures, and Individual Item Measure</vt:lpstr>
      <vt:lpstr>Top-Box Scores: DHMP – CCC Composite and Item Measures</vt:lpstr>
      <vt:lpstr>Improving CHP+ and RAE Response Rates</vt:lpstr>
      <vt:lpstr>Improving CHP+ and RAE Response Rates</vt:lpstr>
      <vt:lpstr>Any Comments or Questions?</vt:lpstr>
      <vt:lpstr>Thank you!</vt:lpstr>
    </vt:vector>
  </TitlesOfParts>
  <Company>Health Services Advisory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Services Advisory Group</dc:title>
  <dc:creator>Melissa Gerke</dc:creator>
  <cp:keywords>Health Services Advisory Group, HSAG, Corporate Template</cp:keywords>
  <cp:lastModifiedBy>Smidt, Linda</cp:lastModifiedBy>
  <cp:revision>335</cp:revision>
  <cp:lastPrinted>2018-10-03T18:51:47Z</cp:lastPrinted>
  <dcterms:created xsi:type="dcterms:W3CDTF">2016-01-12T16:37:32Z</dcterms:created>
  <dcterms:modified xsi:type="dcterms:W3CDTF">2024-09-23T15:05:37Z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l Types">
    <vt:lpwstr/>
  </property>
  <property fmtid="{D5CDD505-2E9C-101B-9397-08002B2CF9AE}" pid="3" name="Year">
    <vt:lpwstr/>
  </property>
  <property fmtid="{D5CDD505-2E9C-101B-9397-08002B2CF9AE}" pid="4" name="Document Status">
    <vt:lpwstr/>
  </property>
  <property fmtid="{D5CDD505-2E9C-101B-9397-08002B2CF9AE}" pid="5" name="ContentTypeId">
    <vt:lpwstr>0x010100623C2548D5DE3444A71227BD332BC4C70900A6D7A54DEB9C9241859957C15A0AFF19</vt:lpwstr>
  </property>
  <property fmtid="{D5CDD505-2E9C-101B-9397-08002B2CF9AE}" pid="6" name="State/Location">
    <vt:lpwstr/>
  </property>
</Properties>
</file>