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4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5.xml" ContentType="application/vnd.openxmlformats-officedocument.theme+xml"/>
  <Override PartName="/ppt/tags/tag2.xml" ContentType="application/vnd.openxmlformats-officedocument.presentationml.tags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 autoCompressPictures="0">
  <p:sldMasterIdLst>
    <p:sldMasterId id="2147483718" r:id="rId4"/>
    <p:sldMasterId id="2147483879" r:id="rId5"/>
    <p:sldMasterId id="2147483896" r:id="rId6"/>
    <p:sldMasterId id="2147483947" r:id="rId7"/>
    <p:sldMasterId id="2147483988" r:id="rId8"/>
    <p:sldMasterId id="2147483672" r:id="rId9"/>
  </p:sldMasterIdLst>
  <p:notesMasterIdLst>
    <p:notesMasterId r:id="rId26"/>
  </p:notesMasterIdLst>
  <p:handoutMasterIdLst>
    <p:handoutMasterId r:id="rId27"/>
  </p:handoutMasterIdLst>
  <p:sldIdLst>
    <p:sldId id="267" r:id="rId10"/>
    <p:sldId id="268" r:id="rId11"/>
    <p:sldId id="269" r:id="rId12"/>
    <p:sldId id="3299" r:id="rId13"/>
    <p:sldId id="3107" r:id="rId14"/>
    <p:sldId id="3500" r:id="rId15"/>
    <p:sldId id="3501" r:id="rId16"/>
    <p:sldId id="3498" r:id="rId17"/>
    <p:sldId id="3503" r:id="rId18"/>
    <p:sldId id="3294" r:id="rId19"/>
    <p:sldId id="3252" r:id="rId20"/>
    <p:sldId id="3502" r:id="rId21"/>
    <p:sldId id="3499" r:id="rId22"/>
    <p:sldId id="3488" r:id="rId23"/>
    <p:sldId id="3302" r:id="rId24"/>
    <p:sldId id="291" r:id="rId25"/>
  </p:sldIdLst>
  <p:sldSz cx="13004800" cy="9753600"/>
  <p:notesSz cx="6858000" cy="9144000"/>
  <p:custDataLst>
    <p:tags r:id="rId28"/>
  </p:custDataLst>
  <p:defaultTextStyle>
    <a:defPPr>
      <a:defRPr lang="en-US"/>
    </a:defPPr>
    <a:lvl1pPr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1pPr>
    <a:lvl2pPr marL="228600" indent="2286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2pPr>
    <a:lvl3pPr marL="457200" indent="4572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3pPr>
    <a:lvl4pPr marL="685800" indent="6858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4pPr>
    <a:lvl5pPr marL="914400" indent="914400" algn="l" defTabSz="584200" rtl="0" fontAlgn="base" hangingPunct="0">
      <a:spcBef>
        <a:spcPct val="0"/>
      </a:spcBef>
      <a:spcAft>
        <a:spcPct val="0"/>
      </a:spcAft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5pPr>
    <a:lvl6pPr marL="22860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6pPr>
    <a:lvl7pPr marL="27432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7pPr>
    <a:lvl8pPr marL="32004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8pPr>
    <a:lvl9pPr marL="3657600" algn="l" defTabSz="457200" rtl="0" eaLnBrk="1" latinLnBrk="0" hangingPunct="1">
      <a:defRPr kern="1200">
        <a:solidFill>
          <a:srgbClr val="5C6670"/>
        </a:solidFill>
        <a:latin typeface="Trebuchet MS" pitchFamily="-100" charset="0"/>
        <a:ea typeface="Trebuchet MS" pitchFamily="-100" charset="0"/>
        <a:cs typeface="Trebuchet MS" pitchFamily="-100" charset="0"/>
        <a:sym typeface="Trebuchet MS" pitchFamily="-100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32" userDrawn="1">
          <p15:clr>
            <a:srgbClr val="A4A3A4"/>
          </p15:clr>
        </p15:guide>
        <p15:guide id="2" pos="4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Lambe, Diana" initials="LD" lastIdx="31" clrIdx="6">
    <p:extLst>
      <p:ext uri="{19B8F6BF-5375-455C-9EA6-DF929625EA0E}">
        <p15:presenceInfo xmlns:p15="http://schemas.microsoft.com/office/powerpoint/2012/main" userId="S::drlamb@hcpf.co.gov::2f887916-2834-45f8-a1d4-393635c52bd1" providerId="AD"/>
      </p:ext>
    </p:extLst>
  </p:cmAuthor>
  <p:cmAuthor id="1" name="Larsen, Jennifer" initials="LJ" lastIdx="21" clrIdx="0">
    <p:extLst>
      <p:ext uri="{19B8F6BF-5375-455C-9EA6-DF929625EA0E}">
        <p15:presenceInfo xmlns:p15="http://schemas.microsoft.com/office/powerpoint/2012/main" userId="S-1-5-21-931884190-1934562970-315576832-8819" providerId="AD"/>
      </p:ext>
    </p:extLst>
  </p:cmAuthor>
  <p:cmAuthor id="8" name="Parrott, Rebecca" initials="PR" lastIdx="10" clrIdx="7">
    <p:extLst>
      <p:ext uri="{19B8F6BF-5375-455C-9EA6-DF929625EA0E}">
        <p15:presenceInfo xmlns:p15="http://schemas.microsoft.com/office/powerpoint/2012/main" userId="S::reparr@hcpf.co.gov::813a3640-0aef-4f69-bc1c-6cef7ed35aa2" providerId="AD"/>
      </p:ext>
    </p:extLst>
  </p:cmAuthor>
  <p:cmAuthor id="2" name="Keller, Yamairah" initials="KY" lastIdx="10" clrIdx="1">
    <p:extLst>
      <p:ext uri="{19B8F6BF-5375-455C-9EA6-DF929625EA0E}">
        <p15:presenceInfo xmlns:p15="http://schemas.microsoft.com/office/powerpoint/2012/main" userId="S-1-5-21-931884190-1934562970-315576832-8234" providerId="AD"/>
      </p:ext>
    </p:extLst>
  </p:cmAuthor>
  <p:cmAuthor id="9" name="Vital, Chandra" initials="VC" lastIdx="3" clrIdx="8">
    <p:extLst>
      <p:ext uri="{19B8F6BF-5375-455C-9EA6-DF929625EA0E}">
        <p15:presenceInfo xmlns:p15="http://schemas.microsoft.com/office/powerpoint/2012/main" userId="S::clwill@hcpf.co.gov::c2d49152-c7c4-45ec-9985-9508853a0b4a" providerId="AD"/>
      </p:ext>
    </p:extLst>
  </p:cmAuthor>
  <p:cmAuthor id="3" name="Quaife, Elizabeth" initials="QE" lastIdx="1" clrIdx="2">
    <p:extLst>
      <p:ext uri="{19B8F6BF-5375-455C-9EA6-DF929625EA0E}">
        <p15:presenceInfo xmlns:p15="http://schemas.microsoft.com/office/powerpoint/2012/main" userId="S-1-5-21-931884190-1934562970-315576832-17900" providerId="AD"/>
      </p:ext>
    </p:extLst>
  </p:cmAuthor>
  <p:cmAuthor id="10" name="Graf, Taryn" initials="GT" lastIdx="2" clrIdx="9">
    <p:extLst>
      <p:ext uri="{19B8F6BF-5375-455C-9EA6-DF929625EA0E}">
        <p15:presenceInfo xmlns:p15="http://schemas.microsoft.com/office/powerpoint/2012/main" userId="S::tcgraf@hcpf.co.gov::258a9143-dfb8-430a-99af-016b953c9abf" providerId="AD"/>
      </p:ext>
    </p:extLst>
  </p:cmAuthor>
  <p:cmAuthor id="4" name="Martin, Kevin" initials="MK" lastIdx="2" clrIdx="3">
    <p:extLst>
      <p:ext uri="{19B8F6BF-5375-455C-9EA6-DF929625EA0E}">
        <p15:presenceInfo xmlns:p15="http://schemas.microsoft.com/office/powerpoint/2012/main" userId="S::kamart@hcpf.co.gov::75f721b4-2cfc-460b-ab16-d0f189ff6ead" providerId="AD"/>
      </p:ext>
    </p:extLst>
  </p:cmAuthor>
  <p:cmAuthor id="5" name="Quaife, Elizabeth" initials="QE [2]" lastIdx="1" clrIdx="4">
    <p:extLst>
      <p:ext uri="{19B8F6BF-5375-455C-9EA6-DF929625EA0E}">
        <p15:presenceInfo xmlns:p15="http://schemas.microsoft.com/office/powerpoint/2012/main" userId="S::exquai@hcpf.co.gov::7ff50435-04d9-4dc8-a68f-722c878c0124" providerId="AD"/>
      </p:ext>
    </p:extLst>
  </p:cmAuthor>
  <p:cmAuthor id="6" name="Abalos, Andrew" initials="AA" lastIdx="8" clrIdx="5">
    <p:extLst>
      <p:ext uri="{19B8F6BF-5375-455C-9EA6-DF929625EA0E}">
        <p15:presenceInfo xmlns:p15="http://schemas.microsoft.com/office/powerpoint/2012/main" userId="S::ajabal@hcpf.co.gov::8da616e8-c91b-4475-b82d-0293f9e3bd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C1FF"/>
    <a:srgbClr val="002DD1"/>
    <a:srgbClr val="577AF7"/>
    <a:srgbClr val="FFFF00"/>
    <a:srgbClr val="FFFFCC"/>
    <a:srgbClr val="E6E6E6"/>
    <a:srgbClr val="B2B2B2"/>
    <a:srgbClr val="001970"/>
    <a:srgbClr val="7A853B"/>
    <a:srgbClr val="6D3A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E7A064-E9BE-77E9-2DA5-265FEFD07C42}" v="1" dt="2025-09-05T13:26:43.050"/>
    <p1510:client id="{5EFD629C-E224-640D-406A-18E84270E897}" v="4" dt="2025-09-04T15:44:19.577"/>
    <p1510:client id="{95012CB8-2080-4B65-A3CC-AD6479A1690D}" v="18" dt="2025-09-05T06:12:46.965"/>
    <p1510:client id="{E7D66460-DE75-0AFD-5345-8FF8289AE662}" v="934" dt="2025-09-04T18:10:47.913"/>
    <p1510:client id="{FD86F190-4D6C-49AC-BCA2-8F0E1280920E}" v="40" dt="2025-09-04T18:23:28.709"/>
  </p1510:revLst>
</p1510:revInfo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336" y="-616"/>
      </p:cViewPr>
      <p:guideLst>
        <p:guide orient="horz" pos="2832"/>
        <p:guide pos="40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microsoft.com/office/2015/10/relationships/revisionInfo" Target="revisionInfo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tags" Target="tags/tag1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handoutMaster" Target="handoutMasters/handoutMaster1.xml"/><Relationship Id="rId30" Type="http://schemas.openxmlformats.org/officeDocument/2006/relationships/presProps" Target="presProps.xml"/><Relationship Id="rId8" Type="http://schemas.openxmlformats.org/officeDocument/2006/relationships/slideMaster" Target="slideMasters/slideMaster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DE7FB-2B22-4141-B112-84814D016CBE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0317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304800"/>
            <a:ext cx="4572000" cy="3429000"/>
          </a:xfrm>
          <a:prstGeom prst="rect">
            <a:avLst/>
          </a:prstGeom>
          <a:noFill/>
          <a:ln w="3175" cap="rnd">
            <a:solidFill>
              <a:schemeClr val="bg1"/>
            </a:solidFill>
            <a:round/>
            <a:headEnd/>
            <a:tailEnd/>
          </a:ln>
        </p:spPr>
      </p:sp>
      <p:sp>
        <p:nvSpPr>
          <p:cNvPr id="10242" name="Rectangle 2"/>
          <p:cNvSpPr>
            <a:spLocks noGrp="1"/>
          </p:cNvSpPr>
          <p:nvPr>
            <p:ph type="body" sz="quarter" idx="3"/>
          </p:nvPr>
        </p:nvSpPr>
        <p:spPr bwMode="auto">
          <a:xfrm>
            <a:off x="381000" y="3962400"/>
            <a:ext cx="6096000" cy="4495800"/>
          </a:xfrm>
          <a:prstGeom prst="rect">
            <a:avLst/>
          </a:prstGeom>
          <a:noFill/>
          <a:ln w="12700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>
                <a:sym typeface="Avenir" charset="0"/>
              </a:rPr>
              <a:t>Click to edit Master text styles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CB1E1D-C865-4C49-A385-B79F0A7B7D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3CF69CD7-F5FD-4D46-96EE-1EA00075191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56948D-43F8-4B02-A84C-3CBE544722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1" y="8777446"/>
            <a:ext cx="1515979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77348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4625" indent="-174625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buFont typeface="Arial" panose="020B0604020202020204" pitchFamily="34" charset="0"/>
      <a:buChar char="•"/>
      <a:defRPr sz="1400" kern="1200">
        <a:solidFill>
          <a:schemeClr val="tx1">
            <a:lumMod val="50000"/>
          </a:schemeClr>
        </a:solidFill>
        <a:latin typeface="Trebuchet MS" panose="020B060302020202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1pPr>
    <a:lvl2pPr marL="2286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2pPr>
    <a:lvl3pPr marL="4572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3pPr>
    <a:lvl4pPr marL="6858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4pPr>
    <a:lvl5pPr marL="914400" algn="l" defTabSz="457200" rtl="0" eaLnBrk="0" fontAlgn="base" hangingPunct="0">
      <a:lnSpc>
        <a:spcPct val="125000"/>
      </a:lnSpc>
      <a:spcBef>
        <a:spcPct val="0"/>
      </a:spcBef>
      <a:spcAft>
        <a:spcPct val="0"/>
      </a:spcAft>
      <a:defRPr sz="1400" kern="1200">
        <a:solidFill>
          <a:srgbClr val="000000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  <a:sym typeface="Avenir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978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65518" indent="-165518">
              <a:buFontTx/>
              <a:buChar char="-"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3388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3355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089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584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F9F38B-0FAD-4B62-BD39-597FF071E10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814C9E">
                    <a:lumMod val="75000"/>
                  </a:srgbClr>
                </a:solidFill>
                <a:effectLst/>
                <a:uLnTx/>
                <a:uFillTx/>
                <a:latin typeface="Trebuchet MS" pitchFamily="-100" charset="0"/>
                <a:ea typeface="+mn-ea"/>
                <a:cs typeface="+mn-cs"/>
                <a:sym typeface="Trebuchet MS" pitchFamily="-100" charset="0"/>
              </a:rPr>
              <a:pPr marL="0" marR="0" lvl="0" indent="0" algn="r" defTabSz="584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814C9E">
                  <a:lumMod val="75000"/>
                </a:srgbClr>
              </a:solidFill>
              <a:effectLst/>
              <a:uLnTx/>
              <a:uFillTx/>
              <a:latin typeface="Trebuchet MS" pitchFamily="-100" charset="0"/>
              <a:ea typeface="+mn-ea"/>
              <a:cs typeface="+mn-cs"/>
              <a:sym typeface="Trebuchet MS" pitchFamily="-10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070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F9F38B-0FAD-4B62-BD39-597FF071E10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24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5.xml"/><Relationship Id="rId1" Type="http://schemas.openxmlformats.org/officeDocument/2006/relationships/tags" Target="../tags/tag2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0" y="1595196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>
            <a:lvl1pPr>
              <a:defRPr sz="7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2"/>
            <a:ext cx="9756648" cy="1161288"/>
          </a:xfrm>
          <a:prstGeom prst="rect">
            <a:avLst/>
          </a:prstGeom>
        </p:spPr>
        <p:txBody>
          <a:bodyPr anchor="ctr"/>
          <a:lstStyle>
            <a:lvl1pPr algn="ctr">
              <a:defRPr sz="4950" b="1" baseline="0">
                <a:solidFill>
                  <a:schemeClr val="bg1"/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3300" b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Sep-25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53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Text Placeholder 3">
            <a:extLst>
              <a:ext uri="{FF2B5EF4-FFF2-40B4-BE49-F238E27FC236}">
                <a16:creationId xmlns:a16="http://schemas.microsoft.com/office/drawing/2014/main" id="{0139F5D8-CB16-4F96-9EA5-1A604E1348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3434" y="3867917"/>
            <a:ext cx="6229754" cy="194722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9001" b="1" i="0" u="none" kern="0" baseline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4B90E12E-1648-4ECB-BE68-A29F5E9B22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4687" y="2286000"/>
            <a:ext cx="5257639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6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5" y="3205485"/>
            <a:ext cx="6143437" cy="334264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Graphic 6" descr="Chat">
            <a:extLst>
              <a:ext uri="{FF2B5EF4-FFF2-40B4-BE49-F238E27FC236}">
                <a16:creationId xmlns:a16="http://schemas.microsoft.com/office/drawing/2014/main" id="{30BEAD9C-9BCD-4A44-AB39-F65FDB5C41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41095" y="1333497"/>
            <a:ext cx="7029236" cy="7086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1647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630936"/>
            <a:ext cx="11734800" cy="1161288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0" y="2133601"/>
            <a:ext cx="11734800" cy="5486398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3600" b="0" baseline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33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372031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sz="72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201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dient 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>
            <a:extLst>
              <a:ext uri="{FF2B5EF4-FFF2-40B4-BE49-F238E27FC236}">
                <a16:creationId xmlns:a16="http://schemas.microsoft.com/office/drawing/2014/main" id="{A700A686-43CC-41B9-AED0-04315377EE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0" y="9137971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105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0" y="1595196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72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2"/>
            <a:ext cx="9756648" cy="1161288"/>
          </a:xfrm>
          <a:prstGeom prst="rect">
            <a:avLst/>
          </a:prstGeom>
        </p:spPr>
        <p:txBody>
          <a:bodyPr anchor="ctr"/>
          <a:lstStyle>
            <a:lvl1pPr algn="ctr">
              <a:defRPr sz="4950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33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Sep-25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499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120253"/>
            <a:ext cx="1089660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600" b="1" i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8" y="3139622"/>
            <a:ext cx="11203084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58431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>
                <a:solidFill>
                  <a:schemeClr val="tx1"/>
                </a:solidFill>
              </a:rPr>
              <a:t>Improving</a:t>
            </a:r>
            <a:r>
              <a:rPr lang="en-US" sz="6000" b="0">
                <a:solidFill>
                  <a:schemeClr val="tx1"/>
                </a:solidFill>
              </a:rPr>
              <a:t> </a:t>
            </a:r>
            <a:r>
              <a:rPr lang="en-US" sz="5400" b="0">
                <a:solidFill>
                  <a:schemeClr val="tx1"/>
                </a:solidFill>
              </a:rPr>
              <a:t>health care access and outcomes for the </a:t>
            </a:r>
            <a:r>
              <a:rPr lang="en-US" sz="6000" b="1">
                <a:solidFill>
                  <a:schemeClr val="tx1"/>
                </a:solidFill>
              </a:rPr>
              <a:t>people</a:t>
            </a:r>
            <a:r>
              <a:rPr lang="en-US" sz="6000" b="0">
                <a:solidFill>
                  <a:schemeClr val="tx1"/>
                </a:solidFill>
              </a:rPr>
              <a:t> </a:t>
            </a:r>
            <a:r>
              <a:rPr lang="en-US" sz="5400" b="0">
                <a:solidFill>
                  <a:schemeClr val="tx1"/>
                </a:solidFill>
              </a:rPr>
              <a:t>we serve </a:t>
            </a:r>
            <a:br>
              <a:rPr lang="en-US" sz="5400" b="0">
                <a:solidFill>
                  <a:schemeClr val="tx1"/>
                </a:solidFill>
              </a:rPr>
            </a:br>
            <a:r>
              <a:rPr lang="en-US" sz="5400" b="0">
                <a:solidFill>
                  <a:schemeClr val="tx1"/>
                </a:solidFill>
              </a:rPr>
              <a:t>while demonstrating sound stewardship of financial </a:t>
            </a:r>
            <a:r>
              <a:rPr lang="en-US" sz="6000" b="1">
                <a:solidFill>
                  <a:schemeClr val="tx1"/>
                </a:solidFill>
              </a:rPr>
              <a:t>resources</a:t>
            </a:r>
            <a:endParaRPr lang="en-US" sz="5400" b="1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381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0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3600" baseline="0" dirty="0" smtClean="0">
                <a:solidFill>
                  <a:schemeClr val="tx1"/>
                </a:solidFill>
              </a:defRPr>
            </a:lvl1pPr>
            <a:lvl2pPr>
              <a:defRPr lang="en-US" sz="3300" baseline="0" dirty="0" smtClean="0">
                <a:solidFill>
                  <a:schemeClr val="tx1"/>
                </a:solidFill>
              </a:defRPr>
            </a:lvl2pPr>
            <a:lvl3pPr>
              <a:defRPr lang="en-US" sz="2700" dirty="0" smtClean="0">
                <a:solidFill>
                  <a:schemeClr val="tx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4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4523"/>
            <a:ext cx="12344023" cy="11612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6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19949653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88" y="2438400"/>
            <a:ext cx="5829122" cy="6172200"/>
          </a:xfrm>
          <a:prstGeom prst="rect">
            <a:avLst/>
          </a:prstGeom>
          <a:ln w="57150">
            <a:noFill/>
          </a:ln>
        </p:spPr>
        <p:txBody>
          <a:bodyPr/>
          <a:lstStyle>
            <a:lvl1pPr>
              <a:defRPr lang="en-US" sz="3000" baseline="0" dirty="0" smtClean="0">
                <a:solidFill>
                  <a:schemeClr val="tx1"/>
                </a:solidFill>
              </a:defRPr>
            </a:lvl1pPr>
            <a:lvl2pPr>
              <a:defRPr lang="en-US" sz="2700" baseline="0" dirty="0" smtClean="0">
                <a:solidFill>
                  <a:schemeClr val="tx1"/>
                </a:solidFill>
              </a:defRPr>
            </a:lvl2pPr>
            <a:lvl3pPr>
              <a:defRPr lang="en-US" sz="2400" dirty="0" smtClean="0">
                <a:solidFill>
                  <a:schemeClr val="tx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1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4523"/>
            <a:ext cx="12344023" cy="11612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66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FF5EAB-AD08-4EAC-81DF-1F08A71581E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45289" y="2438400"/>
            <a:ext cx="5829122" cy="617220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>
              <a:defRPr lang="en-US" sz="3000" baseline="0" dirty="0" smtClean="0">
                <a:solidFill>
                  <a:schemeClr val="bg1"/>
                </a:solidFill>
              </a:defRPr>
            </a:lvl1pPr>
            <a:lvl2pPr>
              <a:defRPr lang="en-US" sz="2700" baseline="0" dirty="0" smtClean="0">
                <a:solidFill>
                  <a:schemeClr val="bg1"/>
                </a:solidFill>
              </a:defRPr>
            </a:lvl2pPr>
            <a:lvl3pPr>
              <a:defRPr lang="en-US" sz="2400" dirty="0" smtClean="0">
                <a:solidFill>
                  <a:schemeClr val="bg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100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29776304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8" y="2171705"/>
            <a:ext cx="4095308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8" y="2171705"/>
            <a:ext cx="4179635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2" cy="287273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3"/>
            <a:ext cx="3685032" cy="327660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7890"/>
            <a:ext cx="12344023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115349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120253"/>
            <a:ext cx="10896600" cy="110799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6600" b="1" i="0">
                <a:solidFill>
                  <a:schemeClr val="bg1"/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8" y="3139622"/>
            <a:ext cx="11203084" cy="452431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58431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0" b="1">
                <a:solidFill>
                  <a:schemeClr val="bg1"/>
                </a:solidFill>
              </a:rPr>
              <a:t>Improving</a:t>
            </a:r>
            <a:r>
              <a:rPr lang="en-US" sz="6000" b="0">
                <a:solidFill>
                  <a:schemeClr val="bg1"/>
                </a:solidFill>
              </a:rPr>
              <a:t> </a:t>
            </a:r>
            <a:r>
              <a:rPr lang="en-US" sz="5400" b="0">
                <a:solidFill>
                  <a:schemeClr val="bg1"/>
                </a:solidFill>
              </a:rPr>
              <a:t>health care access and outcomes for the </a:t>
            </a:r>
            <a:r>
              <a:rPr lang="en-US" sz="6000" b="1">
                <a:solidFill>
                  <a:schemeClr val="bg1"/>
                </a:solidFill>
              </a:rPr>
              <a:t>people</a:t>
            </a:r>
            <a:r>
              <a:rPr lang="en-US" sz="6000" b="0">
                <a:solidFill>
                  <a:schemeClr val="bg1"/>
                </a:solidFill>
              </a:rPr>
              <a:t> </a:t>
            </a:r>
            <a:r>
              <a:rPr lang="en-US" sz="5400" b="0">
                <a:solidFill>
                  <a:schemeClr val="bg1"/>
                </a:solidFill>
              </a:rPr>
              <a:t>we serve </a:t>
            </a:r>
            <a:br>
              <a:rPr lang="en-US" sz="5400" b="0">
                <a:solidFill>
                  <a:schemeClr val="bg1"/>
                </a:solidFill>
              </a:rPr>
            </a:br>
            <a:r>
              <a:rPr lang="en-US" sz="5400" b="0">
                <a:solidFill>
                  <a:schemeClr val="bg1"/>
                </a:solidFill>
              </a:rPr>
              <a:t>while demonstrating sound stewardship of financial </a:t>
            </a:r>
            <a:r>
              <a:rPr lang="en-US" sz="6000" b="1">
                <a:solidFill>
                  <a:schemeClr val="bg1"/>
                </a:solidFill>
              </a:rPr>
              <a:t>resources</a:t>
            </a:r>
            <a:endParaRPr lang="en-US" sz="5400" b="1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246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73243" y="3582080"/>
            <a:ext cx="4933758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600" b="1">
                <a:solidFill>
                  <a:schemeClr val="accent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49" y="2133600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tx1"/>
                </a:solidFill>
              </a:defRPr>
            </a:lvl1pPr>
            <a:lvl2pPr>
              <a:defRPr lang="en-US" sz="3300" baseline="0" smtClean="0">
                <a:solidFill>
                  <a:schemeClr val="tx1"/>
                </a:solidFill>
              </a:defRPr>
            </a:lvl2pPr>
            <a:lvl3pPr>
              <a:defRPr lang="en-US" sz="3000" smtClean="0">
                <a:solidFill>
                  <a:schemeClr val="tx1"/>
                </a:solidFill>
              </a:defRPr>
            </a:lvl3pPr>
            <a:lvl4pPr>
              <a:defRPr lang="en-US" sz="2700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E044-5010-421F-B90C-80967742E8E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2606" y="2667000"/>
            <a:ext cx="1239794" cy="4267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3674109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2" y="762001"/>
            <a:ext cx="6229160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428647" indent="-428647" algn="l">
              <a:buFont typeface="Arial" panose="020B0604020202020204" pitchFamily="34" charset="0"/>
              <a:buChar char="•"/>
              <a:defRPr lang="en-US" sz="2844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0" y="3429000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6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21993975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3" y="2396806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3" y="4797106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3" y="7197406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5" hasCustomPrompt="1"/>
          </p:nvPr>
        </p:nvSpPr>
        <p:spPr>
          <a:xfrm>
            <a:off x="331068" y="21336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5" y="23705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bg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0" name="Content Placeholder 28"/>
          <p:cNvSpPr>
            <a:spLocks noGrp="1"/>
          </p:cNvSpPr>
          <p:nvPr>
            <p:ph sz="quarter" idx="26" hasCustomPrompt="1"/>
          </p:nvPr>
        </p:nvSpPr>
        <p:spPr>
          <a:xfrm>
            <a:off x="325987" y="4563880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bg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1" name="Content Placeholder 28"/>
          <p:cNvSpPr>
            <a:spLocks noGrp="1"/>
          </p:cNvSpPr>
          <p:nvPr>
            <p:ph sz="quarter" idx="27" hasCustomPrompt="1"/>
          </p:nvPr>
        </p:nvSpPr>
        <p:spPr>
          <a:xfrm>
            <a:off x="325987" y="69342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5"/>
            <a:ext cx="10385297" cy="1197864"/>
          </a:xfrm>
          <a:prstGeom prst="rect">
            <a:avLst/>
          </a:prstGeom>
        </p:spPr>
        <p:txBody>
          <a:bodyPr anchor="ctr"/>
          <a:lstStyle>
            <a:lvl1pPr marL="571615" indent="-571615">
              <a:buFont typeface="Calibri" panose="020F0502020204030204" pitchFamily="34" charset="0"/>
              <a:buChar char="→"/>
              <a:defRPr sz="4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218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89" y="2087659"/>
            <a:ext cx="6200586" cy="6446745"/>
          </a:xfrm>
          <a:prstGeom prst="rect">
            <a:avLst/>
          </a:prstGeom>
          <a:ln w="57150">
            <a:solidFill>
              <a:schemeClr val="accent2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24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844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tx1"/>
                </a:solidFill>
              </a:defRPr>
            </a:lvl1pPr>
            <a:lvl2pPr>
              <a:defRPr lang="en-US" sz="3300" baseline="0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  <a:lvl4pPr>
              <a:defRPr lang="en-US" sz="270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137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4" y="3733800"/>
            <a:ext cx="5740193" cy="329076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9FA09-FEF2-46EE-8935-90657E8B3EA2}"/>
              </a:ext>
            </a:extLst>
          </p:cNvPr>
          <p:cNvPicPr>
            <a:picLocks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19" y="762000"/>
            <a:ext cx="8468037" cy="830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5820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2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900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800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5656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5" y="3205485"/>
            <a:ext cx="6143437" cy="334264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400" y="1045765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496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630936"/>
            <a:ext cx="11734800" cy="1161288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0" y="2133601"/>
            <a:ext cx="11734800" cy="5486398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3600" b="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6390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0" y="372031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72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9344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C4C10-3428-4022-9B73-AD3426E5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0" y="9137971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96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0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3600" baseline="0" dirty="0" smtClean="0">
                <a:solidFill>
                  <a:schemeClr val="bg1"/>
                </a:solidFill>
              </a:defRPr>
            </a:lvl1pPr>
            <a:lvl2pPr>
              <a:defRPr lang="en-US" sz="3300" baseline="0" dirty="0" smtClean="0">
                <a:solidFill>
                  <a:schemeClr val="bg1"/>
                </a:solidFill>
              </a:defRPr>
            </a:lvl2pPr>
            <a:lvl3pPr>
              <a:defRPr lang="en-US" sz="2700" dirty="0" smtClean="0">
                <a:solidFill>
                  <a:schemeClr val="bg1"/>
                </a:solidFill>
              </a:defRPr>
            </a:lvl3pPr>
            <a:lvl4pPr marL="1605233" indent="-342917">
              <a:buFont typeface="Wingdings" panose="05000000000000000000" pitchFamily="2" charset="2"/>
              <a:buChar char="v"/>
              <a:defRPr lang="en-US" sz="2400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4523"/>
            <a:ext cx="12344023" cy="1161288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22951429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1AE6FB-43F4-4CC8-96BF-48D63AC6520D}"/>
              </a:ext>
            </a:extLst>
          </p:cNvPr>
          <p:cNvSpPr/>
          <p:nvPr userDrawn="1"/>
        </p:nvSpPr>
        <p:spPr bwMode="auto">
          <a:xfrm>
            <a:off x="0" y="9067800"/>
            <a:ext cx="130048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38099" tIns="38099" rIns="38099" bIns="38099" numCol="1" rtlCol="0" anchor="ctr" anchorCtr="0" compatLnSpc="1">
            <a:prstTxWarp prst="textNoShape">
              <a:avLst/>
            </a:prstTxWarp>
          </a:bodyPr>
          <a:lstStyle/>
          <a:p>
            <a:pPr marL="171458" marR="0" indent="0" algn="l" defTabSz="438172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50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794370-8F77-4973-8E54-E4FE7CACB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7" y="9250003"/>
            <a:ext cx="1894915" cy="318345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3FD6A34-4DB6-4092-939B-D71DCDFA8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8602" y="9151144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33218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3764" y="914400"/>
            <a:ext cx="11217274" cy="1156322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893764" y="2438401"/>
            <a:ext cx="11217274" cy="6022848"/>
          </a:xfrm>
          <a:prstGeom prst="rect">
            <a:avLst/>
          </a:prstGeom>
        </p:spPr>
        <p:txBody>
          <a:bodyPr/>
          <a:lstStyle>
            <a:lvl1pPr marL="342882" indent="-342882">
              <a:spcBef>
                <a:spcPts val="768"/>
              </a:spcBef>
              <a:buFont typeface="Arial" panose="020B0604020202020204" pitchFamily="34" charset="0"/>
              <a:buChar char="•"/>
              <a:defRPr sz="3600" baseline="0">
                <a:solidFill>
                  <a:schemeClr val="tx1"/>
                </a:solidFill>
              </a:defRPr>
            </a:lvl1pPr>
            <a:lvl2pPr marL="800059" indent="-342882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  <a:defRPr sz="3200" baseline="0">
                <a:solidFill>
                  <a:schemeClr val="tx1"/>
                </a:solidFill>
              </a:defRPr>
            </a:lvl2pPr>
            <a:lvl3pPr marL="1200088" indent="-285736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</a:defRPr>
            </a:lvl3pPr>
            <a:lvl4pPr marL="1481062" indent="-219064">
              <a:spcBef>
                <a:spcPts val="768"/>
              </a:spcBef>
              <a:buFont typeface="Arial" panose="020B0604020202020204" pitchFamily="34" charset="0"/>
              <a:buChar char="•"/>
              <a:defRPr sz="2399">
                <a:solidFill>
                  <a:schemeClr val="tx1"/>
                </a:solidFill>
              </a:defRPr>
            </a:lvl4pPr>
            <a:lvl5pPr marL="1371530" indent="-457176">
              <a:spcBef>
                <a:spcPts val="768"/>
              </a:spcBef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Try to keep it at 3 – 5 per slide</a:t>
            </a:r>
          </a:p>
          <a:p>
            <a:pPr lvl="0"/>
            <a:r>
              <a:rPr lang="en-US"/>
              <a:t>Only represent key ideas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Don’t go below 20 </a:t>
            </a:r>
          </a:p>
          <a:p>
            <a:pPr lvl="0"/>
            <a:r>
              <a:rPr lang="en-US"/>
              <a:t>Only add images/other media if relevant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(if you MUST)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50594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Thank Yo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2362201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00579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/>
          <p:nvPr/>
        </p:nvSpPr>
        <p:spPr>
          <a:xfrm>
            <a:off x="1" y="0"/>
            <a:ext cx="3274849" cy="97536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rgbClr val="0012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7520" tIns="48747" rIns="97520" bIns="48747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92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" name="Google Shape;23;p21"/>
          <p:cNvSpPr txBox="1">
            <a:spLocks noGrp="1"/>
          </p:cNvSpPr>
          <p:nvPr>
            <p:ph type="ftr" idx="11"/>
          </p:nvPr>
        </p:nvSpPr>
        <p:spPr>
          <a:xfrm>
            <a:off x="4307841" y="9040145"/>
            <a:ext cx="43891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92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sldNum" idx="12"/>
          </p:nvPr>
        </p:nvSpPr>
        <p:spPr>
          <a:xfrm>
            <a:off x="9184640" y="9040145"/>
            <a:ext cx="292608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1173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5" name="Google Shape;2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3010" y="8990860"/>
            <a:ext cx="2568720" cy="579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74463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Slide 2">
  <p:cSld name="1_Content Slide 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330388" y="2438400"/>
            <a:ext cx="12344000" cy="617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t" anchorCtr="0">
            <a:noAutofit/>
          </a:bodyPr>
          <a:lstStyle>
            <a:lvl1pPr marL="487695" marR="0" lvl="0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362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75390" marR="0" lvl="1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330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463086" marR="0" lvl="2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950781" marR="0" lvl="3" indent="-35222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❖"/>
              <a:defRPr sz="234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438476" marR="0" lvl="4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926171" marR="0" lvl="5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13867" marR="0" lvl="6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901562" marR="0" lvl="7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389257" marR="0" lvl="8" indent="-24384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493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sldNum" idx="12"/>
          </p:nvPr>
        </p:nvSpPr>
        <p:spPr>
          <a:xfrm>
            <a:off x="10502785" y="9137971"/>
            <a:ext cx="21459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387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Google Shape;33;p23"/>
          <p:cNvSpPr txBox="1">
            <a:spLocks noGrp="1"/>
          </p:cNvSpPr>
          <p:nvPr>
            <p:ph type="title"/>
          </p:nvPr>
        </p:nvSpPr>
        <p:spPr>
          <a:xfrm>
            <a:off x="330388" y="624523"/>
            <a:ext cx="12344000" cy="1161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1254"/>
              </a:buClr>
              <a:buSzPts val="1000"/>
              <a:buFont typeface="Trebuchet MS"/>
              <a:buNone/>
              <a:defRPr sz="6614">
                <a:solidFill>
                  <a:srgbClr val="00125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1067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181752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EFC07-23DE-42DC-8898-3D23F50E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54AAF-0D39-41F9-A739-48D8AC24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0F39-43DB-40AC-88DF-DB040AB0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14270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1" y="1595198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3"/>
            <a:ext cx="9756649" cy="1161289"/>
          </a:xfrm>
          <a:prstGeom prst="rect">
            <a:avLst/>
          </a:prstGeom>
        </p:spPr>
        <p:txBody>
          <a:bodyPr anchor="ctr"/>
          <a:lstStyle>
            <a:lvl1pPr algn="ctr">
              <a:defRPr sz="3712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2475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Sep-25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9845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247277"/>
            <a:ext cx="10896601" cy="8539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949" b="1" i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9" y="4005246"/>
            <a:ext cx="11203084" cy="27930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38237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>
                <a:solidFill>
                  <a:schemeClr val="tx1"/>
                </a:solidFill>
              </a:rPr>
              <a:t>Improving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health care access and outcomes for the </a:t>
            </a:r>
            <a:r>
              <a:rPr lang="en-US" sz="4500" b="1">
                <a:solidFill>
                  <a:schemeClr val="tx1"/>
                </a:solidFill>
              </a:rPr>
              <a:t>people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we serve </a:t>
            </a:r>
            <a:br>
              <a:rPr lang="en-US" sz="4050" b="0">
                <a:solidFill>
                  <a:schemeClr val="tx1"/>
                </a:solidFill>
              </a:rPr>
            </a:br>
            <a:r>
              <a:rPr lang="en-US" sz="4050" b="0">
                <a:solidFill>
                  <a:schemeClr val="tx1"/>
                </a:solidFill>
              </a:rPr>
              <a:t>while demonstrating sound stewardship of financial </a:t>
            </a:r>
            <a:r>
              <a:rPr lang="en-US" sz="4500" b="1">
                <a:solidFill>
                  <a:schemeClr val="tx1"/>
                </a:solidFill>
              </a:rPr>
              <a:t>resources</a:t>
            </a:r>
            <a:endParaRPr lang="en-US" sz="4050" b="1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4612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1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2700" baseline="0" dirty="0" smtClean="0">
                <a:solidFill>
                  <a:schemeClr val="tx1"/>
                </a:solidFill>
              </a:defRPr>
            </a:lvl1pPr>
            <a:lvl2pPr>
              <a:defRPr lang="en-US" sz="2475" baseline="0" dirty="0" smtClean="0">
                <a:solidFill>
                  <a:schemeClr val="tx1"/>
                </a:solidFill>
              </a:defRPr>
            </a:lvl2pPr>
            <a:lvl3pPr>
              <a:defRPr lang="en-US" sz="2025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8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4784430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88" y="2438400"/>
            <a:ext cx="5829122" cy="6172200"/>
          </a:xfrm>
          <a:prstGeom prst="rect">
            <a:avLst/>
          </a:prstGeom>
          <a:ln w="57150">
            <a:noFill/>
          </a:ln>
        </p:spPr>
        <p:txBody>
          <a:bodyPr/>
          <a:lstStyle>
            <a:lvl1pPr>
              <a:defRPr lang="en-US" sz="2250" baseline="0" dirty="0" smtClean="0">
                <a:solidFill>
                  <a:schemeClr val="tx1"/>
                </a:solidFill>
              </a:defRPr>
            </a:lvl1pPr>
            <a:lvl2pPr>
              <a:defRPr lang="en-US" sz="2025" baseline="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FF5EAB-AD08-4EAC-81DF-1F08A71581E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45289" y="2438400"/>
            <a:ext cx="5829122" cy="617220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>
              <a:defRPr lang="en-US" sz="2250" baseline="0" dirty="0" smtClean="0">
                <a:solidFill>
                  <a:schemeClr val="bg1"/>
                </a:solidFill>
              </a:defRPr>
            </a:lvl1pPr>
            <a:lvl2pPr>
              <a:defRPr lang="en-US" sz="2025" baseline="0" dirty="0" smtClean="0">
                <a:solidFill>
                  <a:schemeClr val="bg1"/>
                </a:solidFill>
              </a:defRPr>
            </a:lvl2pPr>
            <a:lvl3pPr>
              <a:defRPr lang="en-US" sz="1800" dirty="0" smtClean="0">
                <a:solidFill>
                  <a:schemeClr val="bg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189254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8" y="2171705"/>
            <a:ext cx="4095308" cy="6512053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8" y="2171705"/>
            <a:ext cx="4179635" cy="6512053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2" cy="2872739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3"/>
            <a:ext cx="3685032" cy="3276600"/>
          </a:xfrm>
          <a:prstGeom prst="rect">
            <a:avLst/>
          </a:prstGeom>
          <a:ln w="38100">
            <a:solidFill>
              <a:schemeClr val="bg1"/>
            </a:solidFill>
          </a:ln>
          <a:effectLst/>
        </p:spPr>
        <p:txBody>
          <a:bodyPr/>
          <a:lstStyle>
            <a:lvl1pPr>
              <a:defRPr lang="en-US" i="1" baseline="0" smtClean="0">
                <a:solidFill>
                  <a:schemeClr val="bg1"/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0" y="627890"/>
            <a:ext cx="12344023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6761958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9" y="2171707"/>
            <a:ext cx="4095308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9" y="2171707"/>
            <a:ext cx="4179635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3" cy="287274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5"/>
            <a:ext cx="3685033" cy="327659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7890"/>
            <a:ext cx="12344023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971580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73243" y="3582080"/>
            <a:ext cx="4933758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949" b="1">
                <a:solidFill>
                  <a:schemeClr val="accent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50" y="2133601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z="2250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E044-5010-421F-B90C-80967742E8E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2606" y="2667000"/>
            <a:ext cx="1239794" cy="4267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82333192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algn="ctr"/>
            <a:endParaRPr lang="en-US" sz="13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1" y="762002"/>
            <a:ext cx="6229161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321484" indent="-321484" algn="l">
              <a:buFont typeface="Arial" panose="020B0604020202020204" pitchFamily="34" charset="0"/>
              <a:buChar char="•"/>
              <a:defRPr lang="en-US" sz="2133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1" y="3429001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4949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159570275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4" y="23968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4" y="47971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4" y="71974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5" hasCustomPrompt="1"/>
          </p:nvPr>
        </p:nvSpPr>
        <p:spPr>
          <a:xfrm>
            <a:off x="331070" y="2133601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6" y="2370556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0" name="Content Placeholder 28"/>
          <p:cNvSpPr>
            <a:spLocks noGrp="1"/>
          </p:cNvSpPr>
          <p:nvPr>
            <p:ph sz="quarter" idx="26" hasCustomPrompt="1"/>
          </p:nvPr>
        </p:nvSpPr>
        <p:spPr>
          <a:xfrm>
            <a:off x="325988" y="4563881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4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1" name="Content Placeholder 28"/>
          <p:cNvSpPr>
            <a:spLocks noGrp="1"/>
          </p:cNvSpPr>
          <p:nvPr>
            <p:ph sz="quarter" idx="27" hasCustomPrompt="1"/>
          </p:nvPr>
        </p:nvSpPr>
        <p:spPr>
          <a:xfrm>
            <a:off x="325988" y="6934199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4"/>
            <a:ext cx="10385297" cy="1197864"/>
          </a:xfrm>
          <a:prstGeom prst="rect">
            <a:avLst/>
          </a:prstGeom>
        </p:spPr>
        <p:txBody>
          <a:bodyPr anchor="ctr"/>
          <a:lstStyle>
            <a:lvl1pPr marL="428710" indent="-428710">
              <a:buFont typeface="Calibri" panose="020F0502020204030204" pitchFamily="34" charset="0"/>
              <a:buChar char="→"/>
              <a:defRPr sz="3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4565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90" y="2087658"/>
            <a:ext cx="6200586" cy="6446746"/>
          </a:xfrm>
          <a:prstGeom prst="rect">
            <a:avLst/>
          </a:prstGeom>
          <a:ln w="57150">
            <a:solidFill>
              <a:schemeClr val="accent2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18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133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10193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733800"/>
            <a:ext cx="5740193" cy="329076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9FA09-FEF2-46EE-8935-90657E8B3EA2}"/>
              </a:ext>
            </a:extLst>
          </p:cNvPr>
          <p:cNvPicPr>
            <a:picLocks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20" y="761999"/>
            <a:ext cx="8468037" cy="83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9815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3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675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799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5998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205486"/>
            <a:ext cx="6143437" cy="334264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399" y="1045766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77542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630937"/>
            <a:ext cx="11734800" cy="116128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1" y="2133601"/>
            <a:ext cx="11734800" cy="5486399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2700" b="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60424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3720314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&quot;&quot;"/>
          <p:cNvPicPr>
            <a:picLocks noChangeAspect="1"/>
          </p:cNvPicPr>
          <p:nvPr userDrawn="1"/>
        </p:nvPicPr>
        <p:blipFill rotWithShape="1"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93" t="25383" r="38793" b="29556"/>
          <a:stretch/>
        </p:blipFill>
        <p:spPr>
          <a:xfrm>
            <a:off x="5530879" y="2973391"/>
            <a:ext cx="942918" cy="3806818"/>
          </a:xfrm>
          <a:prstGeom prst="rect">
            <a:avLst/>
          </a:prstGeom>
        </p:spPr>
      </p:pic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30390" y="3582080"/>
            <a:ext cx="5218559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6600" b="1">
                <a:solidFill>
                  <a:schemeClr val="bg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49" y="2133600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bg1"/>
                </a:solidFill>
              </a:defRPr>
            </a:lvl1pPr>
            <a:lvl2pPr>
              <a:defRPr lang="en-US" sz="3300" baseline="0" smtClean="0">
                <a:solidFill>
                  <a:schemeClr val="bg1"/>
                </a:solidFill>
              </a:defRPr>
            </a:lvl2pPr>
            <a:lvl3pPr>
              <a:defRPr lang="en-US" sz="3000" smtClean="0">
                <a:solidFill>
                  <a:schemeClr val="bg1"/>
                </a:solidFill>
              </a:defRPr>
            </a:lvl3pPr>
            <a:lvl4pPr>
              <a:defRPr lang="en-US" sz="2700" smtClean="0">
                <a:solidFill>
                  <a:schemeClr val="bg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68228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C4C10-3428-4022-9B73-AD3426E5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63932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1AE6FB-43F4-4CC8-96BF-48D63AC6520D}"/>
              </a:ext>
            </a:extLst>
          </p:cNvPr>
          <p:cNvSpPr/>
          <p:nvPr userDrawn="1"/>
        </p:nvSpPr>
        <p:spPr bwMode="auto">
          <a:xfrm>
            <a:off x="0" y="9067801"/>
            <a:ext cx="130048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28574" tIns="28574" rIns="28574" bIns="28574" numCol="1" rtlCol="0" anchor="ctr" anchorCtr="0" compatLnSpc="1">
            <a:prstTxWarp prst="textNoShape">
              <a:avLst/>
            </a:prstTxWarp>
          </a:bodyPr>
          <a:lstStyle/>
          <a:p>
            <a:pPr marL="128593" marR="0" indent="0" algn="l" defTabSz="32862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12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794370-8F77-4973-8E54-E4FE7CACB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8" y="9250004"/>
            <a:ext cx="1894915" cy="318345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3FD6A34-4DB6-4092-939B-D71DCDFA8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8603" y="9151144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738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3764" y="914400"/>
            <a:ext cx="11217274" cy="1156322"/>
          </a:xfrm>
          <a:prstGeom prst="rect">
            <a:avLst/>
          </a:prstGeom>
        </p:spPr>
        <p:txBody>
          <a:bodyPr anchor="ctr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893764" y="2438402"/>
            <a:ext cx="11217274" cy="6022848"/>
          </a:xfrm>
          <a:prstGeom prst="rect">
            <a:avLst/>
          </a:prstGeom>
        </p:spPr>
        <p:txBody>
          <a:bodyPr/>
          <a:lstStyle>
            <a:lvl1pPr marL="257160" indent="-257160">
              <a:spcBef>
                <a:spcPts val="576"/>
              </a:spcBef>
              <a:buFont typeface="Arial" panose="020B0604020202020204" pitchFamily="34" charset="0"/>
              <a:buChar char="•"/>
              <a:defRPr sz="2700" baseline="0">
                <a:solidFill>
                  <a:schemeClr val="tx1"/>
                </a:solidFill>
              </a:defRPr>
            </a:lvl1pPr>
            <a:lvl2pPr marL="600041" indent="-257160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  <a:defRPr sz="2400" baseline="0">
                <a:solidFill>
                  <a:schemeClr val="tx1"/>
                </a:solidFill>
              </a:defRPr>
            </a:lvl2pPr>
            <a:lvl3pPr marL="900062" indent="-214301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</a:defRPr>
            </a:lvl3pPr>
            <a:lvl4pPr marL="1110792" indent="-164297">
              <a:spcBef>
                <a:spcPts val="576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1028643" indent="-342880">
              <a:spcBef>
                <a:spcPts val="576"/>
              </a:spcBef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Try to keep it at 3 – 5 per slide</a:t>
            </a:r>
          </a:p>
          <a:p>
            <a:pPr lvl="0"/>
            <a:r>
              <a:rPr lang="en-US"/>
              <a:t>Only represent key ideas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Don’t go below 20 </a:t>
            </a:r>
          </a:p>
          <a:p>
            <a:pPr lvl="0"/>
            <a:r>
              <a:rPr lang="en-US"/>
              <a:t>Only add images/other media if relevant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(if you MUST)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6189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Thank Yo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236220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545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-Text an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3" y="914401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4500" b="1" i="1" u="none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525057" y="2441448"/>
            <a:ext cx="6345259" cy="5224498"/>
          </a:xfrm>
          <a:prstGeom prst="roundRect">
            <a:avLst>
              <a:gd name="adj" fmla="val 7126"/>
            </a:avLst>
          </a:prstGeom>
          <a:ln>
            <a:solidFill>
              <a:schemeClr val="accent2"/>
            </a:solidFill>
          </a:ln>
          <a:effectLst>
            <a:glow rad="63500">
              <a:schemeClr val="accent2">
                <a:alpha val="40000"/>
              </a:schemeClr>
            </a:glow>
            <a:outerShdw blurRad="50800" dist="63500" dir="8100000" algn="tr" rotWithShape="0">
              <a:schemeClr val="tx1">
                <a:lumMod val="50000"/>
                <a:alpha val="60000"/>
              </a:scheme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/>
          <a:lstStyle>
            <a:lvl1pPr>
              <a:defRPr lang="en-US" sz="2133" b="1" i="1" dirty="0"/>
            </a:lvl1pPr>
          </a:lstStyle>
          <a:p>
            <a:pPr lvl="0" algn="ctr">
              <a:buNone/>
            </a:pPr>
            <a:r>
              <a:rPr lang="en-US" sz="2133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/>
          </p:nvPr>
        </p:nvSpPr>
        <p:spPr>
          <a:xfrm>
            <a:off x="7264401" y="2441448"/>
            <a:ext cx="5257801" cy="5224498"/>
          </a:xfrm>
          <a:prstGeom prst="rect">
            <a:avLst/>
          </a:prstGeom>
        </p:spPr>
        <p:txBody>
          <a:bodyPr/>
          <a:lstStyle>
            <a:lvl1pPr>
              <a:defRPr lang="en-US" sz="2700" baseline="0" smtClean="0">
                <a:solidFill>
                  <a:schemeClr val="tx1"/>
                </a:solidFill>
              </a:defRPr>
            </a:lvl1pPr>
            <a:lvl2pPr>
              <a:defRPr lang="en-US" sz="2400" baseline="0" smtClean="0">
                <a:solidFill>
                  <a:schemeClr val="tx1"/>
                </a:solidFill>
              </a:defRPr>
            </a:lvl2pPr>
            <a:lvl3pPr>
              <a:defRPr lang="en-US" sz="2100" smtClean="0">
                <a:solidFill>
                  <a:schemeClr val="tx1"/>
                </a:solidFill>
              </a:defRPr>
            </a:lvl3pPr>
            <a:lvl4pPr>
              <a:defRPr lang="en-US" sz="1800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Click to edit Master text styles</a:t>
            </a:r>
          </a:p>
          <a:p>
            <a:pPr marL="600041" lvl="1" indent="-257160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062" lvl="2" indent="-214301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0792" lvl="3" indent="-164297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8904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1" y="1595198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3"/>
            <a:ext cx="9756649" cy="1161289"/>
          </a:xfrm>
          <a:prstGeom prst="rect">
            <a:avLst/>
          </a:prstGeom>
        </p:spPr>
        <p:txBody>
          <a:bodyPr anchor="ctr"/>
          <a:lstStyle>
            <a:lvl1pPr algn="ctr">
              <a:defRPr sz="3712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8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2475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Sep-25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6730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8" y="1247277"/>
            <a:ext cx="10896601" cy="8539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949" b="1" i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59" y="4005246"/>
            <a:ext cx="11203084" cy="27930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38237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>
                <a:solidFill>
                  <a:schemeClr val="tx1"/>
                </a:solidFill>
              </a:rPr>
              <a:t>Improving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health care access and outcomes for the </a:t>
            </a:r>
            <a:r>
              <a:rPr lang="en-US" sz="4500" b="1">
                <a:solidFill>
                  <a:schemeClr val="tx1"/>
                </a:solidFill>
              </a:rPr>
              <a:t>people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we serve </a:t>
            </a:r>
            <a:br>
              <a:rPr lang="en-US" sz="4050" b="0">
                <a:solidFill>
                  <a:schemeClr val="tx1"/>
                </a:solidFill>
              </a:rPr>
            </a:br>
            <a:r>
              <a:rPr lang="en-US" sz="4050" b="0">
                <a:solidFill>
                  <a:schemeClr val="tx1"/>
                </a:solidFill>
              </a:rPr>
              <a:t>while demonstrating sound stewardship of financial </a:t>
            </a:r>
            <a:r>
              <a:rPr lang="en-US" sz="4500" b="1">
                <a:solidFill>
                  <a:schemeClr val="tx1"/>
                </a:solidFill>
              </a:rPr>
              <a:t>resources</a:t>
            </a:r>
            <a:endParaRPr lang="en-US" sz="4050" b="1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4432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1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2700" baseline="0" dirty="0" smtClean="0">
                <a:solidFill>
                  <a:schemeClr val="tx1"/>
                </a:solidFill>
              </a:defRPr>
            </a:lvl1pPr>
            <a:lvl2pPr>
              <a:defRPr lang="en-US" sz="2475" baseline="0" dirty="0" smtClean="0">
                <a:solidFill>
                  <a:schemeClr val="tx1"/>
                </a:solidFill>
              </a:defRPr>
            </a:lvl2pPr>
            <a:lvl3pPr>
              <a:defRPr lang="en-US" sz="2025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800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53171076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88" y="2438400"/>
            <a:ext cx="5829122" cy="6172200"/>
          </a:xfrm>
          <a:prstGeom prst="rect">
            <a:avLst/>
          </a:prstGeom>
          <a:ln w="57150">
            <a:noFill/>
          </a:ln>
        </p:spPr>
        <p:txBody>
          <a:bodyPr/>
          <a:lstStyle>
            <a:lvl1pPr>
              <a:defRPr lang="en-US" sz="2250" baseline="0" dirty="0" smtClean="0">
                <a:solidFill>
                  <a:schemeClr val="tx1"/>
                </a:solidFill>
              </a:defRPr>
            </a:lvl1pPr>
            <a:lvl2pPr>
              <a:defRPr lang="en-US" sz="2025" baseline="0" dirty="0" smtClean="0">
                <a:solidFill>
                  <a:schemeClr val="tx1"/>
                </a:solidFill>
              </a:defRPr>
            </a:lvl2pPr>
            <a:lvl3pPr>
              <a:defRPr lang="en-US" sz="1800" dirty="0" smtClean="0">
                <a:solidFill>
                  <a:schemeClr val="tx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4524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FF5EAB-AD08-4EAC-81DF-1F08A71581E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45289" y="2438400"/>
            <a:ext cx="5829122" cy="617220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>
              <a:defRPr lang="en-US" sz="2250" baseline="0" dirty="0" smtClean="0">
                <a:solidFill>
                  <a:schemeClr val="bg1"/>
                </a:solidFill>
              </a:defRPr>
            </a:lvl1pPr>
            <a:lvl2pPr>
              <a:defRPr lang="en-US" sz="2025" baseline="0" dirty="0" smtClean="0">
                <a:solidFill>
                  <a:schemeClr val="bg1"/>
                </a:solidFill>
              </a:defRPr>
            </a:lvl2pPr>
            <a:lvl3pPr>
              <a:defRPr lang="en-US" sz="1800" dirty="0" smtClean="0">
                <a:solidFill>
                  <a:schemeClr val="bg1"/>
                </a:solidFill>
              </a:defRPr>
            </a:lvl3pPr>
            <a:lvl4pPr marL="1203919" indent="-257187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58973574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89" y="2171707"/>
            <a:ext cx="4095308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79" y="2171707"/>
            <a:ext cx="4179635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4" y="2171705"/>
            <a:ext cx="3685033" cy="287274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4" y="5407155"/>
            <a:ext cx="3685033" cy="327659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1" y="627890"/>
            <a:ext cx="12344023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316713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2" y="762001"/>
            <a:ext cx="6229160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428647" indent="-428647" algn="l">
              <a:buFont typeface="Arial" panose="020B0604020202020204" pitchFamily="34" charset="0"/>
              <a:buChar char="•"/>
              <a:defRPr lang="en-US" sz="2844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0" y="3429000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6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12410120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73243" y="3582080"/>
            <a:ext cx="4933758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949" b="1">
                <a:solidFill>
                  <a:schemeClr val="accent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50" y="2133601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z="2250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E044-5010-421F-B90C-80967742E8E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2606" y="2667000"/>
            <a:ext cx="1239794" cy="4267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115941390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algn="ctr"/>
            <a:endParaRPr lang="en-US" sz="13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1" y="762002"/>
            <a:ext cx="6229161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321484" indent="-321484" algn="l">
              <a:buFont typeface="Arial" panose="020B0604020202020204" pitchFamily="34" charset="0"/>
              <a:buChar char="•"/>
              <a:defRPr lang="en-US" sz="2133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1" y="3429001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4949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21877881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4" y="23968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4" y="47971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4" y="7197407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4" rIns="87529" bIns="43764" rtlCol="0" anchor="ctr"/>
          <a:lstStyle/>
          <a:p>
            <a:pPr lvl="0" algn="ctr"/>
            <a:endParaRPr lang="en-US" sz="135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5" hasCustomPrompt="1"/>
          </p:nvPr>
        </p:nvSpPr>
        <p:spPr>
          <a:xfrm>
            <a:off x="331070" y="2133601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6" y="2370556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0" name="Content Placeholder 28"/>
          <p:cNvSpPr>
            <a:spLocks noGrp="1"/>
          </p:cNvSpPr>
          <p:nvPr>
            <p:ph sz="quarter" idx="26" hasCustomPrompt="1"/>
          </p:nvPr>
        </p:nvSpPr>
        <p:spPr>
          <a:xfrm>
            <a:off x="325988" y="4563881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4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710" lvl="0" indent="-428710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1" name="Content Placeholder 28"/>
          <p:cNvSpPr>
            <a:spLocks noGrp="1"/>
          </p:cNvSpPr>
          <p:nvPr>
            <p:ph sz="quarter" idx="27" hasCustomPrompt="1"/>
          </p:nvPr>
        </p:nvSpPr>
        <p:spPr>
          <a:xfrm>
            <a:off x="325988" y="6934199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46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4"/>
            <a:ext cx="10385297" cy="1197864"/>
          </a:xfrm>
          <a:prstGeom prst="rect">
            <a:avLst/>
          </a:prstGeom>
        </p:spPr>
        <p:txBody>
          <a:bodyPr anchor="ctr"/>
          <a:lstStyle>
            <a:lvl1pPr marL="428710" indent="-428710">
              <a:buFont typeface="Calibri" panose="020F0502020204030204" pitchFamily="34" charset="0"/>
              <a:buChar char="→"/>
              <a:defRPr sz="3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66780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90" y="2087658"/>
            <a:ext cx="6200586" cy="6446746"/>
          </a:xfrm>
          <a:prstGeom prst="rect">
            <a:avLst/>
          </a:prstGeom>
          <a:ln w="57150">
            <a:solidFill>
              <a:schemeClr val="accent2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18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133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93" lvl="1" indent="-25722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88" lvl="2" indent="-214355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70" lvl="3" indent="-164339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56823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733800"/>
            <a:ext cx="5740193" cy="329076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9FA09-FEF2-46EE-8935-90657E8B3EA2}"/>
              </a:ext>
            </a:extLst>
          </p:cNvPr>
          <p:cNvPicPr>
            <a:picLocks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20" y="761999"/>
            <a:ext cx="8468037" cy="83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10439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3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675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799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157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6" y="3205486"/>
            <a:ext cx="6143437" cy="334264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399" y="1045766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8919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630937"/>
            <a:ext cx="11734800" cy="116128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1" y="2133601"/>
            <a:ext cx="11734800" cy="5486399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2700" b="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68408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3720314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6860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C4C10-3428-4022-9B73-AD3426E5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7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3" y="2396806"/>
            <a:ext cx="12108690" cy="1145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3" y="4797106"/>
            <a:ext cx="12108690" cy="1145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3" y="7197406"/>
            <a:ext cx="12108690" cy="11453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6705" tIns="58352" rIns="116705" bIns="58352" rtlCol="0" anchor="ctr"/>
          <a:lstStyle/>
          <a:p>
            <a:pPr lvl="0" algn="ctr"/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5" y="23705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0" y="4770855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4400" dirty="0">
                <a:solidFill>
                  <a:schemeClr val="tx1"/>
                </a:solidFill>
              </a:defRPr>
            </a:lvl1pPr>
          </a:lstStyle>
          <a:p>
            <a:pPr marL="571615" lvl="0" indent="-571615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0" y="7171155"/>
            <a:ext cx="10385297" cy="1197864"/>
          </a:xfrm>
          <a:prstGeom prst="rect">
            <a:avLst/>
          </a:prstGeom>
        </p:spPr>
        <p:txBody>
          <a:bodyPr anchor="ctr"/>
          <a:lstStyle>
            <a:lvl1pPr marL="571615" indent="-571615">
              <a:buFont typeface="Calibri" panose="020F0502020204030204" pitchFamily="34" charset="0"/>
              <a:buChar char="→"/>
              <a:defRPr sz="4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Content Placeholder 28">
            <a:extLst>
              <a:ext uri="{FF2B5EF4-FFF2-40B4-BE49-F238E27FC236}">
                <a16:creationId xmlns:a16="http://schemas.microsoft.com/office/drawing/2014/main" id="{A19DC5E9-65C9-46DE-B459-90C66263AD05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331068" y="21336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15" name="Content Placeholder 28">
            <a:extLst>
              <a:ext uri="{FF2B5EF4-FFF2-40B4-BE49-F238E27FC236}">
                <a16:creationId xmlns:a16="http://schemas.microsoft.com/office/drawing/2014/main" id="{A7CE86ED-4EA2-412C-AD1C-6D131DDC4CDB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325987" y="4563880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16" name="Content Placeholder 28">
            <a:extLst>
              <a:ext uri="{FF2B5EF4-FFF2-40B4-BE49-F238E27FC236}">
                <a16:creationId xmlns:a16="http://schemas.microsoft.com/office/drawing/2014/main" id="{59610014-D56E-4D49-90EC-FBB3AE85730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325987" y="6934200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700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1167267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</p:spTree>
    <p:extLst>
      <p:ext uri="{BB962C8B-B14F-4D97-AF65-F5344CB8AC3E}">
        <p14:creationId xmlns:p14="http://schemas.microsoft.com/office/powerpoint/2010/main" val="154450178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1AE6FB-43F4-4CC8-96BF-48D63AC6520D}"/>
              </a:ext>
            </a:extLst>
          </p:cNvPr>
          <p:cNvSpPr/>
          <p:nvPr userDrawn="1"/>
        </p:nvSpPr>
        <p:spPr bwMode="auto">
          <a:xfrm>
            <a:off x="0" y="9067801"/>
            <a:ext cx="130048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28574" tIns="28574" rIns="28574" bIns="28574" numCol="1" rtlCol="0" anchor="ctr" anchorCtr="0" compatLnSpc="1">
            <a:prstTxWarp prst="textNoShape">
              <a:avLst/>
            </a:prstTxWarp>
          </a:bodyPr>
          <a:lstStyle/>
          <a:p>
            <a:pPr marL="128593" marR="0" indent="0" algn="l" defTabSz="328628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12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794370-8F77-4973-8E54-E4FE7CACB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8" y="9250004"/>
            <a:ext cx="1894915" cy="318345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3FD6A34-4DB6-4092-939B-D71DCDFA8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8603" y="9151144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162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3764" y="914400"/>
            <a:ext cx="11217274" cy="1156322"/>
          </a:xfrm>
          <a:prstGeom prst="rect">
            <a:avLst/>
          </a:prstGeom>
        </p:spPr>
        <p:txBody>
          <a:bodyPr anchor="ctr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893764" y="2438402"/>
            <a:ext cx="11217274" cy="6022848"/>
          </a:xfrm>
          <a:prstGeom prst="rect">
            <a:avLst/>
          </a:prstGeom>
        </p:spPr>
        <p:txBody>
          <a:bodyPr/>
          <a:lstStyle>
            <a:lvl1pPr marL="257160" indent="-257160">
              <a:spcBef>
                <a:spcPts val="576"/>
              </a:spcBef>
              <a:buFont typeface="Arial" panose="020B0604020202020204" pitchFamily="34" charset="0"/>
              <a:buChar char="•"/>
              <a:defRPr sz="2700" baseline="0">
                <a:solidFill>
                  <a:schemeClr val="tx1"/>
                </a:solidFill>
              </a:defRPr>
            </a:lvl1pPr>
            <a:lvl2pPr marL="600041" indent="-257160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  <a:defRPr sz="2400" baseline="0">
                <a:solidFill>
                  <a:schemeClr val="tx1"/>
                </a:solidFill>
              </a:defRPr>
            </a:lvl2pPr>
            <a:lvl3pPr marL="900062" indent="-214301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  <a:defRPr sz="2100">
                <a:solidFill>
                  <a:schemeClr val="tx1"/>
                </a:solidFill>
              </a:defRPr>
            </a:lvl3pPr>
            <a:lvl4pPr marL="1110792" indent="-164297">
              <a:spcBef>
                <a:spcPts val="576"/>
              </a:spcBef>
              <a:buFont typeface="Arial" panose="020B0604020202020204" pitchFamily="34" charset="0"/>
              <a:buChar char="•"/>
              <a:defRPr sz="1800">
                <a:solidFill>
                  <a:schemeClr val="tx1"/>
                </a:solidFill>
              </a:defRPr>
            </a:lvl4pPr>
            <a:lvl5pPr marL="1028643" indent="-342880">
              <a:spcBef>
                <a:spcPts val="576"/>
              </a:spcBef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Try to keep it at 3 – 5 per slide</a:t>
            </a:r>
          </a:p>
          <a:p>
            <a:pPr lvl="0"/>
            <a:r>
              <a:rPr lang="en-US"/>
              <a:t>Only represent key ideas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Don’t go below 20 </a:t>
            </a:r>
          </a:p>
          <a:p>
            <a:pPr lvl="0"/>
            <a:r>
              <a:rPr lang="en-US"/>
              <a:t>Only add images/other media if relevant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(if you MUST)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66247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Thank Yo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2362202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4933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/>
          <p:nvPr/>
        </p:nvSpPr>
        <p:spPr>
          <a:xfrm>
            <a:off x="2" y="0"/>
            <a:ext cx="3274849" cy="97536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rgbClr val="0012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3140" tIns="36560" rIns="73140" bIns="3656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40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" name="Google Shape;23;p21"/>
          <p:cNvSpPr txBox="1">
            <a:spLocks noGrp="1"/>
          </p:cNvSpPr>
          <p:nvPr>
            <p:ph type="ftr" idx="11"/>
          </p:nvPr>
        </p:nvSpPr>
        <p:spPr>
          <a:xfrm>
            <a:off x="4307841" y="9040145"/>
            <a:ext cx="43891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4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sldNum" idx="12"/>
          </p:nvPr>
        </p:nvSpPr>
        <p:spPr>
          <a:xfrm>
            <a:off x="9184640" y="9040145"/>
            <a:ext cx="292608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5" name="Google Shape;2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3011" y="8990861"/>
            <a:ext cx="2568720" cy="579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26232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EFC07-23DE-42DC-8898-3D23F50E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54AAF-0D39-41F9-A739-48D8AC24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0F39-43DB-40AC-88DF-DB040AB0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337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8769-00DC-405B-88E2-248530D96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3784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Slide 2">
  <p:cSld name="1_Content Slide 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330388" y="2438400"/>
            <a:ext cx="12344000" cy="617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t" anchorCtr="0">
            <a:noAutofit/>
          </a:bodyPr>
          <a:lstStyle>
            <a:lvl1pPr marL="365769" marR="0" lvl="0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72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31540" marR="0" lvl="1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4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97310" marR="0" lvl="2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63079" marR="0" lvl="3" indent="-26416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❖"/>
              <a:defRPr sz="176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49" marR="0" lvl="4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194619" marR="0" lvl="5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560389" marR="0" lvl="6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926159" marR="0" lvl="7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291929" marR="0" lvl="8" indent="-18288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2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sldNum" idx="12"/>
          </p:nvPr>
        </p:nvSpPr>
        <p:spPr>
          <a:xfrm>
            <a:off x="10502785" y="9137971"/>
            <a:ext cx="21459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Google Shape;33;p23"/>
          <p:cNvSpPr txBox="1">
            <a:spLocks noGrp="1"/>
          </p:cNvSpPr>
          <p:nvPr>
            <p:ph type="title"/>
          </p:nvPr>
        </p:nvSpPr>
        <p:spPr>
          <a:xfrm>
            <a:off x="330388" y="624523"/>
            <a:ext cx="12344000" cy="1161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1254"/>
              </a:buClr>
              <a:buSzPts val="1000"/>
              <a:buFont typeface="Trebuchet MS"/>
              <a:buNone/>
              <a:defRPr sz="4960">
                <a:solidFill>
                  <a:srgbClr val="00125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1144701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410AB-AC56-4595-B364-28782088C9F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94080" y="622912"/>
            <a:ext cx="11216640" cy="1365177"/>
          </a:xfrm>
        </p:spPr>
        <p:txBody>
          <a:bodyPr anchor="b"/>
          <a:lstStyle>
            <a:lvl1pPr algn="ctr">
              <a:defRPr sz="6400"/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4CA2F5-15F7-44E8-BF1D-F70805530DF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94080" y="2634385"/>
            <a:ext cx="11216640" cy="5981295"/>
          </a:xfrm>
          <a:prstGeom prst="rect">
            <a:avLst/>
          </a:prstGeom>
        </p:spPr>
        <p:txBody>
          <a:bodyPr/>
          <a:lstStyle>
            <a:lvl1pPr marL="365753" indent="-365753">
              <a:buFont typeface="Arial" panose="020B0604020202020204" pitchFamily="34" charset="0"/>
              <a:buChar char="•"/>
              <a:defRPr sz="384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31506" indent="-243836">
              <a:buSzPct val="70000"/>
              <a:buFont typeface="Wingdings" panose="05000000000000000000" pitchFamily="2" charset="2"/>
              <a:buChar char="Ø"/>
              <a:defRPr sz="352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280135" indent="-304795">
              <a:buFont typeface="Wingdings" panose="05000000000000000000" pitchFamily="2" charset="2"/>
              <a:buChar char="§"/>
              <a:defRPr sz="288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767805" indent="-304795">
              <a:buFont typeface="Arial" panose="020B0604020202020204" pitchFamily="34" charset="0"/>
              <a:buChar char="•"/>
              <a:defRPr sz="256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95068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5pPr>
            <a:lvl6pPr marL="243835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6pPr>
            <a:lvl7pPr marL="2926021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7pPr>
            <a:lvl8pPr marL="341369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8pPr>
            <a:lvl9pPr marL="3901362" indent="0">
              <a:buNone/>
              <a:defRPr sz="17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 3 - 5 per slide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 Stay above 20 point</a:t>
            </a:r>
          </a:p>
          <a:p>
            <a:pPr lvl="0"/>
            <a:r>
              <a:rPr lang="en-US"/>
              <a:t>Add relevant images/media</a:t>
            </a:r>
          </a:p>
          <a:p>
            <a:pPr lvl="1"/>
            <a:r>
              <a:rPr lang="en-US"/>
              <a:t> 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CEEC3-7E7E-4E0A-B28A-7EEE3F4B0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020138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"/>
          <p:cNvSpPr>
            <a:spLocks noGrp="1"/>
          </p:cNvSpPr>
          <p:nvPr>
            <p:ph type="title" hasCustomPrompt="1"/>
          </p:nvPr>
        </p:nvSpPr>
        <p:spPr bwMode="auto">
          <a:xfrm>
            <a:off x="635001" y="1595199"/>
            <a:ext cx="11734800" cy="183380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Your Presentation Title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624077" y="3944114"/>
            <a:ext cx="9756649" cy="1161289"/>
          </a:xfrm>
          <a:prstGeom prst="rect">
            <a:avLst/>
          </a:prstGeom>
        </p:spPr>
        <p:txBody>
          <a:bodyPr anchor="ctr"/>
          <a:lstStyle>
            <a:lvl1pPr algn="ctr">
              <a:defRPr sz="3712" b="1" baseline="0">
                <a:solidFill>
                  <a:schemeClr val="accent1">
                    <a:lumMod val="75000"/>
                  </a:schemeClr>
                </a:solidFill>
              </a:defRPr>
            </a:lvl1pPr>
            <a:lvl2pPr algn="r">
              <a:defRPr baseline="0">
                <a:solidFill>
                  <a:schemeClr val="bg1"/>
                </a:solidFill>
              </a:defRPr>
            </a:lvl2pPr>
          </a:lstStyle>
          <a:p>
            <a:pPr lvl="0"/>
            <a:r>
              <a:rPr lang="en-US"/>
              <a:t>Your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3110739" y="5943600"/>
            <a:ext cx="6783324" cy="585216"/>
          </a:xfrm>
          <a:prstGeom prst="rect">
            <a:avLst/>
          </a:prstGeom>
        </p:spPr>
        <p:txBody>
          <a:bodyPr anchor="ctr"/>
          <a:lstStyle>
            <a:lvl1pPr marL="0" algn="ctr">
              <a:spcBef>
                <a:spcPts val="0"/>
              </a:spcBef>
              <a:defRPr sz="2475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Presented by: Name of Presenter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Date Placeholder 2">
            <a:extLst>
              <a:ext uri="{FF2B5EF4-FFF2-40B4-BE49-F238E27FC236}">
                <a16:creationId xmlns:a16="http://schemas.microsoft.com/office/drawing/2014/main" id="{D30E7B30-A8EC-4B57-8C04-DB24765E6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20" y="7253290"/>
            <a:ext cx="292576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Sep-25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8503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iss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34809" y="1247278"/>
            <a:ext cx="10896602" cy="85395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4949" b="1" i="0">
                <a:solidFill>
                  <a:schemeClr val="accent1">
                    <a:lumMod val="75000"/>
                  </a:schemeClr>
                </a:solidFill>
              </a:rPr>
              <a:t>Our Mission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900860" y="3985691"/>
            <a:ext cx="11203083" cy="283218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438214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500" b="1">
                <a:solidFill>
                  <a:schemeClr val="tx1"/>
                </a:solidFill>
              </a:rPr>
              <a:t>Improving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health care access and outcomes for the </a:t>
            </a:r>
            <a:r>
              <a:rPr lang="en-US" sz="4500" b="1">
                <a:solidFill>
                  <a:schemeClr val="tx1"/>
                </a:solidFill>
              </a:rPr>
              <a:t>people</a:t>
            </a:r>
            <a:r>
              <a:rPr lang="en-US" sz="4500" b="0">
                <a:solidFill>
                  <a:schemeClr val="tx1"/>
                </a:solidFill>
              </a:rPr>
              <a:t> </a:t>
            </a:r>
            <a:r>
              <a:rPr lang="en-US" sz="4050" b="0">
                <a:solidFill>
                  <a:schemeClr val="tx1"/>
                </a:solidFill>
              </a:rPr>
              <a:t>we serve </a:t>
            </a:r>
            <a:br>
              <a:rPr lang="en-US" sz="4050" b="0">
                <a:solidFill>
                  <a:schemeClr val="tx1"/>
                </a:solidFill>
              </a:rPr>
            </a:br>
            <a:r>
              <a:rPr lang="en-US" sz="4050" b="0">
                <a:solidFill>
                  <a:schemeClr val="tx1"/>
                </a:solidFill>
              </a:rPr>
              <a:t>while demonstrating sound stewardship of financial </a:t>
            </a:r>
            <a:r>
              <a:rPr lang="en-US" sz="4500" b="1">
                <a:solidFill>
                  <a:schemeClr val="tx1"/>
                </a:solidFill>
              </a:rPr>
              <a:t>resources</a:t>
            </a:r>
            <a:endParaRPr lang="en-US" sz="4050" b="1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185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6" y="627890"/>
            <a:ext cx="11219688" cy="11612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6600" b="1" i="0" u="none" baseline="0" dirty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89" y="2087659"/>
            <a:ext cx="6200586" cy="6446745"/>
          </a:xfrm>
          <a:prstGeom prst="rect">
            <a:avLst/>
          </a:prstGeom>
          <a:ln w="57150">
            <a:solidFill>
              <a:schemeClr val="accent1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2400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844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4050" baseline="0" smtClean="0">
                <a:solidFill>
                  <a:schemeClr val="bg1"/>
                </a:solidFill>
              </a:defRPr>
            </a:lvl1pPr>
            <a:lvl2pPr>
              <a:defRPr lang="en-US" sz="3300" baseline="0" smtClean="0">
                <a:solidFill>
                  <a:schemeClr val="bg1"/>
                </a:solidFill>
              </a:defRPr>
            </a:lvl2pPr>
            <a:lvl3pPr>
              <a:defRPr lang="en-US" smtClean="0">
                <a:solidFill>
                  <a:schemeClr val="bg1"/>
                </a:solidFill>
              </a:defRPr>
            </a:lvl3pPr>
            <a:lvl4pPr>
              <a:defRPr lang="en-US" sz="270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800260" lvl="1" indent="-342971">
              <a:spcBef>
                <a:spcPts val="768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1200390" lvl="2" indent="-285809">
              <a:spcBef>
                <a:spcPts val="768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481434" lvl="3" indent="-219119">
              <a:spcBef>
                <a:spcPts val="768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2863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93" y="2438400"/>
            <a:ext cx="12344023" cy="6172200"/>
          </a:xfrm>
          <a:prstGeom prst="rect">
            <a:avLst/>
          </a:prstGeom>
        </p:spPr>
        <p:txBody>
          <a:bodyPr/>
          <a:lstStyle>
            <a:lvl1pPr>
              <a:defRPr lang="en-US" sz="2699" baseline="0" dirty="0" smtClean="0">
                <a:solidFill>
                  <a:schemeClr val="tx1"/>
                </a:solidFill>
              </a:defRPr>
            </a:lvl1pPr>
            <a:lvl2pPr>
              <a:defRPr lang="en-US" sz="2475" baseline="0" dirty="0" smtClean="0">
                <a:solidFill>
                  <a:schemeClr val="tx1"/>
                </a:solidFill>
              </a:defRPr>
            </a:lvl2pPr>
            <a:lvl3pPr>
              <a:defRPr lang="en-US" sz="2025" dirty="0" smtClean="0">
                <a:solidFill>
                  <a:schemeClr val="tx1"/>
                </a:solidFill>
              </a:defRPr>
            </a:lvl3pPr>
            <a:lvl4pPr marL="1203857" indent="-257174">
              <a:buFont typeface="Wingdings" panose="05000000000000000000" pitchFamily="2" charset="2"/>
              <a:buChar char="v"/>
              <a:defRPr lang="en-US" sz="1801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41" lvl="2" indent="-214344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13" lvl="3" indent="-164331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3" y="624525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2342858727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330389" y="2438400"/>
            <a:ext cx="5829121" cy="6172200"/>
          </a:xfrm>
          <a:prstGeom prst="rect">
            <a:avLst/>
          </a:prstGeom>
          <a:ln w="57150">
            <a:noFill/>
          </a:ln>
        </p:spPr>
        <p:txBody>
          <a:bodyPr/>
          <a:lstStyle>
            <a:lvl1pPr>
              <a:defRPr lang="en-US" sz="2250" baseline="0" dirty="0" smtClean="0">
                <a:solidFill>
                  <a:schemeClr val="tx1"/>
                </a:solidFill>
              </a:defRPr>
            </a:lvl1pPr>
            <a:lvl2pPr>
              <a:defRPr lang="en-US" sz="2025" baseline="0" dirty="0" smtClean="0">
                <a:solidFill>
                  <a:schemeClr val="tx1"/>
                </a:solidFill>
              </a:defRPr>
            </a:lvl2pPr>
            <a:lvl3pPr>
              <a:defRPr lang="en-US" sz="1801" dirty="0" smtClean="0">
                <a:solidFill>
                  <a:schemeClr val="tx1"/>
                </a:solidFill>
              </a:defRPr>
            </a:lvl3pPr>
            <a:lvl4pPr marL="1203857" indent="-257174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41" lvl="2" indent="-214344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13" lvl="3" indent="-164331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id="{40CE97B1-57EA-4888-86E2-E66E4425E5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3" y="624525"/>
            <a:ext cx="12344023" cy="116128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949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25FF5EAB-AD08-4EAC-81DF-1F08A71581EB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845290" y="2438400"/>
            <a:ext cx="5829121" cy="6172200"/>
          </a:xfrm>
          <a:prstGeom prst="rect">
            <a:avLst/>
          </a:prstGeom>
          <a:solidFill>
            <a:schemeClr val="accent5"/>
          </a:solidFill>
        </p:spPr>
        <p:txBody>
          <a:bodyPr/>
          <a:lstStyle>
            <a:lvl1pPr>
              <a:defRPr lang="en-US" sz="2250" baseline="0" dirty="0" smtClean="0">
                <a:solidFill>
                  <a:schemeClr val="bg1"/>
                </a:solidFill>
              </a:defRPr>
            </a:lvl1pPr>
            <a:lvl2pPr>
              <a:defRPr lang="en-US" sz="2025" baseline="0" dirty="0" smtClean="0">
                <a:solidFill>
                  <a:schemeClr val="bg1"/>
                </a:solidFill>
              </a:defRPr>
            </a:lvl2pPr>
            <a:lvl3pPr>
              <a:defRPr lang="en-US" sz="1801" dirty="0" smtClean="0">
                <a:solidFill>
                  <a:schemeClr val="bg1"/>
                </a:solidFill>
              </a:defRPr>
            </a:lvl3pPr>
            <a:lvl4pPr marL="1203857" indent="-257174">
              <a:buFont typeface="Wingdings" panose="05000000000000000000" pitchFamily="2" charset="2"/>
              <a:buChar char="v"/>
              <a:defRPr lang="en-US" sz="1576" dirty="0" smtClean="0">
                <a:solidFill>
                  <a:schemeClr val="bg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Use bullet points sparingly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3 – 5 per slide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Examine your font size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Stay above 20 point</a:t>
            </a:r>
          </a:p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relevant images/media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41" lvl="2" indent="-214344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13" lvl="3" indent="-164331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79495957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Example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0" hasCustomPrompt="1"/>
          </p:nvPr>
        </p:nvSpPr>
        <p:spPr>
          <a:xfrm>
            <a:off x="330390" y="2171708"/>
            <a:ext cx="4095307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21" hasCustomPrompt="1"/>
          </p:nvPr>
        </p:nvSpPr>
        <p:spPr>
          <a:xfrm>
            <a:off x="8494780" y="2171708"/>
            <a:ext cx="4179635" cy="6512053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2" name="Content Placeholder 4"/>
          <p:cNvSpPr>
            <a:spLocks noGrp="1"/>
          </p:cNvSpPr>
          <p:nvPr>
            <p:ph sz="quarter" idx="22" hasCustomPrompt="1"/>
          </p:nvPr>
        </p:nvSpPr>
        <p:spPr>
          <a:xfrm>
            <a:off x="4659885" y="2171705"/>
            <a:ext cx="3685033" cy="2872740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16" name="Content Placeholder 4"/>
          <p:cNvSpPr>
            <a:spLocks noGrp="1"/>
          </p:cNvSpPr>
          <p:nvPr>
            <p:ph sz="quarter" idx="23" hasCustomPrompt="1"/>
          </p:nvPr>
        </p:nvSpPr>
        <p:spPr>
          <a:xfrm>
            <a:off x="4659885" y="5407156"/>
            <a:ext cx="3685033" cy="3276599"/>
          </a:xfrm>
          <a:prstGeom prst="rect">
            <a:avLst/>
          </a:prstGeom>
          <a:ln w="38100">
            <a:solidFill>
              <a:schemeClr val="accent1">
                <a:lumMod val="75000"/>
              </a:schemeClr>
            </a:solidFill>
          </a:ln>
          <a:effectLst/>
        </p:spPr>
        <p:txBody>
          <a:bodyPr anchor="ctr"/>
          <a:lstStyle>
            <a:lvl1pPr algn="ctr">
              <a:defRPr lang="en-US" i="1" baseline="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0" lvl="0" indent="0"/>
            <a:r>
              <a:rPr lang="en-US"/>
              <a:t>Insert image or other media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F21FABD1-B807-4C07-9D13-989ADF61BC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0393" y="627892"/>
            <a:ext cx="12344023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lang="en-US" dirty="0"/>
            </a:lvl1pPr>
          </a:lstStyle>
          <a:p>
            <a:pPr lvl="0"/>
            <a:r>
              <a:rPr lang="en-US"/>
              <a:t>Click to Edit Slide Title</a:t>
            </a:r>
          </a:p>
        </p:txBody>
      </p:sp>
    </p:spTree>
    <p:extLst>
      <p:ext uri="{BB962C8B-B14F-4D97-AF65-F5344CB8AC3E}">
        <p14:creationId xmlns:p14="http://schemas.microsoft.com/office/powerpoint/2010/main" val="272532743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Support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73244" y="3582080"/>
            <a:ext cx="4933759" cy="2589451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949" b="1">
                <a:solidFill>
                  <a:schemeClr val="accent1">
                    <a:lumMod val="75000"/>
                  </a:schemeClr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YOUR MAIN IDEA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6559551" y="2133601"/>
            <a:ext cx="6114863" cy="5486400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z="2250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  <a:lvl5pPr>
              <a:defRPr lang="en-US">
                <a:solidFill>
                  <a:schemeClr val="bg1"/>
                </a:solidFill>
              </a:defRPr>
            </a:lvl5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41" lvl="2" indent="-214344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13" lvl="3" indent="-164331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A5E044-5010-421F-B90C-80967742E8ED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62606" y="2667000"/>
            <a:ext cx="1239794" cy="4267200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324241391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Main +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 descr="&quot;&quot;"/>
          <p:cNvSpPr/>
          <p:nvPr userDrawn="1"/>
        </p:nvSpPr>
        <p:spPr>
          <a:xfrm>
            <a:off x="-1" y="2882705"/>
            <a:ext cx="13004801" cy="398820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5" rIns="87529" bIns="43765" rtlCol="0" anchor="ctr"/>
          <a:lstStyle/>
          <a:p>
            <a:pPr algn="ctr"/>
            <a:endParaRPr lang="en-US" sz="135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 hasCustomPrompt="1"/>
          </p:nvPr>
        </p:nvSpPr>
        <p:spPr>
          <a:xfrm>
            <a:off x="6102362" y="762003"/>
            <a:ext cx="6229161" cy="776637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 marL="321467" indent="-321467" algn="l">
              <a:buFont typeface="Arial" panose="020B0604020202020204" pitchFamily="34" charset="0"/>
              <a:buChar char="•"/>
              <a:defRPr lang="en-US" sz="2133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01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 or other media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3D015D75-5F7F-4371-93AE-F3C246627D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30392" y="3429001"/>
            <a:ext cx="5486231" cy="2895600"/>
          </a:xfrm>
          <a:prstGeom prst="rect">
            <a:avLst/>
          </a:prstGeom>
        </p:spPr>
        <p:txBody>
          <a:bodyPr anchor="ctr"/>
          <a:lstStyle>
            <a:lvl1pPr marL="0" indent="0">
              <a:defRPr sz="4949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Insert Main Idea Here</a:t>
            </a:r>
          </a:p>
        </p:txBody>
      </p:sp>
    </p:spTree>
    <p:extLst>
      <p:ext uri="{BB962C8B-B14F-4D97-AF65-F5344CB8AC3E}">
        <p14:creationId xmlns:p14="http://schemas.microsoft.com/office/powerpoint/2010/main" val="2266917677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s +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&quot;&quot;"/>
          <p:cNvSpPr/>
          <p:nvPr userDrawn="1"/>
        </p:nvSpPr>
        <p:spPr>
          <a:xfrm>
            <a:off x="896115" y="2396808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5" rIns="87529" bIns="43765" rtlCol="0" anchor="ctr"/>
          <a:lstStyle/>
          <a:p>
            <a:pPr lvl="0" algn="ctr"/>
            <a:endParaRPr lang="en-US" sz="1350"/>
          </a:p>
        </p:txBody>
      </p:sp>
      <p:sp>
        <p:nvSpPr>
          <p:cNvPr id="6" name="Rectangle 5" descr="&quot;&quot;"/>
          <p:cNvSpPr/>
          <p:nvPr userDrawn="1"/>
        </p:nvSpPr>
        <p:spPr>
          <a:xfrm>
            <a:off x="896115" y="4797108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5" rIns="87529" bIns="43765" rtlCol="0" anchor="ctr"/>
          <a:lstStyle/>
          <a:p>
            <a:pPr lvl="0" algn="ctr"/>
            <a:endParaRPr lang="en-US" sz="1350"/>
          </a:p>
        </p:txBody>
      </p:sp>
      <p:sp>
        <p:nvSpPr>
          <p:cNvPr id="5" name="Rectangle 4" descr="&quot;&quot;"/>
          <p:cNvSpPr/>
          <p:nvPr userDrawn="1"/>
        </p:nvSpPr>
        <p:spPr>
          <a:xfrm>
            <a:off x="896115" y="7197408"/>
            <a:ext cx="12108690" cy="114536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29" tIns="43765" rIns="87529" bIns="43765" rtlCol="0" anchor="ctr"/>
          <a:lstStyle/>
          <a:p>
            <a:pPr lvl="0" algn="ctr"/>
            <a:endParaRPr lang="en-US" sz="1350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6112" y="609602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List 3 Main Concerns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sz="quarter" idx="25" hasCustomPrompt="1"/>
          </p:nvPr>
        </p:nvSpPr>
        <p:spPr>
          <a:xfrm>
            <a:off x="331071" y="2133601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01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20" hasCustomPrompt="1"/>
          </p:nvPr>
        </p:nvSpPr>
        <p:spPr>
          <a:xfrm>
            <a:off x="2289116" y="2370556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688" lvl="0" indent="-428688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0" name="Content Placeholder 28"/>
          <p:cNvSpPr>
            <a:spLocks noGrp="1"/>
          </p:cNvSpPr>
          <p:nvPr>
            <p:ph sz="quarter" idx="26" hasCustomPrompt="1"/>
          </p:nvPr>
        </p:nvSpPr>
        <p:spPr>
          <a:xfrm>
            <a:off x="325990" y="4563882"/>
            <a:ext cx="1680613" cy="161181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01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21" hasCustomPrompt="1"/>
          </p:nvPr>
        </p:nvSpPr>
        <p:spPr>
          <a:xfrm>
            <a:off x="2273431" y="4770854"/>
            <a:ext cx="10385297" cy="1197864"/>
          </a:xfrm>
          <a:prstGeom prst="rect">
            <a:avLst/>
          </a:prstGeom>
        </p:spPr>
        <p:txBody>
          <a:bodyPr anchor="ctr"/>
          <a:lstStyle>
            <a:lvl1pPr>
              <a:defRPr lang="en-US" sz="3300" dirty="0">
                <a:solidFill>
                  <a:schemeClr val="bg1"/>
                </a:solidFill>
              </a:defRPr>
            </a:lvl1pPr>
          </a:lstStyle>
          <a:p>
            <a:pPr marL="428688" lvl="0" indent="-428688">
              <a:buFont typeface="Calibri" panose="020F0502020204030204" pitchFamily="34" charset="0"/>
              <a:buChar char="→"/>
            </a:pPr>
            <a:r>
              <a:rPr lang="en-US"/>
              <a:t>Click to add text</a:t>
            </a:r>
          </a:p>
        </p:txBody>
      </p:sp>
      <p:sp>
        <p:nvSpPr>
          <p:cNvPr id="31" name="Content Placeholder 28"/>
          <p:cNvSpPr>
            <a:spLocks noGrp="1"/>
          </p:cNvSpPr>
          <p:nvPr>
            <p:ph sz="quarter" idx="27" hasCustomPrompt="1"/>
          </p:nvPr>
        </p:nvSpPr>
        <p:spPr>
          <a:xfrm>
            <a:off x="325990" y="6934199"/>
            <a:ext cx="1680613" cy="1671774"/>
          </a:xfrm>
          <a:prstGeom prst="ellipse">
            <a:avLst/>
          </a:prstGeom>
          <a:solidFill>
            <a:schemeClr val="bg1"/>
          </a:solidFill>
          <a:ln w="57150">
            <a:solidFill>
              <a:schemeClr val="accent1">
                <a:lumMod val="75000"/>
              </a:schemeClr>
            </a:solidFill>
          </a:ln>
          <a:effectLst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none"/>
        </p:style>
        <p:txBody>
          <a:bodyPr anchor="ctr"/>
          <a:lstStyle>
            <a:lvl1pPr>
              <a:defRPr lang="en-US" sz="2025" b="0" i="1" baseline="0" dirty="0">
                <a:solidFill>
                  <a:schemeClr val="bg1">
                    <a:lumMod val="50000"/>
                  </a:schemeClr>
                </a:solidFill>
                <a:effectLst/>
              </a:defRPr>
            </a:lvl1pPr>
          </a:lstStyle>
          <a:p>
            <a:pPr marL="0" marR="0" lvl="0" indent="0" algn="ctr" defTabSz="875401" fontAlgn="auto" latinLnBrk="0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</a:pPr>
            <a:r>
              <a:rPr lang="en-US"/>
              <a:t>Click to add image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2273431" y="7171154"/>
            <a:ext cx="10385297" cy="1197864"/>
          </a:xfrm>
          <a:prstGeom prst="rect">
            <a:avLst/>
          </a:prstGeom>
        </p:spPr>
        <p:txBody>
          <a:bodyPr anchor="ctr"/>
          <a:lstStyle>
            <a:lvl1pPr marL="428688" indent="-428688">
              <a:buFont typeface="Calibri" panose="020F0502020204030204" pitchFamily="34" charset="0"/>
              <a:buChar char="→"/>
              <a:defRPr sz="33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add text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8032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Image + Supporting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892557" y="627892"/>
            <a:ext cx="11219689" cy="1161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 lang="en-US" sz="4949" b="1" i="0" u="none" baseline="0" dirty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>
              <a:spcBef>
                <a:spcPct val="0"/>
              </a:spcBef>
            </a:pPr>
            <a:r>
              <a:rPr lang="en-US"/>
              <a:t>Click to Edit Slide Title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330390" y="2087658"/>
            <a:ext cx="6200586" cy="6446746"/>
          </a:xfrm>
          <a:prstGeom prst="rect">
            <a:avLst/>
          </a:prstGeom>
          <a:ln w="57150">
            <a:solidFill>
              <a:schemeClr val="accent2"/>
            </a:solidFill>
          </a:ln>
          <a:effec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none"/>
        </p:style>
        <p:txBody>
          <a:bodyPr anchor="ctr"/>
          <a:lstStyle>
            <a:lvl1pPr algn="ctr">
              <a:buNone/>
              <a:defRPr sz="1801" b="0" i="1">
                <a:solidFill>
                  <a:schemeClr val="bg1">
                    <a:lumMod val="50000"/>
                  </a:schemeClr>
                </a:solidFill>
              </a:defRPr>
            </a:lvl1pPr>
            <a:lvl2pPr>
              <a:buNone/>
              <a:defRPr i="1"/>
            </a:lvl2pPr>
            <a:lvl3pPr>
              <a:buNone/>
              <a:defRPr i="1"/>
            </a:lvl3pPr>
            <a:lvl4pPr>
              <a:buNone/>
              <a:defRPr i="1"/>
            </a:lvl4pPr>
            <a:lvl5pPr>
              <a:buNone/>
              <a:defRPr i="1"/>
            </a:lvl5pPr>
          </a:lstStyle>
          <a:p>
            <a:pPr lvl="0"/>
            <a:r>
              <a:rPr lang="en-US" sz="2133" i="1"/>
              <a:t>Insert image or Clip Art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6" hasCustomPrompt="1"/>
          </p:nvPr>
        </p:nvSpPr>
        <p:spPr>
          <a:xfrm>
            <a:off x="7216753" y="2112271"/>
            <a:ext cx="5457658" cy="6422133"/>
          </a:xfrm>
          <a:prstGeom prst="rect">
            <a:avLst/>
          </a:prstGeom>
        </p:spPr>
        <p:txBody>
          <a:bodyPr/>
          <a:lstStyle>
            <a:lvl1pPr>
              <a:defRPr lang="en-US" sz="3038" baseline="0" smtClean="0">
                <a:solidFill>
                  <a:schemeClr val="tx1"/>
                </a:solidFill>
              </a:defRPr>
            </a:lvl1pPr>
            <a:lvl2pPr>
              <a:defRPr lang="en-US" sz="2475" baseline="0" smtClean="0">
                <a:solidFill>
                  <a:schemeClr val="tx1"/>
                </a:solidFill>
              </a:defRPr>
            </a:lvl2pPr>
            <a:lvl3pPr>
              <a:defRPr lang="en-US" smtClean="0">
                <a:solidFill>
                  <a:schemeClr val="tx1"/>
                </a:solidFill>
              </a:defRPr>
            </a:lvl3pPr>
            <a:lvl4pPr>
              <a:defRPr lang="en-US" sz="2025" smtClean="0">
                <a:solidFill>
                  <a:schemeClr val="tx1"/>
                </a:solidFill>
              </a:defRPr>
            </a:lvl4pPr>
          </a:lstStyle>
          <a:p>
            <a:pPr lvl="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Add supporting text</a:t>
            </a:r>
          </a:p>
          <a:p>
            <a:pPr marL="600163" lvl="1" indent="-257213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</a:pPr>
            <a:r>
              <a:rPr lang="en-US"/>
              <a:t>Second level</a:t>
            </a:r>
          </a:p>
          <a:p>
            <a:pPr marL="900241" lvl="2" indent="-214344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</a:pPr>
            <a:r>
              <a:rPr lang="en-US"/>
              <a:t>Third level</a:t>
            </a:r>
          </a:p>
          <a:p>
            <a:pPr marL="1111013" lvl="3" indent="-164331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/>
              <a:t>Fourth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DF879-A2E0-4F70-BA76-E296807BF0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7556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7" y="3733801"/>
            <a:ext cx="5740193" cy="3290761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399FA09-FEF2-46EE-8935-90657E8B3EA2}"/>
              </a:ext>
            </a:extLst>
          </p:cNvPr>
          <p:cNvPicPr>
            <a:picLocks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8121" y="761999"/>
            <a:ext cx="8468038" cy="830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21020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Questions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72FC97D4-6B4D-43C2-A418-FA4FD0932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04903" y="3870690"/>
            <a:ext cx="5903255" cy="201222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en-US" sz="6751" b="1" i="0" u="none" kern="0" baseline="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eaLnBrk="1" hangingPunct="1">
              <a:spcBef>
                <a:spcPct val="0"/>
              </a:spcBef>
            </a:pPr>
            <a:r>
              <a:rPr lang="en-US"/>
              <a:t>Questions?</a:t>
            </a:r>
          </a:p>
        </p:txBody>
      </p:sp>
      <p:pic>
        <p:nvPicPr>
          <p:cNvPr id="5" name="Graphic 4" descr="Help">
            <a:extLst>
              <a:ext uri="{FF2B5EF4-FFF2-40B4-BE49-F238E27FC236}">
                <a16:creationId xmlns:a16="http://schemas.microsoft.com/office/drawing/2014/main" id="{8D1DAB01-50C4-4D9D-962D-5E8EA3F8DE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50799" y="2091530"/>
            <a:ext cx="6290469" cy="629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3171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ha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7" y="3205486"/>
            <a:ext cx="6143437" cy="334264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6470" baseline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Discuss or Chat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Graphic 5" descr="Chat">
            <a:extLst>
              <a:ext uri="{FF2B5EF4-FFF2-40B4-BE49-F238E27FC236}">
                <a16:creationId xmlns:a16="http://schemas.microsoft.com/office/drawing/2014/main" id="{EB12BC41-D3C0-42C3-B816-98E6CBAE4D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79398" y="1045767"/>
            <a:ext cx="7183835" cy="718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4610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s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7C157AF-3354-48A5-942B-0D0A4ED23FDA}"/>
              </a:ext>
            </a:extLst>
          </p:cNvPr>
          <p:cNvPicPr>
            <a:picLocks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4" y="1828800"/>
            <a:ext cx="6741208" cy="727101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530974" y="3733800"/>
            <a:ext cx="5740193" cy="3290760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l">
              <a:defRPr sz="8626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Questions?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2241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ntact Inf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630938"/>
            <a:ext cx="11734800" cy="1161289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Edit Slide Title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635001" y="2133602"/>
            <a:ext cx="11734800" cy="5486399"/>
          </a:xfrm>
          <a:prstGeom prst="rect">
            <a:avLst/>
          </a:prstGeom>
        </p:spPr>
        <p:txBody>
          <a:bodyPr anchor="ctr"/>
          <a:lstStyle>
            <a:lvl1pPr algn="ctr">
              <a:spcBef>
                <a:spcPts val="0"/>
              </a:spcBef>
              <a:defRPr sz="2699" b="0" baseline="0">
                <a:solidFill>
                  <a:schemeClr val="tx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b="1"/>
              <a:t>Contact Name #1 (required)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</a:p>
          <a:p>
            <a:pPr lvl="0"/>
            <a:endParaRPr lang="en-US" b="0"/>
          </a:p>
          <a:p>
            <a:pPr lvl="0"/>
            <a:r>
              <a:rPr lang="en-US" b="1"/>
              <a:t>Contact Name #2 (optional)</a:t>
            </a:r>
          </a:p>
          <a:p>
            <a:pPr lvl="0"/>
            <a:r>
              <a:rPr lang="en-US" b="0"/>
              <a:t>Position</a:t>
            </a:r>
          </a:p>
          <a:p>
            <a:pPr lvl="0"/>
            <a:r>
              <a:rPr lang="en-US" b="0"/>
              <a:t>Email address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05798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3720315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>
              <a:defRPr sz="5400" baseline="0"/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4182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Whit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FEC4C10-3428-4022-9B73-AD3426E542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2" y="9137973"/>
            <a:ext cx="2145810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22792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 Color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11AE6FB-43F4-4CC8-96BF-48D63AC6520D}"/>
              </a:ext>
            </a:extLst>
          </p:cNvPr>
          <p:cNvSpPr/>
          <p:nvPr userDrawn="1"/>
        </p:nvSpPr>
        <p:spPr bwMode="auto">
          <a:xfrm>
            <a:off x="0" y="9067802"/>
            <a:ext cx="130048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28574" tIns="28574" rIns="28574" bIns="28574" numCol="1" rtlCol="0" anchor="ctr" anchorCtr="0" compatLnSpc="1">
            <a:prstTxWarp prst="textNoShape">
              <a:avLst/>
            </a:prstTxWarp>
          </a:bodyPr>
          <a:lstStyle/>
          <a:p>
            <a:pPr marL="128587" marR="0" indent="0" algn="l" defTabSz="328611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13" b="0" i="0" u="none" strike="noStrike" cap="none" normalizeH="0" baseline="0">
              <a:ln>
                <a:noFill/>
              </a:ln>
              <a:solidFill>
                <a:srgbClr val="5C6670"/>
              </a:solidFill>
              <a:effectLst/>
              <a:latin typeface="Trebuchet MS" pitchFamily="-100" charset="0"/>
              <a:ea typeface="Trebuchet MS" pitchFamily="-100" charset="0"/>
              <a:cs typeface="Trebuchet MS" pitchFamily="-100" charset="0"/>
              <a:sym typeface="Trebuchet MS" pitchFamily="-100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F794370-8F77-4973-8E54-E4FE7CACBEA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9179" y="9250005"/>
            <a:ext cx="1894915" cy="318345"/>
          </a:xfrm>
          <a:prstGeom prst="rect">
            <a:avLst/>
          </a:prstGeom>
        </p:spPr>
      </p:pic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B3FD6A34-4DB6-4092-939B-D71DCDFA8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28605" y="9151146"/>
            <a:ext cx="2145810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48078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93764" y="914400"/>
            <a:ext cx="11217274" cy="1156322"/>
          </a:xfrm>
          <a:prstGeom prst="rect">
            <a:avLst/>
          </a:prstGeom>
        </p:spPr>
        <p:txBody>
          <a:bodyPr anchor="ctr"/>
          <a:lstStyle>
            <a:lvl1pPr algn="ctr">
              <a:defRPr sz="45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Slide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 hasCustomPrompt="1"/>
          </p:nvPr>
        </p:nvSpPr>
        <p:spPr>
          <a:xfrm>
            <a:off x="893764" y="2438402"/>
            <a:ext cx="11217274" cy="6022848"/>
          </a:xfrm>
          <a:prstGeom prst="rect">
            <a:avLst/>
          </a:prstGeom>
        </p:spPr>
        <p:txBody>
          <a:bodyPr/>
          <a:lstStyle>
            <a:lvl1pPr marL="257147" indent="-257147">
              <a:spcBef>
                <a:spcPts val="576"/>
              </a:spcBef>
              <a:buFont typeface="Arial" panose="020B0604020202020204" pitchFamily="34" charset="0"/>
              <a:buChar char="•"/>
              <a:defRPr sz="2699" baseline="0">
                <a:solidFill>
                  <a:schemeClr val="tx1"/>
                </a:solidFill>
              </a:defRPr>
            </a:lvl1pPr>
            <a:lvl2pPr marL="600011" indent="-257147">
              <a:spcBef>
                <a:spcPts val="576"/>
              </a:spcBef>
              <a:buSzPct val="75000"/>
              <a:buFont typeface="Wingdings" panose="05000000000000000000" pitchFamily="2" charset="2"/>
              <a:buChar char="Ø"/>
              <a:defRPr sz="2399" baseline="0">
                <a:solidFill>
                  <a:schemeClr val="tx1"/>
                </a:solidFill>
              </a:defRPr>
            </a:lvl2pPr>
            <a:lvl3pPr marL="900017" indent="-214290">
              <a:spcBef>
                <a:spcPts val="576"/>
              </a:spcBef>
              <a:buSzPct val="75000"/>
              <a:buFont typeface="Wingdings" panose="05000000000000000000" pitchFamily="2" charset="2"/>
              <a:buChar char="§"/>
              <a:defRPr sz="2101">
                <a:solidFill>
                  <a:schemeClr val="tx1"/>
                </a:solidFill>
              </a:defRPr>
            </a:lvl3pPr>
            <a:lvl4pPr marL="1110735" indent="-164288">
              <a:spcBef>
                <a:spcPts val="576"/>
              </a:spcBef>
              <a:buFont typeface="Arial" panose="020B0604020202020204" pitchFamily="34" charset="0"/>
              <a:buChar char="•"/>
              <a:defRPr sz="1801">
                <a:solidFill>
                  <a:schemeClr val="tx1"/>
                </a:solidFill>
              </a:defRPr>
            </a:lvl4pPr>
            <a:lvl5pPr marL="1028591" indent="-342863">
              <a:spcBef>
                <a:spcPts val="576"/>
              </a:spcBef>
              <a:buFont typeface="Arial" panose="020B0604020202020204" pitchFamily="34" charset="0"/>
              <a:buChar char="•"/>
              <a:defRPr sz="1500"/>
            </a:lvl5pPr>
          </a:lstStyle>
          <a:p>
            <a:pPr lvl="0"/>
            <a:r>
              <a:rPr lang="en-US"/>
              <a:t>Use bullet points sparingly</a:t>
            </a:r>
          </a:p>
          <a:p>
            <a:pPr lvl="1"/>
            <a:r>
              <a:rPr lang="en-US"/>
              <a:t>Try to keep it at 3 – 5 per slide</a:t>
            </a:r>
          </a:p>
          <a:p>
            <a:pPr lvl="0"/>
            <a:r>
              <a:rPr lang="en-US"/>
              <a:t>Only represent key ideas</a:t>
            </a:r>
          </a:p>
          <a:p>
            <a:pPr lvl="0"/>
            <a:r>
              <a:rPr lang="en-US"/>
              <a:t>Examine your font size</a:t>
            </a:r>
          </a:p>
          <a:p>
            <a:pPr lvl="1"/>
            <a:r>
              <a:rPr lang="en-US"/>
              <a:t>Don’t go below 20 </a:t>
            </a:r>
          </a:p>
          <a:p>
            <a:pPr lvl="0"/>
            <a:r>
              <a:rPr lang="en-US"/>
              <a:t>Only add images/other media if relevant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 (if you MUST)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63882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rebuchet-White Thank You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 bwMode="auto">
          <a:xfrm>
            <a:off x="635001" y="2362204"/>
            <a:ext cx="11734800" cy="2312987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>
                <a:sym typeface="Trebuchet MS" pitchFamily="-100" charset="0"/>
              </a:rPr>
              <a:t>Click to add Thank You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475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>
  <p:cSld name="1_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1"/>
          <p:cNvSpPr/>
          <p:nvPr/>
        </p:nvSpPr>
        <p:spPr>
          <a:xfrm>
            <a:off x="3" y="0"/>
            <a:ext cx="3274849" cy="9753600"/>
          </a:xfrm>
          <a:prstGeom prst="rect">
            <a:avLst/>
          </a:prstGeom>
          <a:solidFill>
            <a:schemeClr val="accent2"/>
          </a:solidFill>
          <a:ln w="12700" cap="flat" cmpd="sng">
            <a:solidFill>
              <a:srgbClr val="00125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73141" tIns="36560" rIns="73141" bIns="3656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439" b="0" i="0" u="none" strike="noStrike" cap="none">
              <a:solidFill>
                <a:schemeClr val="lt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sp>
        <p:nvSpPr>
          <p:cNvPr id="23" name="Google Shape;23;p21"/>
          <p:cNvSpPr txBox="1">
            <a:spLocks noGrp="1"/>
          </p:cNvSpPr>
          <p:nvPr>
            <p:ph type="ftr" idx="11"/>
          </p:nvPr>
        </p:nvSpPr>
        <p:spPr>
          <a:xfrm>
            <a:off x="4307841" y="9040145"/>
            <a:ext cx="43891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ill Sans"/>
              <a:buNone/>
              <a:defRPr sz="1439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24" name="Google Shape;24;p21"/>
          <p:cNvSpPr txBox="1">
            <a:spLocks noGrp="1"/>
          </p:cNvSpPr>
          <p:nvPr>
            <p:ph type="sldNum" idx="12"/>
          </p:nvPr>
        </p:nvSpPr>
        <p:spPr>
          <a:xfrm>
            <a:off x="9184640" y="9040145"/>
            <a:ext cx="292608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Gill Sans"/>
              <a:buNone/>
              <a:defRPr sz="880" b="0" i="0" u="none" strike="noStrike" cap="none">
                <a:solidFill>
                  <a:srgbClr val="FFFFFF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5" name="Google Shape;2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23012" y="8990861"/>
            <a:ext cx="2568720" cy="57994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368131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2EFC07-23DE-42DC-8898-3D23F50E7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291-269F-4017-8EF3-5876289F47E8}" type="datetimeFigureOut">
              <a:rPr lang="en-US" smtClean="0"/>
              <a:t>9/10/2025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A54AAF-0D39-41F9-A739-48D8AC24C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40F39-43DB-40AC-88DF-DB040AB0E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3D4CB-B0FD-47F7-BD03-A2F41CD63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194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68769-00DC-405B-88E2-248530D96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08045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t Slide 2">
  <p:cSld name="1_Content Slide 2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23"/>
          <p:cNvSpPr txBox="1">
            <a:spLocks noGrp="1"/>
          </p:cNvSpPr>
          <p:nvPr>
            <p:ph type="body" idx="1"/>
          </p:nvPr>
        </p:nvSpPr>
        <p:spPr>
          <a:xfrm>
            <a:off x="330389" y="2438400"/>
            <a:ext cx="12344000" cy="6172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t" anchorCtr="0">
            <a:noAutofit/>
          </a:bodyPr>
          <a:lstStyle>
            <a:lvl1pPr marL="365750" marR="0" lvl="0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71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31503" marR="0" lvl="1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48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97254" marR="0" lvl="2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463004" marR="0" lvl="3" indent="-26415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Noto Sans Symbols"/>
              <a:buChar char="❖"/>
              <a:defRPr sz="1759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756" marR="0" lvl="4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1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194507" marR="0" lvl="5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1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560259" marR="0" lvl="6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1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926009" marR="0" lvl="7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1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291760" marR="0" lvl="8" indent="-18287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119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Google Shape;32;p23"/>
          <p:cNvSpPr txBox="1">
            <a:spLocks noGrp="1"/>
          </p:cNvSpPr>
          <p:nvPr>
            <p:ph type="sldNum" idx="12"/>
          </p:nvPr>
        </p:nvSpPr>
        <p:spPr>
          <a:xfrm>
            <a:off x="10502785" y="9137971"/>
            <a:ext cx="2145920" cy="5192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275" tIns="32125" rIns="64275" bIns="321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1040" b="1" i="0" u="none" strike="noStrike" cap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Google Shape;33;p23"/>
          <p:cNvSpPr txBox="1">
            <a:spLocks noGrp="1"/>
          </p:cNvSpPr>
          <p:nvPr>
            <p:ph type="title"/>
          </p:nvPr>
        </p:nvSpPr>
        <p:spPr>
          <a:xfrm>
            <a:off x="330389" y="624523"/>
            <a:ext cx="12344000" cy="11613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1254"/>
              </a:buClr>
              <a:buSzPts val="1000"/>
              <a:buFont typeface="Trebuchet MS"/>
              <a:buNone/>
              <a:defRPr sz="4959">
                <a:solidFill>
                  <a:srgbClr val="001254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00"/>
              <a:buFont typeface="Trebuchet MS"/>
              <a:buNone/>
              <a:defRPr sz="799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775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slideLayout" Target="../slideLayouts/slideLayout35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slideLayout" Target="../slideLayouts/slideLayout34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23" Type="http://schemas.openxmlformats.org/officeDocument/2006/relationships/image" Target="../media/image8.png"/><Relationship Id="rId10" Type="http://schemas.openxmlformats.org/officeDocument/2006/relationships/slideLayout" Target="../slideLayouts/slideLayout24.xml"/><Relationship Id="rId19" Type="http://schemas.openxmlformats.org/officeDocument/2006/relationships/slideLayout" Target="../slideLayouts/slideLayout33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Relationship Id="rId22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slideLayout" Target="../slideLayouts/slideLayout48.xml"/><Relationship Id="rId1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38.xml"/><Relationship Id="rId21" Type="http://schemas.openxmlformats.org/officeDocument/2006/relationships/image" Target="../media/image8.png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17" Type="http://schemas.openxmlformats.org/officeDocument/2006/relationships/slideLayout" Target="../slideLayouts/slideLayout52.xml"/><Relationship Id="rId2" Type="http://schemas.openxmlformats.org/officeDocument/2006/relationships/slideLayout" Target="../slideLayouts/slideLayout37.xml"/><Relationship Id="rId16" Type="http://schemas.openxmlformats.org/officeDocument/2006/relationships/slideLayout" Target="../slideLayouts/slideLayout51.xml"/><Relationship Id="rId20" Type="http://schemas.openxmlformats.org/officeDocument/2006/relationships/theme" Target="../theme/theme4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45.xml"/><Relationship Id="rId19" Type="http://schemas.openxmlformats.org/officeDocument/2006/relationships/slideLayout" Target="../slideLayouts/slideLayout54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slideLayout" Target="../slideLayouts/slideLayout4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2.xml"/><Relationship Id="rId13" Type="http://schemas.openxmlformats.org/officeDocument/2006/relationships/slideLayout" Target="../slideLayouts/slideLayout67.xml"/><Relationship Id="rId18" Type="http://schemas.openxmlformats.org/officeDocument/2006/relationships/slideLayout" Target="../slideLayouts/slideLayout72.xml"/><Relationship Id="rId3" Type="http://schemas.openxmlformats.org/officeDocument/2006/relationships/slideLayout" Target="../slideLayouts/slideLayout57.xml"/><Relationship Id="rId21" Type="http://schemas.openxmlformats.org/officeDocument/2006/relationships/slideLayout" Target="../slideLayouts/slideLayout75.xml"/><Relationship Id="rId7" Type="http://schemas.openxmlformats.org/officeDocument/2006/relationships/slideLayout" Target="../slideLayouts/slideLayout61.xml"/><Relationship Id="rId12" Type="http://schemas.openxmlformats.org/officeDocument/2006/relationships/slideLayout" Target="../slideLayouts/slideLayout66.xml"/><Relationship Id="rId17" Type="http://schemas.openxmlformats.org/officeDocument/2006/relationships/slideLayout" Target="../slideLayouts/slideLayout71.xml"/><Relationship Id="rId25" Type="http://schemas.openxmlformats.org/officeDocument/2006/relationships/image" Target="../media/image8.png"/><Relationship Id="rId2" Type="http://schemas.openxmlformats.org/officeDocument/2006/relationships/slideLayout" Target="../slideLayouts/slideLayout56.xml"/><Relationship Id="rId16" Type="http://schemas.openxmlformats.org/officeDocument/2006/relationships/slideLayout" Target="../slideLayouts/slideLayout70.xml"/><Relationship Id="rId20" Type="http://schemas.openxmlformats.org/officeDocument/2006/relationships/slideLayout" Target="../slideLayouts/slideLayout74.xml"/><Relationship Id="rId1" Type="http://schemas.openxmlformats.org/officeDocument/2006/relationships/slideLayout" Target="../slideLayouts/slideLayout55.xml"/><Relationship Id="rId6" Type="http://schemas.openxmlformats.org/officeDocument/2006/relationships/slideLayout" Target="../slideLayouts/slideLayout60.xml"/><Relationship Id="rId11" Type="http://schemas.openxmlformats.org/officeDocument/2006/relationships/slideLayout" Target="../slideLayouts/slideLayout65.xml"/><Relationship Id="rId24" Type="http://schemas.openxmlformats.org/officeDocument/2006/relationships/theme" Target="../theme/theme5.xml"/><Relationship Id="rId5" Type="http://schemas.openxmlformats.org/officeDocument/2006/relationships/slideLayout" Target="../slideLayouts/slideLayout59.xml"/><Relationship Id="rId15" Type="http://schemas.openxmlformats.org/officeDocument/2006/relationships/slideLayout" Target="../slideLayouts/slideLayout69.xml"/><Relationship Id="rId23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64.xml"/><Relationship Id="rId19" Type="http://schemas.openxmlformats.org/officeDocument/2006/relationships/slideLayout" Target="../slideLayouts/slideLayout73.xml"/><Relationship Id="rId4" Type="http://schemas.openxmlformats.org/officeDocument/2006/relationships/slideLayout" Target="../slideLayouts/slideLayout58.xml"/><Relationship Id="rId9" Type="http://schemas.openxmlformats.org/officeDocument/2006/relationships/slideLayout" Target="../slideLayouts/slideLayout63.xml"/><Relationship Id="rId14" Type="http://schemas.openxmlformats.org/officeDocument/2006/relationships/slideLayout" Target="../slideLayouts/slideLayout68.xml"/><Relationship Id="rId22" Type="http://schemas.openxmlformats.org/officeDocument/2006/relationships/slideLayout" Target="../slideLayouts/slideLayout7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18" Type="http://schemas.openxmlformats.org/officeDocument/2006/relationships/slideLayout" Target="../slideLayouts/slideLayout95.xml"/><Relationship Id="rId3" Type="http://schemas.openxmlformats.org/officeDocument/2006/relationships/slideLayout" Target="../slideLayouts/slideLayout80.xml"/><Relationship Id="rId21" Type="http://schemas.openxmlformats.org/officeDocument/2006/relationships/slideLayout" Target="../slideLayouts/slideLayout98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slideLayout" Target="../slideLayouts/slideLayout94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20" Type="http://schemas.openxmlformats.org/officeDocument/2006/relationships/slideLayout" Target="../slideLayouts/slideLayout97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24" Type="http://schemas.openxmlformats.org/officeDocument/2006/relationships/image" Target="../media/image8.png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23" Type="http://schemas.openxmlformats.org/officeDocument/2006/relationships/theme" Target="../theme/theme6.xml"/><Relationship Id="rId10" Type="http://schemas.openxmlformats.org/officeDocument/2006/relationships/slideLayout" Target="../slideLayouts/slideLayout87.xml"/><Relationship Id="rId19" Type="http://schemas.openxmlformats.org/officeDocument/2006/relationships/slideLayout" Target="../slideLayouts/slideLayout96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Relationship Id="rId22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9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5" descr="&quot;&quot;"/>
          <p:cNvSpPr>
            <a:spLocks/>
          </p:cNvSpPr>
          <p:nvPr/>
        </p:nvSpPr>
        <p:spPr bwMode="auto">
          <a:xfrm>
            <a:off x="0" y="9067800"/>
            <a:ext cx="130302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FFFFFF"/>
          </a:solidFill>
          <a:ln w="0" cap="flat" cmpd="sng" algn="ctr">
            <a:noFill/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lIns="0" tIns="0" rIns="0" bIns="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2200" b="0" i="0" u="none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330391" y="9251527"/>
            <a:ext cx="1894915" cy="318345"/>
          </a:xfrm>
          <a:prstGeom prst="rect">
            <a:avLst/>
          </a:prstGeom>
        </p:spPr>
      </p:pic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330390" y="1143000"/>
            <a:ext cx="12344023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Sep-25</a:t>
            </a:fld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0528602" y="9151144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tx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51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9" r:id="rId2"/>
    <p:sldLayoutId id="2147483730" r:id="rId3"/>
    <p:sldLayoutId id="2147483808" r:id="rId4"/>
    <p:sldLayoutId id="2147483809" r:id="rId5"/>
    <p:sldLayoutId id="2147483810" r:id="rId6"/>
    <p:sldLayoutId id="2147483811" r:id="rId7"/>
    <p:sldLayoutId id="2147483814" r:id="rId8"/>
    <p:sldLayoutId id="2147483851" r:id="rId9"/>
    <p:sldLayoutId id="2147483853" r:id="rId10"/>
    <p:sldLayoutId id="2147483852" r:id="rId11"/>
    <p:sldLayoutId id="2147483858" r:id="rId12"/>
    <p:sldLayoutId id="2147483721" r:id="rId13"/>
  </p:sldLayoutIdLst>
  <p:hf hdr="0" ftr="0"/>
  <p:txStyles>
    <p:titleStyle>
      <a:lvl1pPr algn="ctr" defTabSz="584318" rtl="0" eaLnBrk="1" fontAlgn="base" hangingPunct="1">
        <a:spcBef>
          <a:spcPct val="0"/>
        </a:spcBef>
        <a:spcAft>
          <a:spcPct val="0"/>
        </a:spcAft>
        <a:defRPr sz="6600" b="1" i="0" u="none">
          <a:solidFill>
            <a:schemeClr val="bg1"/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92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584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875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9167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71" indent="-34297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47" indent="22864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92" indent="457292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938" indent="685938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584" indent="914584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875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916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456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75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4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5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7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6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51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197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330390" y="1143000"/>
            <a:ext cx="12344023" cy="10477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>
          <a:xfrm>
            <a:off x="5039519" y="7253288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fld id="{720F2E81-9F3D-42A6-A086-4D144BCEA8F3}" type="datetime7">
              <a:rPr lang="en-US" smtClean="0"/>
              <a:pPr/>
              <a:t>Sep-25</a:t>
            </a:fld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10528602" y="9151144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88E71DEA-C72C-42CF-90F7-E467E0733BC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282738-267C-406D-90CE-7DECFBEB2A7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30390" y="9248744"/>
            <a:ext cx="1894917" cy="32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34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</p:sldLayoutIdLst>
  <p:hf hdr="0" ftr="0"/>
  <p:txStyles>
    <p:titleStyle>
      <a:lvl1pPr algn="ctr" defTabSz="584318" rtl="0" eaLnBrk="1" fontAlgn="base" hangingPunct="1">
        <a:spcBef>
          <a:spcPct val="0"/>
        </a:spcBef>
        <a:spcAft>
          <a:spcPct val="0"/>
        </a:spcAft>
        <a:defRPr sz="6600" b="1" i="0" u="none">
          <a:solidFill>
            <a:schemeClr val="bg1"/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92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584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875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9167" algn="ctr" defTabSz="584318" rtl="0" eaLnBrk="1" fontAlgn="base" hangingPunct="1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71" indent="-34297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47" indent="22864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92" indent="457292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938" indent="685938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584" indent="914584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875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9167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456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751" algn="l" defTabSz="584318" rtl="0" eaLnBrk="1" fontAlgn="base" hangingPunct="1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4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5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7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6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51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 descr="&quot;&quot;"/>
          <p:cNvSpPr>
            <a:spLocks/>
          </p:cNvSpPr>
          <p:nvPr/>
        </p:nvSpPr>
        <p:spPr bwMode="auto">
          <a:xfrm>
            <a:off x="0" y="9067800"/>
            <a:ext cx="130048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50800" tIns="50800" rIns="50800" bIns="5080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500">
              <a:solidFill>
                <a:srgbClr val="53C1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3"/>
          <a:stretch>
            <a:fillRect/>
          </a:stretch>
        </p:blipFill>
        <p:spPr>
          <a:xfrm>
            <a:off x="330390" y="9250268"/>
            <a:ext cx="1894917" cy="3208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390" y="1251616"/>
            <a:ext cx="12344023" cy="88198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/>
              <a:t>Click to Edit Master Title Style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25E8925-1424-4879-84F0-491F814C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1192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2000" smtClean="0">
                <a:solidFill>
                  <a:schemeClr val="tx1"/>
                </a:solidFill>
              </a:defRPr>
            </a:lvl1pPr>
          </a:lstStyle>
          <a:p>
            <a:fld id="{6BE44AC7-F8D2-424F-87F5-830599BF5CDD}" type="datetime7">
              <a:rPr lang="en-US" smtClean="0"/>
              <a:pPr/>
              <a:t>Sep-25</a:t>
            </a:fld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4D36485-70FB-4362-B56D-F4257DAC3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0" y="9137971"/>
            <a:ext cx="2145811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07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86" r:id="rId11"/>
    <p:sldLayoutId id="2147483987" r:id="rId12"/>
    <p:sldLayoutId id="2147483909" r:id="rId13"/>
    <p:sldLayoutId id="2147483910" r:id="rId14"/>
    <p:sldLayoutId id="2147483911" r:id="rId15"/>
    <p:sldLayoutId id="2147483912" r:id="rId16"/>
    <p:sldLayoutId id="2147483913" r:id="rId17"/>
    <p:sldLayoutId id="2147483915" r:id="rId18"/>
    <p:sldLayoutId id="2147483982" r:id="rId19"/>
    <p:sldLayoutId id="2147483983" r:id="rId20"/>
    <p:sldLayoutId id="2147483985" r:id="rId21"/>
  </p:sldLayoutIdLst>
  <p:hf hdr="0" ftr="0"/>
  <p:txStyles>
    <p:titleStyle>
      <a:lvl1pPr algn="l" defTabSz="584318" rtl="0" eaLnBrk="0" fontAlgn="base" hangingPunct="0">
        <a:spcBef>
          <a:spcPct val="0"/>
        </a:spcBef>
        <a:spcAft>
          <a:spcPct val="0"/>
        </a:spcAft>
        <a:defRPr lang="en-US" sz="6600" b="1" i="0" smtClean="0">
          <a:solidFill>
            <a:schemeClr val="accent1">
              <a:lumMod val="75000"/>
            </a:schemeClr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584318" rtl="0" eaLnBrk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457292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914584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371875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829167" algn="ctr" defTabSz="584318" rtl="0" fontAlgn="base" hangingPunct="0">
        <a:spcBef>
          <a:spcPct val="0"/>
        </a:spcBef>
        <a:spcAft>
          <a:spcPct val="0"/>
        </a:spcAft>
        <a:defRPr sz="660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342971" indent="-342971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228647" indent="228647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457292" indent="457292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685938" indent="685938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914584" indent="914584" algn="l" defTabSz="584318" rtl="0" eaLnBrk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371875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829167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2286456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743751" algn="l" defTabSz="584318" rtl="0" fontAlgn="base" hangingPunct="0">
        <a:spcBef>
          <a:spcPts val="4200"/>
        </a:spcBef>
        <a:spcAft>
          <a:spcPct val="0"/>
        </a:spcAft>
        <a:defRPr sz="300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9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584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875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9167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456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751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1040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8332" algn="l" defTabSz="45729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 descr="&quot;&quot;"/>
          <p:cNvSpPr>
            <a:spLocks/>
          </p:cNvSpPr>
          <p:nvPr/>
        </p:nvSpPr>
        <p:spPr bwMode="auto">
          <a:xfrm>
            <a:off x="0" y="9067801"/>
            <a:ext cx="130048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38100" tIns="38100" rIns="38100" bIns="3810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125">
              <a:solidFill>
                <a:srgbClr val="53C1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1"/>
          <a:stretch>
            <a:fillRect/>
          </a:stretch>
        </p:blipFill>
        <p:spPr>
          <a:xfrm>
            <a:off x="330391" y="9250267"/>
            <a:ext cx="1894917" cy="3208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391" y="1251617"/>
            <a:ext cx="12344023" cy="88198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/>
              <a:t>Click to Edit Master Title Style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25E8925-1424-4879-84F0-491F814C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1192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500" smtClean="0">
                <a:solidFill>
                  <a:schemeClr val="tx1"/>
                </a:solidFill>
              </a:defRPr>
            </a:lvl1pPr>
          </a:lstStyle>
          <a:p>
            <a:fld id="{6BE44AC7-F8D2-424F-87F5-830599BF5CDD}" type="datetime7">
              <a:rPr lang="en-US" smtClean="0"/>
              <a:pPr/>
              <a:t>Sep-25</a:t>
            </a:fld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4D36485-70FB-4362-B56D-F4257DAC3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79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  <p:sldLayoutId id="2147483959" r:id="rId12"/>
    <p:sldLayoutId id="2147483960" r:id="rId13"/>
    <p:sldLayoutId id="2147483961" r:id="rId14"/>
    <p:sldLayoutId id="2147483962" r:id="rId15"/>
    <p:sldLayoutId id="2147483963" r:id="rId16"/>
    <p:sldLayoutId id="2147483964" r:id="rId17"/>
    <p:sldLayoutId id="2147483966" r:id="rId18"/>
    <p:sldLayoutId id="2147483967" r:id="rId19"/>
  </p:sldLayoutIdLst>
  <p:hf hdr="0" ftr="0"/>
  <p:txStyles>
    <p:titleStyle>
      <a:lvl1pPr algn="l" defTabSz="438237" rtl="0" eaLnBrk="0" fontAlgn="base" hangingPunct="0">
        <a:spcBef>
          <a:spcPct val="0"/>
        </a:spcBef>
        <a:spcAft>
          <a:spcPct val="0"/>
        </a:spcAft>
        <a:defRPr lang="en-US" sz="4949" b="1" i="0" smtClean="0">
          <a:solidFill>
            <a:schemeClr val="accent1">
              <a:lumMod val="75000"/>
            </a:schemeClr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342968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685935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028901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371869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257227" indent="-257227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171485" indent="17148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342968" indent="342968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514451" indent="514451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685935" indent="68593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028901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371869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171483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05780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68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35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01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8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83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80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7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737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 descr="&quot;&quot;"/>
          <p:cNvSpPr>
            <a:spLocks/>
          </p:cNvSpPr>
          <p:nvPr/>
        </p:nvSpPr>
        <p:spPr bwMode="auto">
          <a:xfrm>
            <a:off x="0" y="9067801"/>
            <a:ext cx="130048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38100" tIns="38100" rIns="38100" bIns="3810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125">
              <a:solidFill>
                <a:srgbClr val="53C1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5"/>
          <a:stretch>
            <a:fillRect/>
          </a:stretch>
        </p:blipFill>
        <p:spPr>
          <a:xfrm>
            <a:off x="330391" y="9250267"/>
            <a:ext cx="1894917" cy="3208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391" y="1251617"/>
            <a:ext cx="12344023" cy="88198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/>
              <a:t>Click to Edit Master Title Style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25E8925-1424-4879-84F0-491F814C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19" y="7251192"/>
            <a:ext cx="2925762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500" smtClean="0">
                <a:solidFill>
                  <a:schemeClr val="tx1"/>
                </a:solidFill>
              </a:defRPr>
            </a:lvl1pPr>
          </a:lstStyle>
          <a:p>
            <a:fld id="{6BE44AC7-F8D2-424F-87F5-830599BF5CDD}" type="datetime7">
              <a:rPr lang="en-US" smtClean="0"/>
              <a:pPr/>
              <a:t>Sep-25</a:t>
            </a:fld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4D36485-70FB-4362-B56D-F4257DAC3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1" y="9137972"/>
            <a:ext cx="214581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2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47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  <p:sldLayoutId id="2147484000" r:id="rId12"/>
    <p:sldLayoutId id="2147484003" r:id="rId13"/>
    <p:sldLayoutId id="2147484004" r:id="rId14"/>
    <p:sldLayoutId id="2147484005" r:id="rId15"/>
    <p:sldLayoutId id="2147484006" r:id="rId16"/>
    <p:sldLayoutId id="2147484007" r:id="rId17"/>
    <p:sldLayoutId id="2147484008" r:id="rId18"/>
    <p:sldLayoutId id="2147484009" r:id="rId19"/>
    <p:sldLayoutId id="2147484011" r:id="rId20"/>
    <p:sldLayoutId id="2147484012" r:id="rId21"/>
    <p:sldLayoutId id="2147484013" r:id="rId22"/>
    <p:sldLayoutId id="2147484014" r:id="rId23"/>
  </p:sldLayoutIdLst>
  <p:hf hdr="0" ftr="0"/>
  <p:txStyles>
    <p:titleStyle>
      <a:lvl1pPr algn="l" defTabSz="438237" rtl="0" eaLnBrk="0" fontAlgn="base" hangingPunct="0">
        <a:spcBef>
          <a:spcPct val="0"/>
        </a:spcBef>
        <a:spcAft>
          <a:spcPct val="0"/>
        </a:spcAft>
        <a:defRPr lang="en-US" sz="4949" b="1" i="0" smtClean="0">
          <a:solidFill>
            <a:schemeClr val="accent1">
              <a:lumMod val="75000"/>
            </a:schemeClr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438237" rtl="0" eaLnBrk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342968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685935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1028901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1371869" algn="ctr" defTabSz="438237" rtl="0" fontAlgn="base" hangingPunct="0">
        <a:spcBef>
          <a:spcPct val="0"/>
        </a:spcBef>
        <a:spcAft>
          <a:spcPct val="0"/>
        </a:spcAft>
        <a:defRPr sz="4949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257227" indent="-257227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171485" indent="17148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342968" indent="342968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514451" indent="514451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685935" indent="685935" algn="l" defTabSz="438237" rtl="0" eaLnBrk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1028901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1371869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171483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2057804" algn="l" defTabSz="438237" rtl="0" fontAlgn="base" hangingPunct="0">
        <a:spcBef>
          <a:spcPts val="3150"/>
        </a:spcBef>
        <a:spcAft>
          <a:spcPct val="0"/>
        </a:spcAft>
        <a:defRPr sz="2250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68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35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01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8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83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804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769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737" algn="l" defTabSz="342968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AutoShape 3" descr="&quot;&quot;"/>
          <p:cNvSpPr>
            <a:spLocks/>
          </p:cNvSpPr>
          <p:nvPr/>
        </p:nvSpPr>
        <p:spPr bwMode="auto">
          <a:xfrm>
            <a:off x="0" y="9067802"/>
            <a:ext cx="13004800" cy="68580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chemeClr val="tx2"/>
          </a:solidFill>
          <a:ln w="12700" cap="flat" cmpd="sng">
            <a:noFill/>
            <a:prstDash val="solid"/>
            <a:miter lim="0"/>
            <a:headEnd/>
            <a:tailEnd/>
          </a:ln>
          <a:effectLst/>
        </p:spPr>
        <p:txBody>
          <a:bodyPr lIns="38100" tIns="38100" rIns="38100" bIns="38100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sz="1125">
              <a:solidFill>
                <a:srgbClr val="53C1DD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4"/>
          <a:stretch>
            <a:fillRect/>
          </a:stretch>
        </p:blipFill>
        <p:spPr>
          <a:xfrm>
            <a:off x="330391" y="9250267"/>
            <a:ext cx="1894918" cy="32086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0393" y="1251617"/>
            <a:ext cx="12344023" cy="881984"/>
          </a:xfrm>
          <a:prstGeom prst="rect">
            <a:avLst/>
          </a:prstGeom>
          <a:noFill/>
          <a:ln w="3175">
            <a:noFill/>
            <a:miter lim="0"/>
            <a:headEnd/>
            <a:tailEnd/>
          </a:ln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lvl="0" algn="ctr"/>
            <a:r>
              <a:rPr lang="en-US"/>
              <a:t>Click to Edit Master Title Style</a:t>
            </a:r>
          </a:p>
        </p:txBody>
      </p:sp>
      <p:sp>
        <p:nvSpPr>
          <p:cNvPr id="10" name="Date Placeholder 5">
            <a:extLst>
              <a:ext uri="{FF2B5EF4-FFF2-40B4-BE49-F238E27FC236}">
                <a16:creationId xmlns:a16="http://schemas.microsoft.com/office/drawing/2014/main" id="{225E8925-1424-4879-84F0-491F814CBF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039520" y="7251193"/>
            <a:ext cx="2925761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1500" smtClean="0">
                <a:solidFill>
                  <a:schemeClr val="tx1"/>
                </a:solidFill>
              </a:defRPr>
            </a:lvl1pPr>
          </a:lstStyle>
          <a:p>
            <a:fld id="{6BE44AC7-F8D2-424F-87F5-830599BF5CDD}" type="datetime7">
              <a:rPr lang="en-US" smtClean="0"/>
              <a:pPr/>
              <a:t>Sep-25</a:t>
            </a:fld>
            <a:endParaRPr lang="en-US"/>
          </a:p>
        </p:txBody>
      </p:sp>
      <p:sp>
        <p:nvSpPr>
          <p:cNvPr id="12" name="Slide Number Placeholder 2">
            <a:extLst>
              <a:ext uri="{FF2B5EF4-FFF2-40B4-BE49-F238E27FC236}">
                <a16:creationId xmlns:a16="http://schemas.microsoft.com/office/drawing/2014/main" id="{34D36485-70FB-4362-B56D-F4257DAC3B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02782" y="9137973"/>
            <a:ext cx="2145810" cy="5191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 b="1">
                <a:solidFill>
                  <a:schemeClr val="bg1"/>
                </a:solidFill>
              </a:defRPr>
            </a:lvl1pPr>
          </a:lstStyle>
          <a:p>
            <a:fld id="{7CD4B2A3-DF06-4EAB-85AB-0641A4D150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427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  <p:sldLayoutId id="2147483696" r:id="rId22"/>
  </p:sldLayoutIdLst>
  <p:hf hdr="0" ftr="0"/>
  <p:txStyles>
    <p:titleStyle>
      <a:lvl1pPr algn="l" defTabSz="308124" rtl="0" eaLnBrk="0" fontAlgn="base" hangingPunct="0">
        <a:spcBef>
          <a:spcPct val="0"/>
        </a:spcBef>
        <a:spcAft>
          <a:spcPct val="0"/>
        </a:spcAft>
        <a:defRPr lang="en-US" sz="3480" b="1" i="0" smtClean="0">
          <a:solidFill>
            <a:schemeClr val="accent1">
              <a:lumMod val="75000"/>
            </a:schemeClr>
          </a:solidFill>
          <a:latin typeface="+mj-lt"/>
          <a:ea typeface="+mj-ea"/>
          <a:cs typeface="+mj-cs"/>
          <a:sym typeface="Trebuchet MS" pitchFamily="-100" charset="0"/>
        </a:defRPr>
      </a:lvl1pPr>
      <a:lvl2pPr algn="ctr" defTabSz="308124" rtl="0" eaLnBrk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2pPr>
      <a:lvl3pPr algn="ctr" defTabSz="308124" rtl="0" eaLnBrk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3pPr>
      <a:lvl4pPr algn="ctr" defTabSz="308124" rtl="0" eaLnBrk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4pPr>
      <a:lvl5pPr algn="ctr" defTabSz="308124" rtl="0" eaLnBrk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5pPr>
      <a:lvl6pPr marL="241141" algn="ctr" defTabSz="308124" rtl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6pPr>
      <a:lvl7pPr marL="482281" algn="ctr" defTabSz="308124" rtl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7pPr>
      <a:lvl8pPr marL="723420" algn="ctr" defTabSz="308124" rtl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8pPr>
      <a:lvl9pPr marL="964561" algn="ctr" defTabSz="308124" rtl="0" fontAlgn="base" hangingPunct="0">
        <a:spcBef>
          <a:spcPct val="0"/>
        </a:spcBef>
        <a:spcAft>
          <a:spcPct val="0"/>
        </a:spcAft>
        <a:defRPr sz="3480" b="1" i="1">
          <a:solidFill>
            <a:srgbClr val="FFFFFF"/>
          </a:solidFill>
          <a:latin typeface="Trebuchet MS" pitchFamily="-100" charset="0"/>
          <a:ea typeface="Trebuchet MS" pitchFamily="-100" charset="0"/>
          <a:cs typeface="Trebuchet MS" pitchFamily="-100" charset="0"/>
          <a:sym typeface="Trebuchet MS" pitchFamily="-100" charset="0"/>
        </a:defRPr>
      </a:lvl9pPr>
    </p:titleStyle>
    <p:bodyStyle>
      <a:lvl1pPr marL="180856" indent="-180856" algn="l" defTabSz="308124" rtl="0" eaLnBrk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1pPr>
      <a:lvl2pPr marL="120571" indent="120571" algn="l" defTabSz="308124" rtl="0" eaLnBrk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2pPr>
      <a:lvl3pPr marL="241141" indent="241141" algn="l" defTabSz="308124" rtl="0" eaLnBrk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3pPr>
      <a:lvl4pPr marL="361710" indent="361710" algn="l" defTabSz="308124" rtl="0" eaLnBrk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4pPr>
      <a:lvl5pPr marL="482281" indent="482281" algn="l" defTabSz="308124" rtl="0" eaLnBrk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5pPr>
      <a:lvl6pPr marL="723420" algn="l" defTabSz="308124" rtl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6pPr>
      <a:lvl7pPr marL="964561" algn="l" defTabSz="308124" rtl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7pPr>
      <a:lvl8pPr marL="1205700" algn="l" defTabSz="308124" rtl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8pPr>
      <a:lvl9pPr marL="1446842" algn="l" defTabSz="308124" rtl="0" fontAlgn="base" hangingPunct="0">
        <a:spcBef>
          <a:spcPts val="2215"/>
        </a:spcBef>
        <a:spcAft>
          <a:spcPct val="0"/>
        </a:spcAft>
        <a:defRPr sz="1582">
          <a:solidFill>
            <a:srgbClr val="5C6670"/>
          </a:solidFill>
          <a:latin typeface="+mn-lt"/>
          <a:ea typeface="+mn-ea"/>
          <a:cs typeface="+mn-cs"/>
          <a:sym typeface="Trebuchet MS" pitchFamily="-100" charset="0"/>
        </a:defRPr>
      </a:lvl9pPr>
    </p:bodyStyle>
    <p:otherStyle>
      <a:defPPr>
        <a:defRPr lang="en-US"/>
      </a:defPPr>
      <a:lvl1pPr marL="0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1pPr>
      <a:lvl2pPr marL="241141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2pPr>
      <a:lvl3pPr marL="482281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3pPr>
      <a:lvl4pPr marL="723420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4pPr>
      <a:lvl5pPr marL="964561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5pPr>
      <a:lvl6pPr marL="1205700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6pPr>
      <a:lvl7pPr marL="1446842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7pPr>
      <a:lvl8pPr marL="1687981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8pPr>
      <a:lvl9pPr marL="1929121" algn="l" defTabSz="241141" rtl="0" eaLnBrk="1" latinLnBrk="0" hangingPunct="1">
        <a:defRPr sz="9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zoom.us/j/98729465513?pwd=SFkrMStIVGRhaU5TN3lzYkpFcWRkZz0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1.xml"/><Relationship Id="rId4" Type="http://schemas.openxmlformats.org/officeDocument/2006/relationships/hyperlink" Target="mailto:Della.Phan@state.co.us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hcpf.colorado.gov/inpatient-hospital-payment" TargetMode="External"/><Relationship Id="rId1" Type="http://schemas.openxmlformats.org/officeDocument/2006/relationships/slideLayout" Target="../slideLayouts/slideLayout7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HCPF_Hospitalregulatory@state.co.us" TargetMode="External"/><Relationship Id="rId1" Type="http://schemas.openxmlformats.org/officeDocument/2006/relationships/slideLayout" Target="../slideLayouts/slideLayout7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diana.lambe@state.co.us" TargetMode="External"/><Relationship Id="rId7" Type="http://schemas.openxmlformats.org/officeDocument/2006/relationships/hyperlink" Target="mailto:della.phan@state.co.us" TargetMode="External"/><Relationship Id="rId2" Type="http://schemas.openxmlformats.org/officeDocument/2006/relationships/hyperlink" Target="https://hcpf.colorado.gov/inpatient-hospital-payment" TargetMode="External"/><Relationship Id="rId1" Type="http://schemas.openxmlformats.org/officeDocument/2006/relationships/slideLayout" Target="../slideLayouts/slideLayout71.xml"/><Relationship Id="rId6" Type="http://schemas.openxmlformats.org/officeDocument/2006/relationships/hyperlink" Target="https://hcpf.colorado.gov/inpatient-hospital-diem-reimbursement-group" TargetMode="External"/><Relationship Id="rId5" Type="http://schemas.openxmlformats.org/officeDocument/2006/relationships/hyperlink" Target="mailto:sean.paschke@state.co.us" TargetMode="External"/><Relationship Id="rId4" Type="http://schemas.openxmlformats.org/officeDocument/2006/relationships/hyperlink" Target="https://hcpf.colorado.gov/outpatient-hospital-payment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mailto:Raine.Henry@state.co.us" TargetMode="External"/><Relationship Id="rId3" Type="http://schemas.openxmlformats.org/officeDocument/2006/relationships/hyperlink" Target="mailto:Kevin.Martin@state.co.us" TargetMode="External"/><Relationship Id="rId7" Type="http://schemas.openxmlformats.org/officeDocument/2006/relationships/hyperlink" Target="mailto:della.phan@state.co.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1.xml"/><Relationship Id="rId6" Type="http://schemas.openxmlformats.org/officeDocument/2006/relationships/hyperlink" Target="mailto:Gabriel.Hottinger@state.co.us" TargetMode="External"/><Relationship Id="rId11" Type="http://schemas.openxmlformats.org/officeDocument/2006/relationships/hyperlink" Target="mailto:Jessica.Short@state.co.us" TargetMode="External"/><Relationship Id="rId5" Type="http://schemas.openxmlformats.org/officeDocument/2006/relationships/hyperlink" Target="mailto:Diana.Lambe@state.co.us" TargetMode="External"/><Relationship Id="rId10" Type="http://schemas.openxmlformats.org/officeDocument/2006/relationships/hyperlink" Target="mailto:Diva.Wood@state.co.us" TargetMode="External"/><Relationship Id="rId4" Type="http://schemas.openxmlformats.org/officeDocument/2006/relationships/hyperlink" Target="mailto:Andrew.Abalos@state.co.us" TargetMode="External"/><Relationship Id="rId9" Type="http://schemas.openxmlformats.org/officeDocument/2006/relationships/hyperlink" Target="mailto:Christopher.Lane@state.co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1.xml"/><Relationship Id="rId4" Type="http://schemas.openxmlformats.org/officeDocument/2006/relationships/hyperlink" Target="https://www.oelp.org/event/oelp-team-meetin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hospital-stakeholder-engagement-meeting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1.xml"/><Relationship Id="rId5" Type="http://schemas.openxmlformats.org/officeDocument/2006/relationships/image" Target="../media/image20.png"/><Relationship Id="rId4" Type="http://schemas.openxmlformats.org/officeDocument/2006/relationships/hyperlink" Target="mailto:Della.Phan@state.co.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olorado.gov/pacific/hcpf/hospital-engagement-meeting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cpf_Bhbenefits@state.co.us" TargetMode="External"/><Relationship Id="rId2" Type="http://schemas.openxmlformats.org/officeDocument/2006/relationships/hyperlink" Target="https://hcpf.colorado.gov/sites/hcpf/files/Medicaid%20Sustainability%20Behavioral%20Health%20and%20Managed%20Care%20Actions%20062625.pdf" TargetMode="External"/><Relationship Id="rId1" Type="http://schemas.openxmlformats.org/officeDocument/2006/relationships/slideLayout" Target="../slideLayouts/slideLayout7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hcpf.colorado.gov/outpatient-hospital-payment" TargetMode="External"/><Relationship Id="rId1" Type="http://schemas.openxmlformats.org/officeDocument/2006/relationships/slideLayout" Target="../slideLayouts/slideLayout7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hcpf.colorado.gov/outpatient-hospital-payment" TargetMode="External"/><Relationship Id="rId1" Type="http://schemas.openxmlformats.org/officeDocument/2006/relationships/slideLayout" Target="../slideLayouts/slideLayout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 txBox="1">
            <a:spLocks noGrp="1"/>
          </p:cNvSpPr>
          <p:nvPr>
            <p:ph type="title" idx="4294967295"/>
          </p:nvPr>
        </p:nvSpPr>
        <p:spPr>
          <a:xfrm>
            <a:off x="385618" y="862113"/>
            <a:ext cx="12354560" cy="166953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584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689" b="1" i="0" u="none" strike="noStrike" kern="1200" cap="none" spc="0" normalizeH="0" baseline="0" noProof="0">
                <a:ln w="12700">
                  <a:solidFill>
                    <a:srgbClr val="AFC1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HOSPITAL STAKEHOLDER ENGAGEMENT MEETING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F00A17C-DE95-4C28-8E55-BB63B4CA0E2C}"/>
              </a:ext>
            </a:extLst>
          </p:cNvPr>
          <p:cNvSpPr txBox="1"/>
          <p:nvPr/>
        </p:nvSpPr>
        <p:spPr>
          <a:xfrm>
            <a:off x="1150935" y="3191685"/>
            <a:ext cx="10831351" cy="11387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 defTabSz="1300460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i="1" kern="0">
                <a:solidFill>
                  <a:schemeClr val="tx1"/>
                </a:solidFill>
                <a:latin typeface="+mj-lt"/>
              </a:rPr>
              <a:t>Friday, September 5, 2025</a:t>
            </a:r>
          </a:p>
          <a:p>
            <a:pPr algn="ctr" defTabSz="130046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i="1" kern="0">
                <a:solidFill>
                  <a:schemeClr val="tx1"/>
                </a:solidFill>
                <a:latin typeface="+mj-lt"/>
              </a:rPr>
              <a:t>9:00 AM - 11:00 AM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86723" y="4858790"/>
            <a:ext cx="10831352" cy="2677656"/>
          </a:xfrm>
          <a:prstGeom prst="rect">
            <a:avLst/>
          </a:prstGeom>
          <a:noFill/>
          <a:ln w="57150">
            <a:noFill/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>
                <a:solidFill>
                  <a:schemeClr val="tx1"/>
                </a:solidFill>
                <a:latin typeface="+mn-lt"/>
              </a:rPr>
              <a:t>Location: 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Online Only   </a:t>
            </a:r>
            <a:endParaRPr lang="en-US" sz="2000" u="sng">
              <a:solidFill>
                <a:schemeClr val="tx1"/>
              </a:solidFill>
            </a:endParaRPr>
          </a:p>
          <a:p>
            <a:endParaRPr lang="en-US" sz="2000">
              <a:solidFill>
                <a:schemeClr val="tx1"/>
              </a:solidFill>
            </a:endParaRPr>
          </a:p>
          <a:p>
            <a:r>
              <a:rPr lang="en-US" sz="2000" b="1">
                <a:solidFill>
                  <a:schemeClr val="tx1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All Hospital Zoom Meeting</a:t>
            </a:r>
            <a:r>
              <a:rPr lang="en-US" sz="2000" b="1">
                <a:solidFill>
                  <a:schemeClr val="tx1"/>
                </a:solidFill>
                <a:latin typeface="+mn-lt"/>
              </a:rPr>
              <a:t>: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Dial Toll-free 1-877-853-5257 / Meeting ID: 870 4490 0719 / Passcode: 245046</a:t>
            </a:r>
          </a:p>
          <a:p>
            <a:endParaRPr lang="en-US" sz="2000" b="1">
              <a:solidFill>
                <a:schemeClr val="tx1"/>
              </a:solidFill>
              <a:latin typeface="+mn-lt"/>
            </a:endParaRPr>
          </a:p>
          <a:p>
            <a:r>
              <a:rPr lang="en-US" sz="2000" b="1">
                <a:solidFill>
                  <a:schemeClr val="tx1"/>
                </a:solidFill>
                <a:latin typeface="+mn-lt"/>
              </a:rPr>
              <a:t>Topic Suggestions, 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due by close of business two weeks prior to the meeting. Send suggestions to</a:t>
            </a:r>
            <a:r>
              <a:rPr lang="en-US" sz="2800" kern="0">
                <a:solidFill>
                  <a:srgbClr val="000000"/>
                </a:solidFill>
                <a:latin typeface="Trebuchet MS"/>
              </a:rPr>
              <a:t> </a:t>
            </a:r>
            <a:r>
              <a:rPr lang="en-US" sz="2000" kern="0">
                <a:solidFill>
                  <a:srgbClr val="002DD1"/>
                </a:solidFill>
                <a:latin typeface="Trebuchet MS"/>
                <a:hlinkClick r:id="rId4"/>
              </a:rPr>
              <a:t>Della.Phan@state.co.us</a:t>
            </a:r>
            <a:r>
              <a:rPr lang="en-US" sz="2000">
                <a:solidFill>
                  <a:schemeClr val="tx1"/>
                </a:solidFill>
                <a:latin typeface="+mn-lt"/>
              </a:rPr>
              <a:t>.</a:t>
            </a:r>
          </a:p>
          <a:p>
            <a:r>
              <a:rPr lang="en-US" sz="2000">
                <a:solidFill>
                  <a:schemeClr val="tx1"/>
                </a:solidFill>
                <a:latin typeface="+mn-lt"/>
              </a:rPr>
              <a:t>  </a:t>
            </a:r>
            <a:endParaRPr lang="en-US" sz="200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Slide Number Placeholder 5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982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B6DA6-71F4-071A-2D54-1DE865BCD6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07214A1-53EE-097D-2942-6EDDAF7EF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0" y="96376"/>
            <a:ext cx="12524793" cy="1403111"/>
          </a:xfrm>
        </p:spPr>
        <p:txBody>
          <a:bodyPr/>
          <a:lstStyle/>
          <a:p>
            <a:r>
              <a:rPr lang="en-US" sz="4400" dirty="0"/>
              <a:t>Inpatient Update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EF73CFB-2A84-2549-5379-2B6CEB7C9B43}"/>
              </a:ext>
            </a:extLst>
          </p:cNvPr>
          <p:cNvSpPr txBox="1"/>
          <p:nvPr/>
        </p:nvSpPr>
        <p:spPr>
          <a:xfrm>
            <a:off x="609600" y="1807694"/>
            <a:ext cx="11785600" cy="61247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  <a:latin typeface="Trebuchet M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Inpatient Base Rates effective 7/1/2025</a:t>
            </a:r>
            <a:endParaRPr lang="en-US" sz="2800" b="1" u="sng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  <a:latin typeface="Trebuchet MS"/>
              </a:rPr>
              <a:t>Rates will be applied to the claims system during the month of September.  After quality checks, claims with a to-date of 7/1/2025 and later will re-priced using the new rate.  Please keep an eye out for an email from the Department notifying you when the implementation is complete.</a:t>
            </a:r>
            <a:endParaRPr lang="en-US" sz="2800" b="1" dirty="0">
              <a:solidFill>
                <a:schemeClr val="tx1"/>
              </a:solidFill>
              <a:latin typeface="Trebuchet MS"/>
            </a:endParaRPr>
          </a:p>
          <a:p>
            <a:endParaRPr lang="en-US" sz="2800" dirty="0">
              <a:solidFill>
                <a:schemeClr val="tx1"/>
              </a:solidFill>
              <a:latin typeface="Trebuchet MS"/>
            </a:endParaRPr>
          </a:p>
          <a:p>
            <a:endParaRPr lang="en-US" sz="2800" dirty="0">
              <a:solidFill>
                <a:schemeClr val="tx1"/>
              </a:solidFill>
              <a:latin typeface="Trebuchet MS"/>
            </a:endParaRPr>
          </a:p>
          <a:p>
            <a:r>
              <a:rPr lang="en-US" sz="2800" b="1" u="sng" dirty="0">
                <a:solidFill>
                  <a:schemeClr val="tx1"/>
                </a:solidFill>
                <a:latin typeface="Trebuchet MS"/>
              </a:rPr>
              <a:t>APR-DRG Version 42 Update effective 7/1/2026</a:t>
            </a:r>
          </a:p>
          <a:p>
            <a:r>
              <a:rPr lang="en-US" sz="2800" dirty="0">
                <a:solidFill>
                  <a:schemeClr val="tx1"/>
                </a:solidFill>
                <a:latin typeface="Trebuchet MS"/>
              </a:rPr>
              <a:t>The Department will begin work on this very soon and will update hospitals throughout the process in future Hospital Engagement Meetings.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55F0DB-EB8A-0879-CB36-E4F6563A07D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717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AAD8BE-DDD2-258E-1091-862E353BA0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9969-354B-E5C6-7441-98C13164E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365558"/>
            <a:ext cx="11217274" cy="1156322"/>
          </a:xfrm>
        </p:spPr>
        <p:txBody>
          <a:bodyPr/>
          <a:lstStyle/>
          <a:p>
            <a:r>
              <a:rPr lang="en-US"/>
              <a:t>Regulatory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A72C18-2F19-E590-FADB-589ACD36075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3763" y="1440082"/>
            <a:ext cx="11217274" cy="7513418"/>
          </a:xfrm>
        </p:spPr>
        <p:txBody>
          <a:bodyPr lIns="91440" tIns="45720" rIns="91440" bIns="45720" anchor="t"/>
          <a:lstStyle/>
          <a:p>
            <a:pPr marL="256540" indent="-256540"/>
            <a:r>
              <a:rPr lang="en-US" sz="3200" b="1"/>
              <a:t>340B Rate Reduction (80% -&gt; 65%)</a:t>
            </a:r>
          </a:p>
          <a:p>
            <a:pPr marL="599421" lvl="1" indent="-256540"/>
            <a:r>
              <a:rPr lang="en-US" sz="3200"/>
              <a:t>State Plan Amendment</a:t>
            </a:r>
          </a:p>
          <a:p>
            <a:pPr marL="899442" lvl="2" indent="-256540"/>
            <a:r>
              <a:rPr lang="en-US" sz="2800"/>
              <a:t>Public Notice Issued June 25, 2025</a:t>
            </a:r>
          </a:p>
          <a:p>
            <a:pPr marL="899442" lvl="2" indent="-256540"/>
            <a:r>
              <a:rPr lang="en-US" sz="2800" dirty="0"/>
              <a:t>State Plan Amendment CO-25-0004 submitted August 7, 2025</a:t>
            </a:r>
          </a:p>
          <a:p>
            <a:pPr marL="599421" lvl="1" indent="-256540"/>
            <a:r>
              <a:rPr lang="en-US" sz="3200"/>
              <a:t>Code of Colorado Regulations Update</a:t>
            </a:r>
          </a:p>
          <a:p>
            <a:pPr marL="898826" lvl="2" indent="-256540"/>
            <a:r>
              <a:rPr lang="en-US" sz="2800"/>
              <a:t>Presented to Medical Services Board </a:t>
            </a:r>
            <a:r>
              <a:rPr lang="en-US" sz="2800" dirty="0"/>
              <a:t>August </a:t>
            </a:r>
            <a:r>
              <a:rPr lang="en-US" sz="2800"/>
              <a:t>13, 2025</a:t>
            </a:r>
            <a:br>
              <a:rPr lang="en-US" sz="2800"/>
            </a:br>
            <a:endParaRPr lang="en-US" sz="2800"/>
          </a:p>
          <a:p>
            <a:pPr marL="256540" indent="-256540"/>
            <a:r>
              <a:rPr lang="en-US" sz="2800" b="1"/>
              <a:t>Senate Bill 25-206 1.6% Rate Increase Effective July 1, 2025 for:</a:t>
            </a:r>
          </a:p>
          <a:p>
            <a:pPr marL="599421" lvl="1" indent="-256540"/>
            <a:r>
              <a:rPr lang="en-US" sz="2500"/>
              <a:t>Specialty Hospitals (Per Diem)</a:t>
            </a:r>
          </a:p>
          <a:p>
            <a:pPr marL="599421" lvl="1" indent="-256540"/>
            <a:r>
              <a:rPr lang="en-US" sz="2500"/>
              <a:t>Freestanding Psychiatric Hospitals (Per Diem)</a:t>
            </a:r>
          </a:p>
          <a:p>
            <a:pPr marL="599421" lvl="1" indent="-256540"/>
            <a:r>
              <a:rPr lang="en-US" sz="2500"/>
              <a:t>Outpatient Hospital Base Rates (EAPG)</a:t>
            </a:r>
          </a:p>
          <a:p>
            <a:pPr marL="599421" lvl="1" indent="-256540"/>
            <a:r>
              <a:rPr lang="en-US" sz="2500" b="1"/>
              <a:t>State Plan Amendment (CO-25-0016) submitted July 8, 2025, 90-day review period closes 10/6/2025</a:t>
            </a:r>
            <a:endParaRPr lang="en-US" sz="3200" b="1"/>
          </a:p>
          <a:p>
            <a:pPr marL="342265" lvl="1" indent="0">
              <a:buNone/>
            </a:pPr>
            <a:endParaRPr lang="en-US" sz="3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55DB3-5E2A-1A58-A0C3-83FA4424E9A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11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6260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58E5C7-41E4-CD60-F711-1331E910B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9B3C59-8354-49A3-646A-D171CA52A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365558"/>
            <a:ext cx="11217274" cy="1156322"/>
          </a:xfrm>
        </p:spPr>
        <p:txBody>
          <a:bodyPr/>
          <a:lstStyle/>
          <a:p>
            <a:r>
              <a:rPr lang="en-US"/>
              <a:t>Regulatory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CB73AF-897E-213E-10E9-1228C8CB3D2F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893763" y="1440082"/>
            <a:ext cx="11217274" cy="7513418"/>
          </a:xfrm>
        </p:spPr>
        <p:txBody>
          <a:bodyPr lIns="91440" tIns="45720" rIns="91440" bIns="45720" anchor="t"/>
          <a:lstStyle/>
          <a:p>
            <a:pPr marL="256540" indent="-256540"/>
            <a:r>
              <a:rPr lang="en-US" sz="3200" b="1" dirty="0"/>
              <a:t>Inpatient Rebasing eff. July 1, 2025</a:t>
            </a:r>
          </a:p>
          <a:p>
            <a:pPr marL="599421" lvl="1" indent="-256540"/>
            <a:r>
              <a:rPr lang="en-US" sz="3200" dirty="0"/>
              <a:t>State Plan Amendment (CO-25-0030)</a:t>
            </a:r>
          </a:p>
          <a:p>
            <a:pPr marL="899442" lvl="2" indent="-256540"/>
            <a:r>
              <a:rPr lang="en-US" sz="2800" dirty="0"/>
              <a:t>Public Notice Issued June 25, 2025</a:t>
            </a:r>
          </a:p>
          <a:p>
            <a:pPr marL="899442" lvl="2" indent="-256540"/>
            <a:r>
              <a:rPr lang="en-US" sz="2800" dirty="0"/>
              <a:t>State Plan Amendment CO-25-0030 to be submitted</a:t>
            </a:r>
            <a:br>
              <a:rPr lang="en-US" sz="2800" dirty="0"/>
            </a:br>
            <a:endParaRPr lang="en-US" sz="2800" dirty="0"/>
          </a:p>
          <a:p>
            <a:pPr marL="256540" indent="-256540"/>
            <a:r>
              <a:rPr lang="en-US" sz="3200" b="1" dirty="0"/>
              <a:t>Emergency rulemaking to</a:t>
            </a:r>
            <a:br>
              <a:rPr lang="en-US" sz="3200" b="1" dirty="0"/>
            </a:br>
            <a:r>
              <a:rPr lang="en-US" sz="3200" b="1" dirty="0"/>
              <a:t>Modify Hospital Rate-setting Authority</a:t>
            </a:r>
          </a:p>
          <a:p>
            <a:pPr marL="599421" lvl="1" indent="-256540"/>
            <a:r>
              <a:rPr lang="en-US" sz="2800" b="1" dirty="0"/>
              <a:t>Will allow rate reductions to occur in pursuant</a:t>
            </a:r>
            <a:br>
              <a:rPr lang="en-US" sz="2800" b="1" dirty="0"/>
            </a:br>
            <a:r>
              <a:rPr lang="en-US" sz="2800" b="1" dirty="0"/>
              <a:t>to C.R.S 24-75-201.5.</a:t>
            </a:r>
          </a:p>
          <a:p>
            <a:pPr marL="599421" lvl="1" indent="-256540"/>
            <a:r>
              <a:rPr lang="en-US" sz="2900" dirty="0"/>
              <a:t>To be presented to Medical Services Board on</a:t>
            </a:r>
            <a:br>
              <a:rPr lang="en-US" sz="2900" dirty="0"/>
            </a:br>
            <a:r>
              <a:rPr lang="en-US" sz="2900" dirty="0"/>
              <a:t>September 12, 2025</a:t>
            </a:r>
          </a:p>
          <a:p>
            <a:pPr marL="342265" lvl="1" indent="0">
              <a:buNone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8995EA-14C4-1A7C-79C9-F6BC53C3449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183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CB1017-FCDD-1B3E-C114-B881DF320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EF4D-2BD0-8B16-7E78-34A1167DD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Vagus</a:t>
            </a:r>
            <a:r>
              <a:rPr lang="en-US"/>
              <a:t> Nerve Stimulator Reimbursement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5F33-C324-3E17-98C9-2F5D5FC279E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256540" indent="-256540"/>
            <a:r>
              <a:rPr lang="en-US" sz="2800">
                <a:ea typeface="+mn-lt"/>
                <a:cs typeface="+mn-lt"/>
              </a:rPr>
              <a:t>Senate Bill 25-121: Medicaid Reimbursement for </a:t>
            </a:r>
            <a:r>
              <a:rPr lang="en-US" sz="2800" err="1">
                <a:ea typeface="+mn-lt"/>
                <a:cs typeface="+mn-lt"/>
              </a:rPr>
              <a:t>Vagus</a:t>
            </a:r>
            <a:r>
              <a:rPr lang="en-US" sz="2800">
                <a:ea typeface="+mn-lt"/>
                <a:cs typeface="+mn-lt"/>
              </a:rPr>
              <a:t> Nerve Stimulation postponed indefinitely during previous legislative session</a:t>
            </a:r>
          </a:p>
          <a:p>
            <a:pPr marL="256540" indent="-256540"/>
            <a:endParaRPr lang="en-US" sz="2800">
              <a:ea typeface="+mn-lt"/>
              <a:cs typeface="+mn-lt"/>
            </a:endParaRPr>
          </a:p>
          <a:p>
            <a:pPr marL="256540" indent="-256540"/>
            <a:r>
              <a:rPr lang="en-US" sz="2800">
                <a:ea typeface="+mn-lt"/>
                <a:cs typeface="+mn-lt"/>
              </a:rPr>
              <a:t>Intention of bill to raise reimbursement for the device</a:t>
            </a:r>
            <a:endParaRPr lang="en-US" sz="2800"/>
          </a:p>
          <a:p>
            <a:pPr marL="0" indent="0">
              <a:buNone/>
            </a:pPr>
            <a:endParaRPr lang="en-US" sz="2800"/>
          </a:p>
          <a:p>
            <a:pPr marL="256540" indent="-256540"/>
            <a:r>
              <a:rPr lang="en-US" sz="2800" b="1"/>
              <a:t>Are there any concerns with the current reimbursement for this device that would cause access concerns for our members?</a:t>
            </a:r>
          </a:p>
          <a:p>
            <a:pPr marL="256540" indent="-256540"/>
            <a:endParaRPr lang="en-US" sz="2800" b="1"/>
          </a:p>
          <a:p>
            <a:pPr marL="256540" indent="-256540"/>
            <a:r>
              <a:rPr lang="en-US" sz="2800" b="1"/>
              <a:t>Email: </a:t>
            </a:r>
            <a:r>
              <a:rPr lang="en-US" sz="2800" b="1" dirty="0">
                <a:hlinkClick r:id="rId2"/>
              </a:rPr>
              <a:t>HCPF_Hospitalregulatory@state.co.us</a:t>
            </a:r>
            <a:r>
              <a:rPr lang="en-US" sz="2800" b="1" dirty="0"/>
              <a:t> </a:t>
            </a:r>
            <a:endParaRPr lang="en-US" sz="2800" b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88C962-1ED7-3431-96D8-9A7E8D7141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497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3C6AB-D15D-F9A3-08AE-A43C28004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Facilities Rates Website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81739-FDDE-C84F-B1A3-BFF51855351B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 lIns="91440" tIns="45720" rIns="91440" bIns="45720" anchor="t"/>
          <a:lstStyle/>
          <a:p>
            <a:pPr marL="256540" indent="-256540"/>
            <a:r>
              <a:rPr lang="en-US"/>
              <a:t>In accordance to adhere to accessibility standards, changes are being made to the following sites. If there is anything missing, please feel free to email us.</a:t>
            </a:r>
          </a:p>
          <a:p>
            <a:pPr marL="256540" indent="-256540"/>
            <a:endParaRPr lang="en-US"/>
          </a:p>
          <a:p>
            <a:pPr marL="256540" indent="-256540"/>
            <a:r>
              <a:rPr lang="en-US">
                <a:hlinkClick r:id="rId2"/>
              </a:rPr>
              <a:t>Inpatient Hospital Payment</a:t>
            </a:r>
          </a:p>
          <a:p>
            <a:pPr marL="599440" lvl="1" indent="-256540"/>
            <a:r>
              <a:rPr lang="en-US"/>
              <a:t>Contact </a:t>
            </a:r>
            <a:r>
              <a:rPr lang="en-US">
                <a:hlinkClick r:id="rId3"/>
              </a:rPr>
              <a:t>Diana Lambe</a:t>
            </a:r>
          </a:p>
          <a:p>
            <a:pPr marL="599440" lvl="1" indent="-256540"/>
            <a:endParaRPr lang="en-US"/>
          </a:p>
          <a:p>
            <a:pPr marL="256540" indent="-256540"/>
            <a:r>
              <a:rPr lang="en-US">
                <a:hlinkClick r:id="rId4"/>
              </a:rPr>
              <a:t>Outpatient Hospital Payment</a:t>
            </a:r>
          </a:p>
          <a:p>
            <a:pPr marL="599440" lvl="1" indent="-256540"/>
            <a:r>
              <a:rPr lang="en-US"/>
              <a:t>Contact </a:t>
            </a:r>
            <a:r>
              <a:rPr lang="en-US">
                <a:hlinkClick r:id="rId5"/>
              </a:rPr>
              <a:t>Sean Paschke</a:t>
            </a:r>
          </a:p>
          <a:p>
            <a:pPr marL="342900" lvl="1" indent="0">
              <a:buNone/>
            </a:pPr>
            <a:endParaRPr lang="en-US"/>
          </a:p>
          <a:p>
            <a:pPr marL="256540" indent="-256540"/>
            <a:r>
              <a:rPr lang="en-US">
                <a:hlinkClick r:id="rId6"/>
              </a:rPr>
              <a:t>Inpatient Hospital Per Diem Reimbursement Group</a:t>
            </a:r>
          </a:p>
          <a:p>
            <a:pPr marL="599440" lvl="1" indent="-256540"/>
            <a:r>
              <a:rPr lang="en-US"/>
              <a:t>Contact </a:t>
            </a:r>
            <a:r>
              <a:rPr lang="en-US">
                <a:hlinkClick r:id="rId7"/>
              </a:rPr>
              <a:t>Della Phan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857984-5B80-3870-8850-E4DE53174C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14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16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B85DC-B1F5-382A-BB8F-DD4DF6961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48530" y="651016"/>
            <a:ext cx="3204567" cy="3259648"/>
          </a:xfrm>
        </p:spPr>
        <p:txBody>
          <a:bodyPr/>
          <a:lstStyle/>
          <a:p>
            <a:r>
              <a:rPr lang="en-US" sz="4400"/>
              <a:t>Questions?  Comments? </a:t>
            </a:r>
            <a:br>
              <a:rPr lang="en-US" sz="4400"/>
            </a:br>
            <a:r>
              <a:rPr lang="en-US" sz="4400"/>
              <a:t>Solutions?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90BD84B-1093-127A-934B-0A80B3CAB5E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E71DEA-C72C-42CF-90F7-E467E0733BC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32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 noGrp="1"/>
          </p:cNvSpPr>
          <p:nvPr>
            <p:ph type="title" idx="4294967295"/>
          </p:nvPr>
        </p:nvSpPr>
        <p:spPr>
          <a:xfrm>
            <a:off x="1229973" y="247081"/>
            <a:ext cx="10245796" cy="14642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87672" marR="0" lvl="0" indent="-487672" algn="ctr" defTabSz="130046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689" b="1" i="1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Thank You!</a:t>
            </a:r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1229973" y="2166169"/>
            <a:ext cx="4911402" cy="6770932"/>
          </a:xfrm>
          <a:prstGeom prst="rect">
            <a:avLst/>
          </a:prstGeom>
        </p:spPr>
        <p:txBody>
          <a:bodyPr lIns="116705" tIns="58352" rIns="116705" bIns="58352" anchor="t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 3" pitchFamily="18" charset="2"/>
              <a:buChar char="Ò"/>
              <a:tabLst/>
              <a:defRPr sz="36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3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Kevin Martin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Fee for Service Rates Division Director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Kevin.Martin@state.co.us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Andrew Abalos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Facility Rates Section Manager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Andrew.Abalos@state.co.us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Diana Lambe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</a:rPr>
              <a:t>Inpatient Hospital Rates Analyst</a:t>
            </a:r>
          </a:p>
          <a:p>
            <a:pPr marL="0" indent="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Diana.Lambe@state.co.us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Sean Paschke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Outpatient Hospital Rates Analyst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Sean.Paschke@state.co.us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3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Della Phan</a:t>
            </a:r>
            <a:endParaRPr lang="en-US">
              <a:solidFill>
                <a:schemeClr val="tx1"/>
              </a:solidFill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Specialty Hospital Rates Analyst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ea typeface="+mn-lt"/>
                <a:cs typeface="+mn-lt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Della.Phan@state.co.us</a:t>
            </a:r>
          </a:p>
          <a:p>
            <a:pPr marL="0" indent="0">
              <a:buNone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18">
              <a:solidFill>
                <a:schemeClr val="tx1"/>
              </a:solidFill>
            </a:endParaRPr>
          </a:p>
        </p:txBody>
      </p:sp>
      <p:sp>
        <p:nvSpPr>
          <p:cNvPr id="6" name="Text Placeholder 2"/>
          <p:cNvSpPr txBox="1">
            <a:spLocks/>
          </p:cNvSpPr>
          <p:nvPr/>
        </p:nvSpPr>
        <p:spPr>
          <a:xfrm>
            <a:off x="6441910" y="2178827"/>
            <a:ext cx="5347467" cy="6758274"/>
          </a:xfrm>
          <a:prstGeom prst="rect">
            <a:avLst/>
          </a:prstGeom>
        </p:spPr>
        <p:txBody>
          <a:bodyPr lIns="116705" tIns="58352" rIns="116705" bIns="58352" anchor="t"/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Wingdings 3" pitchFamily="18" charset="2"/>
              <a:buChar char="Ò"/>
              <a:tabLst/>
              <a:defRPr sz="3600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32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</a:rPr>
              <a:t>Raine Henry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</a:rPr>
              <a:t>Hospital and Specialty Care Section Manager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Raine.Henry@state.co.us</a:t>
            </a: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chemeClr val="tx2">
                  <a:lumMod val="60000"/>
                  <a:lumOff val="40000"/>
                </a:schemeClr>
              </a:solidFill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00"/>
                </a:solidFill>
                <a:ea typeface="+mn-lt"/>
                <a:cs typeface="+mn-lt"/>
              </a:rPr>
              <a:t>Chris Lane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1"/>
                </a:solidFill>
              </a:rPr>
              <a:t>Specialty Care and Facilities Unit Manager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Christopher.Lane@state.co.us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>
              <a:solidFill>
                <a:srgbClr val="000000"/>
              </a:solidFill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>
                <a:solidFill>
                  <a:srgbClr val="000000"/>
                </a:solidFill>
                <a:ea typeface="+mn-lt"/>
                <a:cs typeface="+mn-lt"/>
              </a:rPr>
              <a:t>Diva Wood</a:t>
            </a:r>
            <a:endParaRPr lang="en-US"/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Hospital Policy Specialist</a:t>
            </a: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ea typeface="+mn-lt"/>
                <a:cs typeface="+mn-lt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Diva.Wood@state.co.us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Jessica Short</a:t>
            </a: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1"/>
                </a:solidFill>
                <a:ea typeface="+mn-lt"/>
                <a:cs typeface="+mn-lt"/>
              </a:rPr>
              <a:t>Hospital Policy Specialist</a:t>
            </a:r>
          </a:p>
          <a:p>
            <a:pPr marL="0" indent="0" defTabSz="1300460">
              <a:spcBef>
                <a:spcPts val="0"/>
              </a:spcBef>
              <a:buNone/>
              <a:defRPr/>
            </a:pPr>
            <a:r>
              <a:rPr lang="en-US" sz="2000">
                <a:solidFill>
                  <a:schemeClr val="tx2">
                    <a:lumMod val="60000"/>
                    <a:lumOff val="40000"/>
                  </a:schemeClr>
                </a:solidFill>
                <a:ea typeface="+mn-lt"/>
                <a:cs typeface="+mn-lt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Jessica.Short@state.co.us</a:t>
            </a:r>
            <a:endParaRPr lang="en-US" sz="2000">
              <a:solidFill>
                <a:schemeClr val="tx2">
                  <a:lumMod val="60000"/>
                  <a:lumOff val="40000"/>
                </a:schemeClr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  <a:p>
            <a:pPr marL="0" indent="0" defTabSz="1300460">
              <a:spcBef>
                <a:spcPts val="0"/>
              </a:spcBef>
              <a:buNone/>
              <a:defRPr/>
            </a:pPr>
            <a:endParaRPr lang="en-US" sz="2000">
              <a:solidFill>
                <a:schemeClr val="tx1"/>
              </a:solidFill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dirty="0" smtClean="0">
                <a:solidFill>
                  <a:srgbClr val="FFFFFF"/>
                </a:solidFill>
              </a:rPr>
              <a:pPr/>
              <a:t>16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7741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 noGrp="1"/>
          </p:cNvSpPr>
          <p:nvPr>
            <p:ph type="title" idx="4294967295"/>
          </p:nvPr>
        </p:nvSpPr>
        <p:spPr>
          <a:xfrm>
            <a:off x="154183" y="210439"/>
            <a:ext cx="12354560" cy="1127142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30046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689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Welcome &amp; Introductions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20825" y="1752869"/>
            <a:ext cx="9763150" cy="199285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730885" indent="-730885" defTabSz="1300460" fontAlgn="auto" hangingPunct="1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3950" b="1" kern="0">
                <a:solidFill>
                  <a:schemeClr val="tx1"/>
                </a:solidFill>
                <a:latin typeface="+mn-lt"/>
              </a:rPr>
              <a:t>Thank you for participating today!</a:t>
            </a:r>
            <a:endParaRPr lang="en-US" sz="3950">
              <a:solidFill>
                <a:schemeClr val="tx1"/>
              </a:solidFill>
            </a:endParaRPr>
          </a:p>
          <a:p>
            <a:pPr marL="730885" indent="-730885" defTabSz="1300460" fontAlgn="auto" hangingPunct="1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1600" b="1" kern="0">
              <a:solidFill>
                <a:schemeClr val="tx1"/>
              </a:solidFill>
              <a:latin typeface="+mn-lt"/>
            </a:endParaRPr>
          </a:p>
          <a:p>
            <a:pPr marL="730885" indent="-730885" defTabSz="1300460" fontAlgn="auto" hangingPunct="1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3400" kern="0">
                <a:solidFill>
                  <a:schemeClr val="tx1"/>
                </a:solidFill>
                <a:latin typeface="+mn-lt"/>
              </a:rPr>
              <a:t>We are counting on your participation to make these meetings successful</a:t>
            </a:r>
            <a:endParaRPr lang="en-US" sz="3413" ker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Picture 2" descr="cartoon picture of people sitting in a circle at a table having a meeting">
            <a:extLst>
              <a:ext uri="{FF2B5EF4-FFF2-40B4-BE49-F238E27FC236}">
                <a16:creationId xmlns:a16="http://schemas.microsoft.com/office/drawing/2014/main" id="{1D6B36EA-E8B4-4906-89F7-6468C4053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2862729" y="3745722"/>
            <a:ext cx="6389474" cy="533521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7444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/>
          <p:cNvSpPr txBox="1">
            <a:spLocks noGrp="1"/>
          </p:cNvSpPr>
          <p:nvPr>
            <p:ph type="title" idx="4294967295"/>
          </p:nvPr>
        </p:nvSpPr>
        <p:spPr>
          <a:xfrm>
            <a:off x="184392" y="228254"/>
            <a:ext cx="12354560" cy="9695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130046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About this Meeting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72673" y="1528834"/>
            <a:ext cx="11059453" cy="61247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730885" indent="-730885" fontAlgn="auto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kern="0">
                <a:solidFill>
                  <a:schemeClr val="tx1"/>
                </a:solidFill>
                <a:latin typeface="+mn-lt"/>
              </a:rPr>
              <a:t>We will be recording this meeting.</a:t>
            </a:r>
            <a:endParaRPr lang="en-US" sz="2800" kern="0">
              <a:solidFill>
                <a:schemeClr val="tx1"/>
              </a:solidFill>
            </a:endParaRPr>
          </a:p>
          <a:p>
            <a:pPr marL="730885" indent="-730885" fontAlgn="auto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2800" b="1" kern="0">
              <a:solidFill>
                <a:schemeClr val="tx1"/>
              </a:solidFill>
              <a:latin typeface="+mn-lt"/>
            </a:endParaRPr>
          </a:p>
          <a:p>
            <a:pPr marL="730885" indent="-730885" fontAlgn="auto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kern="0">
                <a:solidFill>
                  <a:schemeClr val="tx1"/>
                </a:solidFill>
                <a:latin typeface="+mn-lt"/>
              </a:rPr>
              <a:t>Please speak clearly when asking a question and give your name and hospital</a:t>
            </a:r>
          </a:p>
          <a:p>
            <a:pPr marL="730885" indent="-730885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2800" kern="0">
              <a:solidFill>
                <a:schemeClr val="tx1"/>
              </a:solidFill>
              <a:latin typeface="+mn-lt"/>
            </a:endParaRPr>
          </a:p>
          <a:p>
            <a:pPr marL="730885" indent="-730885" defTabSz="1300460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kern="0">
                <a:solidFill>
                  <a:schemeClr val="tx1"/>
                </a:solidFill>
                <a:latin typeface="+mn-lt"/>
              </a:rPr>
              <a:t>A recording of this meeting will be posted to the </a:t>
            </a:r>
            <a:r>
              <a:rPr lang="en-US" sz="2800" kern="0">
                <a:solidFill>
                  <a:srgbClr val="002DD1"/>
                </a:solidFill>
                <a:latin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Hospital Engagement Meeting website</a:t>
            </a:r>
            <a:r>
              <a:rPr lang="en-US" sz="2800" kern="0">
                <a:solidFill>
                  <a:schemeClr val="tx1"/>
                </a:solidFill>
                <a:latin typeface="+mn-lt"/>
              </a:rPr>
              <a:t> for later viewing.</a:t>
            </a:r>
          </a:p>
          <a:p>
            <a:pPr marL="730885" indent="-730885" defTabSz="1300460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endParaRPr lang="en-US" sz="2800" kern="0">
              <a:solidFill>
                <a:schemeClr val="tx1"/>
              </a:solidFill>
              <a:latin typeface="+mn-lt"/>
            </a:endParaRPr>
          </a:p>
          <a:p>
            <a:pPr marL="730885" indent="-730885" defTabSz="1300460">
              <a:spcBef>
                <a:spcPts val="0"/>
              </a:spcBef>
              <a:spcAft>
                <a:spcPts val="0"/>
              </a:spcAft>
              <a:buFont typeface="Wingdings" panose="020B0604020202020204" pitchFamily="34" charset="0"/>
              <a:buChar char="Ø"/>
              <a:defRPr/>
            </a:pPr>
            <a:r>
              <a:rPr lang="en-US" sz="2800" b="1" kern="0">
                <a:solidFill>
                  <a:schemeClr val="tx1"/>
                </a:solidFill>
                <a:latin typeface="+mn-lt"/>
              </a:rPr>
              <a:t>Hospital Generated Topics:  </a:t>
            </a:r>
            <a:r>
              <a:rPr lang="en-US" sz="2800" kern="0">
                <a:solidFill>
                  <a:schemeClr val="tx1"/>
                </a:solidFill>
                <a:latin typeface="+mn-lt"/>
              </a:rPr>
              <a:t>Please contact Della Phan at </a:t>
            </a:r>
            <a:r>
              <a:rPr lang="en-US" sz="2800" kern="0">
                <a:solidFill>
                  <a:srgbClr val="002DD1"/>
                </a:solidFill>
                <a:latin typeface="+mn-lt"/>
                <a:hlinkClick r:id="rId4"/>
              </a:rPr>
              <a:t>Della.Phan@state.co.us</a:t>
            </a:r>
            <a:r>
              <a:rPr lang="en-US" sz="2800" kern="0">
                <a:solidFill>
                  <a:schemeClr val="tx1"/>
                </a:solidFill>
                <a:latin typeface="+mn-lt"/>
              </a:rPr>
              <a:t> with requests to cover questions or topics in future hospital engagement meetings.  Topics requested fewer than 2 weeks before the next meeting may need to be pushed to future meetings depending on availability of personnel with knowledge of those topics.</a:t>
            </a:r>
            <a:endParaRPr lang="en-US" sz="2844" kern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3" name="Picture 2" descr="Title in rainbow colors" title="Thank you for your cooperation">
            <a:extLst>
              <a:ext uri="{FF2B5EF4-FFF2-40B4-BE49-F238E27FC236}">
                <a16:creationId xmlns:a16="http://schemas.microsoft.com/office/drawing/2014/main" id="{BDB9440E-0B85-4DE2-A15E-8DDAC5FB25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044" y="7824058"/>
            <a:ext cx="12501256" cy="1148391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731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/>
          <p:cNvSpPr txBox="1">
            <a:spLocks noGrp="1"/>
          </p:cNvSpPr>
          <p:nvPr>
            <p:ph type="title" idx="4294967295"/>
          </p:nvPr>
        </p:nvSpPr>
        <p:spPr>
          <a:xfrm>
            <a:off x="484592" y="365962"/>
            <a:ext cx="11923556" cy="152294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342900" indent="-34290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4000" b="1" kern="1200" baseline="0">
                <a:solidFill>
                  <a:schemeClr val="accent6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ctr" defTabSz="584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Dates and Times for </a:t>
            </a:r>
            <a:r>
              <a:rPr lang="en-US" sz="3400">
                <a:solidFill>
                  <a:schemeClr val="tx1"/>
                </a:solidFill>
                <a:latin typeface="+mj-lt"/>
              </a:rPr>
              <a:t>2025</a:t>
            </a:r>
            <a:endParaRPr kumimoji="0" lang="en-US" sz="3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lt"/>
              <a:cs typeface="+mn-lt"/>
              <a:sym typeface="Trebuchet MS" pitchFamily="-100" charset="0"/>
            </a:endParaRPr>
          </a:p>
          <a:p>
            <a:pPr marL="342900" marR="0" lvl="0" indent="-342900" algn="ctr" defTabSz="5842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en-US" sz="3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  <a:sym typeface="Trebuchet MS" pitchFamily="-100" charset="0"/>
              </a:rPr>
              <a:t>General Hospital Stakeholder Engagement Meetings</a:t>
            </a:r>
            <a:endParaRPr lang="en-US" sz="3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aphicFrame>
        <p:nvGraphicFramePr>
          <p:cNvPr id="4" name="Table 3" descr="Upcoming Meetings&#10;&#10;Next Meeting Date September thirteenth from 12:30pm to 4pm. Final meeting for the year is November first from 9am to 12:30pm" title="Upcoming Meetings">
            <a:extLst>
              <a:ext uri="{FF2B5EF4-FFF2-40B4-BE49-F238E27FC236}">
                <a16:creationId xmlns:a16="http://schemas.microsoft.com/office/drawing/2014/main" id="{765865DA-2F64-407C-83D2-AFFC34015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4491672"/>
              </p:ext>
            </p:extLst>
          </p:nvPr>
        </p:nvGraphicFramePr>
        <p:xfrm>
          <a:off x="2514075" y="1963057"/>
          <a:ext cx="8365283" cy="473659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87931">
                  <a:extLst>
                    <a:ext uri="{9D8B030D-6E8A-4147-A177-3AD203B41FA5}">
                      <a16:colId xmlns:a16="http://schemas.microsoft.com/office/drawing/2014/main" val="1192070663"/>
                    </a:ext>
                  </a:extLst>
                </a:gridCol>
                <a:gridCol w="4177352">
                  <a:extLst>
                    <a:ext uri="{9D8B030D-6E8A-4147-A177-3AD203B41FA5}">
                      <a16:colId xmlns:a16="http://schemas.microsoft.com/office/drawing/2014/main" val="495390942"/>
                    </a:ext>
                  </a:extLst>
                </a:gridCol>
              </a:tblGrid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/>
                        <a:t>Dates of Meetings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/>
                        <a:t>Meeting Time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235870846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sngStrike" baseline="0">
                          <a:solidFill>
                            <a:schemeClr val="tx1"/>
                          </a:solidFill>
                        </a:rPr>
                        <a:t>January 10,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600" b="0" i="0" u="none" strike="sngStrike" baseline="0" noProof="0">
                          <a:solidFill>
                            <a:schemeClr val="tx1"/>
                          </a:solidFill>
                        </a:rPr>
                        <a:t>1:00pm-3:00pm</a:t>
                      </a:r>
                      <a:endParaRPr lang="en-US" strike="sngStrike">
                        <a:solidFill>
                          <a:schemeClr val="tx1"/>
                        </a:solidFill>
                      </a:endParaRP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58151912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b="0" strike="sngStrike" baseline="0">
                          <a:solidFill>
                            <a:schemeClr val="tx1"/>
                          </a:solidFill>
                        </a:rPr>
                        <a:t>February 7,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0" strike="sngStrike" baseline="0">
                          <a:solidFill>
                            <a:schemeClr val="tx1"/>
                          </a:solidFill>
                        </a:rPr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3557668154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sngStrike" baseline="0"/>
                        <a:t>March 7,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strike="sngStrike" baseline="0"/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786757573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sngStrike" baseline="0"/>
                        <a:t>May 2,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strike="sngStrike" baseline="0"/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472245145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marL="0" algn="ctr" defTabSz="342968" rtl="0" eaLnBrk="1" latinLnBrk="0" hangingPunct="1"/>
                      <a:r>
                        <a:rPr lang="en-US" sz="2600" b="0" strike="sngStrik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June 13,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0" i="0" u="none" strike="sngStrike" baseline="0" noProof="0">
                          <a:solidFill>
                            <a:schemeClr val="tx1"/>
                          </a:solidFill>
                        </a:rPr>
                        <a:t>1:00pm-3:00pm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3736760773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sngStrike" baseline="0"/>
                        <a:t>July 11, 2025</a:t>
                      </a:r>
                      <a:endParaRPr lang="en-US" strike="sngStrike"/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2600" b="0" i="0" u="none" strike="sngStrike" baseline="0" noProof="0"/>
                        <a:t>1:00pm-3:00pm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1996103309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sngStrike" baseline="0"/>
                        <a:t>September 5,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sz="2600" b="0" i="0" u="none" strike="sngStrike" baseline="0" noProof="0"/>
                        <a:t>9:00am-11:00am</a:t>
                      </a:r>
                      <a:endParaRPr lang="en-US" strike="sngStrike"/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3554601321"/>
                  </a:ext>
                </a:extLst>
              </a:tr>
              <a:tr h="492348">
                <a:tc>
                  <a:txBody>
                    <a:bodyPr/>
                    <a:lstStyle/>
                    <a:p>
                      <a:pPr algn="ctr"/>
                      <a:r>
                        <a:rPr lang="en-US" sz="2600" strike="noStrike" baseline="0"/>
                        <a:t>November 7, 2025</a:t>
                      </a:r>
                    </a:p>
                  </a:txBody>
                  <a:tcPr marL="130048" marR="130048" marT="65024" marB="65024"/>
                </a:tc>
                <a:tc>
                  <a:txBody>
                    <a:bodyPr/>
                    <a:lstStyle/>
                    <a:p>
                      <a:pPr marL="0" marR="0" lvl="0" indent="0" algn="ctr" defTabSz="32145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strike="noStrike" baseline="0"/>
                        <a:t>9:00am-11:00am</a:t>
                      </a:r>
                    </a:p>
                  </a:txBody>
                  <a:tcPr marL="130048" marR="130048" marT="65024" marB="65024"/>
                </a:tc>
                <a:extLst>
                  <a:ext uri="{0D108BD9-81ED-4DB2-BD59-A6C34878D82A}">
                    <a16:rowId xmlns:a16="http://schemas.microsoft.com/office/drawing/2014/main" val="223764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89808" y="6768041"/>
            <a:ext cx="5464114" cy="236866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2276">
                <a:latin typeface="+mn-lt"/>
              </a:rPr>
              <a:t>The agenda for upcoming meetings will be available on our external website on a Monday the week of the meeting. </a:t>
            </a:r>
          </a:p>
          <a:p>
            <a:pPr algn="ctr"/>
            <a:r>
              <a:rPr lang="en-US" sz="2276">
                <a:latin typeface="+mn-lt"/>
              </a:rPr>
              <a:t> </a:t>
            </a:r>
            <a:r>
              <a:rPr lang="en-US" sz="2276">
                <a:latin typeface="+mn-lt"/>
                <a:hlinkClick r:id="rId3"/>
              </a:rPr>
              <a:t>https://www.colorado.gov/pacific/hcpf/hospital-engagement-meetings</a:t>
            </a:r>
            <a:endParaRPr lang="en-US" sz="2276">
              <a:latin typeface="+mn-lt"/>
            </a:endParaRPr>
          </a:p>
          <a:p>
            <a:pPr algn="ctr"/>
            <a:endParaRPr lang="en-US" sz="3413">
              <a:latin typeface="+mn-lt"/>
            </a:endParaRPr>
          </a:p>
        </p:txBody>
      </p:sp>
      <p:sp>
        <p:nvSpPr>
          <p:cNvPr id="19" name="Callout: Double Bent Line 18">
            <a:extLst>
              <a:ext uri="{FF2B5EF4-FFF2-40B4-BE49-F238E27FC236}">
                <a16:creationId xmlns:a16="http://schemas.microsoft.com/office/drawing/2014/main" id="{2BCCB8AF-00F6-4F5D-8984-0192474D0E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 rot="10800000">
            <a:off x="7885594" y="6871683"/>
            <a:ext cx="3890953" cy="1657064"/>
          </a:xfrm>
          <a:prstGeom prst="borderCallout3">
            <a:avLst>
              <a:gd name="adj1" fmla="val 18117"/>
              <a:gd name="adj2" fmla="val 23"/>
              <a:gd name="adj3" fmla="val 18750"/>
              <a:gd name="adj4" fmla="val -13702"/>
              <a:gd name="adj5" fmla="val 68354"/>
              <a:gd name="adj6" fmla="val -13702"/>
              <a:gd name="adj7" fmla="val 302999"/>
              <a:gd name="adj8" fmla="val -12839"/>
            </a:avLst>
          </a:prstGeom>
          <a:noFill/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none" w="med" len="med"/>
          </a:ln>
          <a:effectLst/>
        </p:spPr>
        <p:txBody>
          <a:bodyPr vert="horz" wrap="square" lIns="72249" tIns="72249" rIns="72249" bIns="72249" numCol="1" rtlCol="0" anchor="ctr" anchorCtr="0" compatLnSpc="1">
            <a:prstTxWarp prst="textNoShape">
              <a:avLst/>
            </a:prstTxWarp>
          </a:bodyPr>
          <a:lstStyle/>
          <a:p>
            <a:pPr marL="325115" defTabSz="830849"/>
            <a:endParaRPr lang="en-US" sz="2560">
              <a:noFill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811DD5-7AD3-4F1A-9C2E-5395F0376FFA}"/>
              </a:ext>
            </a:extLst>
          </p:cNvPr>
          <p:cNvSpPr txBox="1"/>
          <p:nvPr/>
        </p:nvSpPr>
        <p:spPr>
          <a:xfrm>
            <a:off x="8015397" y="6870024"/>
            <a:ext cx="3649735" cy="149322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sz="2276"/>
              <a:t>Please note the offset dates and times to work around holidays AND Medical Services Board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2A24B62C-909A-450B-86C8-1EECC20B4A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 flipV="1">
            <a:off x="10452503" y="5387685"/>
            <a:ext cx="1814786" cy="1322"/>
          </a:xfrm>
          <a:prstGeom prst="straightConnector1">
            <a:avLst/>
          </a:prstGeom>
          <a:solidFill>
            <a:srgbClr val="14943F"/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triangle"/>
          </a:ln>
          <a:effectLst/>
        </p:spPr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6A11985-5075-42F5-86C6-D80F6ECDC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 flipH="1">
            <a:off x="10510726" y="2774467"/>
            <a:ext cx="1756563" cy="1322"/>
          </a:xfrm>
          <a:prstGeom prst="straightConnector1">
            <a:avLst/>
          </a:prstGeom>
          <a:solidFill>
            <a:srgbClr val="14943F"/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6FC390A-081B-19FC-12D4-DB7F23696E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 bwMode="auto">
          <a:xfrm>
            <a:off x="12267289" y="2774467"/>
            <a:ext cx="19997" cy="5477287"/>
          </a:xfrm>
          <a:prstGeom prst="straightConnector1">
            <a:avLst/>
          </a:prstGeom>
          <a:solidFill>
            <a:srgbClr val="14943F"/>
          </a:solidFill>
          <a:ln w="57150" cap="flat" cmpd="sng" algn="ctr">
            <a:solidFill>
              <a:schemeClr val="accent1">
                <a:lumMod val="75000"/>
              </a:schemeClr>
            </a:solidFill>
            <a:prstDash val="solid"/>
            <a:miter lim="0"/>
            <a:headEnd type="none" w="med" len="med"/>
            <a:tailEnd type="none" w="med" len="med"/>
          </a:ln>
          <a:effectLst/>
        </p:spPr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E1C426A-C798-76DE-1A42-41AA260B21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 bwMode="auto">
          <a:xfrm flipH="1" flipV="1">
            <a:off x="10462707" y="4876800"/>
            <a:ext cx="1814786" cy="1322"/>
          </a:xfrm>
          <a:prstGeom prst="straightConnector1">
            <a:avLst/>
          </a:prstGeom>
          <a:solidFill>
            <a:srgbClr val="14943F"/>
          </a:solidFill>
          <a:ln w="12700" cap="flat" cmpd="sng" algn="ctr">
            <a:solidFill>
              <a:srgbClr val="000000"/>
            </a:solidFill>
            <a:prstDash val="solid"/>
            <a:miter lim="0"/>
            <a:headEnd type="none" w="med" len="med"/>
            <a:tailEnd type="triangle"/>
          </a:ln>
          <a:effectLst/>
        </p:spPr>
      </p:cxn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D4B2A3-DF06-4EAB-85AB-0641A4D150A0}" type="slidenum">
              <a:rPr lang="en-US" smtClean="0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285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D13D8B-3009-4359-9FB8-AD660C8B55D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438941" y="206348"/>
            <a:ext cx="8123837" cy="880241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831013" rtl="0" eaLnBrk="1" fontAlgn="auto" latinLnBrk="0" hangingPunct="1">
              <a:lnSpc>
                <a:spcPct val="100000"/>
              </a:lnSpc>
              <a:spcBef>
                <a:spcPts val="1092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120" b="1" i="0" u="none" strike="noStrike" kern="0" cap="none" spc="0" normalizeH="0" baseline="0" noProof="0">
                <a:ln w="0"/>
                <a:solidFill>
                  <a:schemeClr val="tx1"/>
                </a:solidFill>
                <a:effectLst/>
                <a:uLnTx/>
                <a:uFillTx/>
                <a:latin typeface="Trebuchet MS"/>
                <a:ea typeface="Trebuchet MS" pitchFamily="-100" charset="0"/>
                <a:cs typeface="Trebuchet MS" pitchFamily="-100" charset="0"/>
                <a:sym typeface="Trebuchet MS" pitchFamily="-100" charset="0"/>
              </a:rPr>
              <a:t>AGENDA</a:t>
            </a:r>
          </a:p>
        </p:txBody>
      </p:sp>
      <p:graphicFrame>
        <p:nvGraphicFramePr>
          <p:cNvPr id="6" name="Table 13">
            <a:extLst>
              <a:ext uri="{FF2B5EF4-FFF2-40B4-BE49-F238E27FC236}">
                <a16:creationId xmlns:a16="http://schemas.microsoft.com/office/drawing/2014/main" id="{05A6AE4F-1A0A-496C-A3D3-B55588F2DC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4475384"/>
              </p:ext>
            </p:extLst>
          </p:nvPr>
        </p:nvGraphicFramePr>
        <p:xfrm>
          <a:off x="393192" y="1244286"/>
          <a:ext cx="12255400" cy="53689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55400">
                  <a:extLst>
                    <a:ext uri="{9D8B030D-6E8A-4147-A177-3AD203B41FA5}">
                      <a16:colId xmlns:a16="http://schemas.microsoft.com/office/drawing/2014/main" val="2531418421"/>
                    </a:ext>
                  </a:extLst>
                </a:gridCol>
              </a:tblGrid>
              <a:tr h="1223674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3200" dirty="0"/>
                        <a:t>September 2025 Hospital Stakeholder </a:t>
                      </a:r>
                    </a:p>
                    <a:p>
                      <a:pPr marL="0" marR="0" lvl="0" indent="0" algn="ctr" defTabSz="34296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/>
                        <a:t>Engagement Meeting Topics </a:t>
                      </a:r>
                      <a:r>
                        <a:rPr lang="en-US" sz="3200" dirty="0">
                          <a:solidFill>
                            <a:srgbClr val="FF0000"/>
                          </a:solidFill>
                        </a:rPr>
                        <a:t>– </a:t>
                      </a:r>
                      <a:r>
                        <a:rPr lang="en-US" sz="3200" dirty="0" err="1">
                          <a:solidFill>
                            <a:srgbClr val="FF0000"/>
                          </a:solidFill>
                        </a:rPr>
                        <a:t>mm:ss</a:t>
                      </a:r>
                      <a:endParaRPr lang="en-US" sz="32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0826839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Medicaid Sustainability Memo to RAEs Follow-up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3:34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93585882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Medicaid Provider Portal and CBMS Information Mismatch Instances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5:28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90188818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EAPG Rate Changes, Effective July 1, 2025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7:15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30919624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EAPG Module Update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9:30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36263987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Inpatient Updates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- 11:05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05921813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Regulatory Updates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14:55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04313348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 err="1"/>
                        <a:t>Vagus</a:t>
                      </a:r>
                      <a:r>
                        <a:rPr lang="en-US" sz="2800" dirty="0"/>
                        <a:t> Nerve Stimulator Reimbursement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17:47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69301"/>
                  </a:ext>
                </a:extLst>
              </a:tr>
              <a:tr h="281795"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 dirty="0"/>
                        <a:t>Facility Rates Website Changes </a:t>
                      </a:r>
                      <a:r>
                        <a:rPr lang="en-US" sz="2800" dirty="0">
                          <a:solidFill>
                            <a:srgbClr val="FF0000"/>
                          </a:solidFill>
                        </a:rPr>
                        <a:t>– 18:48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57810398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38148">
              <a:defRPr/>
            </a:pPr>
            <a:fld id="{CDE68769-00DC-405B-88E2-248530D96551}" type="slidenum">
              <a:rPr lang="en-US">
                <a:solidFill>
                  <a:srgbClr val="FFFFFF"/>
                </a:solidFill>
              </a:rPr>
              <a:pPr defTabSz="438148"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84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FA4BCE-F741-AB77-338D-A54FDBF0E4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1D71D6E-C6E4-5A9E-A08C-F6220101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0" y="96376"/>
            <a:ext cx="12524793" cy="2191190"/>
          </a:xfrm>
        </p:spPr>
        <p:txBody>
          <a:bodyPr/>
          <a:lstStyle/>
          <a:p>
            <a:r>
              <a:rPr lang="en-US" sz="4400" dirty="0"/>
              <a:t>Medicaid Sustainability: Behavioral Health and Managed Care Actions Memo Follow-up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5A251E-9291-1AAF-E53F-03CDDCD28D85}"/>
              </a:ext>
            </a:extLst>
          </p:cNvPr>
          <p:cNvSpPr txBox="1"/>
          <p:nvPr/>
        </p:nvSpPr>
        <p:spPr>
          <a:xfrm>
            <a:off x="609600" y="2287566"/>
            <a:ext cx="11785600" cy="655564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  <a:latin typeface="Trebuchet MS"/>
              </a:rPr>
              <a:t>Following up from July 11 Meeting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u="sng" dirty="0">
              <a:solidFill>
                <a:schemeClr val="tx1"/>
              </a:solidFill>
              <a:latin typeface="Trebuchet MS"/>
            </a:endParaRP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Trebuchet MS"/>
                <a:hlinkClick r:id="rId2"/>
              </a:rPr>
              <a:t>June 2025 Medicaid Sustainability Memo</a:t>
            </a:r>
            <a:endParaRPr lang="en-US" sz="2800" b="1" dirty="0">
              <a:solidFill>
                <a:schemeClr val="tx1"/>
              </a:solidFill>
              <a:latin typeface="Trebuchet MS"/>
            </a:endParaRP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rebuchet MS"/>
              </a:rPr>
              <a:t>Question regarding use of APR-DRGs for RAEs across Crisis Stabilization Units (CSUs), Acute Treatment Units (ATUs), and inpatient hospitals, by October 1, 2025.</a:t>
            </a:r>
            <a:endParaRPr lang="en-US" sz="2800" dirty="0">
              <a:solidFill>
                <a:schemeClr val="tx1"/>
              </a:solidFill>
            </a:endParaRPr>
          </a:p>
          <a:p>
            <a:pPr marL="685800" lvl="1" indent="-457200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tx1"/>
              </a:solidFill>
            </a:endParaRP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BHIC Team’s Update: </a:t>
            </a:r>
            <a:r>
              <a:rPr lang="en-US" sz="2800" dirty="0">
                <a:solidFill>
                  <a:schemeClr val="tx1"/>
                </a:solidFill>
              </a:rPr>
              <a:t>Beginning research with the RAEs and plan to perform stakeholder work when further along in that process</a:t>
            </a:r>
          </a:p>
          <a:p>
            <a:pPr marL="685800" lvl="1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Not looking for implementation before July 1, 2027</a:t>
            </a:r>
          </a:p>
          <a:p>
            <a:pPr marL="685800" lvl="1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Trebuchet MS"/>
            </a:endParaRP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rebuchet MS"/>
              </a:rPr>
              <a:t>For additional information, please contact </a:t>
            </a:r>
            <a:r>
              <a:rPr lang="en-US" sz="2800" dirty="0">
                <a:solidFill>
                  <a:schemeClr val="tx1"/>
                </a:solidFill>
                <a:latin typeface="Trebuchet MS"/>
                <a:hlinkClick r:id="rId3"/>
              </a:rPr>
              <a:t>hcpf_Bhbenefits@state.co.us</a:t>
            </a:r>
            <a:endParaRPr lang="en-US" sz="2800" dirty="0">
              <a:solidFill>
                <a:schemeClr val="tx1"/>
              </a:solidFill>
              <a:latin typeface="Trebuchet MS"/>
            </a:endParaRPr>
          </a:p>
          <a:p>
            <a:pPr lvl="1" indent="0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5E4452-DC8B-84C9-61BD-AD967C8610C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289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723BC4-98A8-F8FC-706D-969D5A52A3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CC2094-94FB-5723-F2F2-899F047B9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310" y="96376"/>
            <a:ext cx="12524793" cy="2191190"/>
          </a:xfrm>
        </p:spPr>
        <p:txBody>
          <a:bodyPr/>
          <a:lstStyle/>
          <a:p>
            <a:r>
              <a:rPr lang="en-US" sz="4400" dirty="0"/>
              <a:t>Medicaid Provider Portal</a:t>
            </a:r>
            <a:br>
              <a:rPr lang="en-US" sz="4400" dirty="0"/>
            </a:br>
            <a:r>
              <a:rPr lang="en-US" sz="4400" dirty="0"/>
              <a:t>and CBMS Information Mismatch Instances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56899F-A4BE-582B-A67C-464BC69A3F00}"/>
              </a:ext>
            </a:extLst>
          </p:cNvPr>
          <p:cNvSpPr txBox="1"/>
          <p:nvPr/>
        </p:nvSpPr>
        <p:spPr>
          <a:xfrm>
            <a:off x="609600" y="2287566"/>
            <a:ext cx="11785600" cy="569386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b="1" u="sng" dirty="0">
                <a:solidFill>
                  <a:schemeClr val="tx1"/>
                </a:solidFill>
                <a:latin typeface="Trebuchet MS"/>
              </a:rPr>
              <a:t>Following up from email received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b="1" u="sng" dirty="0">
              <a:solidFill>
                <a:schemeClr val="tx1"/>
              </a:solidFill>
              <a:latin typeface="Trebuchet MS"/>
            </a:endParaRPr>
          </a:p>
          <a:p>
            <a:pPr marL="6858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Trebuchet MS"/>
              </a:rPr>
              <a:t>Want to know more regarding who to contact for instances when mismatching information between Medicaid Provider Portal and CBMS</a:t>
            </a: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rebuchet MS"/>
              </a:rPr>
              <a:t>Working with Medicaid Operations Office to better understand issue, will be connecting with impacted hospital</a:t>
            </a:r>
          </a:p>
          <a:p>
            <a:pPr marL="914400" lvl="2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Trebuchet MS"/>
            </a:endParaRP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rebuchet MS"/>
              </a:rPr>
              <a:t>Please send further instances of such mismatches to HCPF_Hospitalregulatory@state.co.us</a:t>
            </a:r>
          </a:p>
          <a:p>
            <a:pPr marL="914400" lvl="2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Trebuchet MS"/>
            </a:endParaRPr>
          </a:p>
          <a:p>
            <a:pPr marL="914400" lvl="2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Trebuchet MS"/>
              </a:rPr>
              <a:t>Pertinent information to be provided in November meeting</a:t>
            </a:r>
            <a:endParaRPr lang="en-US" sz="2800" dirty="0">
              <a:solidFill>
                <a:schemeClr val="tx1"/>
              </a:solidFill>
            </a:endParaRPr>
          </a:p>
          <a:p>
            <a:pPr lvl="1" indent="0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87A68B-EAB3-BFD9-9FC7-835E3767F91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00000000-1234-1234-1234-12341234123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46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502D81-61BA-361B-F36E-8D6A2C93E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852E7-032E-FD1B-7753-6BA2CA19B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080" y="519881"/>
            <a:ext cx="11216640" cy="2023285"/>
          </a:xfr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5400"/>
              <a:t>EAPG Rate Changes</a:t>
            </a:r>
            <a:br>
              <a:rPr lang="en-US" sz="5400"/>
            </a:br>
            <a:r>
              <a:rPr lang="en-US" sz="5400"/>
              <a:t>Effective July 1, 2025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3BD9D-B84D-8841-41AA-612BCB536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068" y="2197994"/>
            <a:ext cx="11054652" cy="6778581"/>
          </a:xfrm>
        </p:spPr>
        <p:txBody>
          <a:bodyPr lIns="91440" tIns="45720" rIns="91440" bIns="45720" anchor="t"/>
          <a:lstStyle/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latin typeface="+mn-lt"/>
              </a:rPr>
              <a:t>Three changes to be implemented at once effective July 1, 2025</a:t>
            </a:r>
          </a:p>
          <a:p>
            <a:pPr marL="805789" lvl="2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+mn-lt"/>
              </a:rPr>
              <a:t>1.6% EAPG Base Rate Increase</a:t>
            </a:r>
            <a:endParaRPr lang="en-US" sz="2400" dirty="0">
              <a:latin typeface="+mn-lt"/>
            </a:endParaRPr>
          </a:p>
          <a:p>
            <a:pPr marL="805789" lvl="2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+mn-lt"/>
              </a:rPr>
              <a:t>80% -&gt; 65% 340B Rate Reduction</a:t>
            </a:r>
            <a:endParaRPr lang="en-US" sz="2400" dirty="0">
              <a:latin typeface="+mn-lt"/>
            </a:endParaRPr>
          </a:p>
          <a:p>
            <a:pPr marL="805789" lvl="2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+mn-lt"/>
              </a:rPr>
              <a:t>EAPG Version 3.18</a:t>
            </a:r>
            <a:endParaRPr lang="en-US" sz="2400" dirty="0">
              <a:latin typeface="+mn-lt"/>
            </a:endParaRP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endParaRPr lang="en-US" sz="2400">
              <a:latin typeface="+mn-lt"/>
            </a:endParaRP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+mn-lt"/>
              </a:rPr>
              <a:t>System Change Request with Gainwell to accommodate EAPG Version Update</a:t>
            </a:r>
          </a:p>
          <a:p>
            <a:pPr marL="805789" lvl="2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 dirty="0">
                <a:latin typeface="+mn-lt"/>
              </a:rPr>
              <a:t>Anticipated project completion within 4</a:t>
            </a:r>
            <a:r>
              <a:rPr lang="en-US" sz="2400" baseline="30000" dirty="0">
                <a:latin typeface="+mn-lt"/>
              </a:rPr>
              <a:t>th</a:t>
            </a:r>
            <a:r>
              <a:rPr lang="en-US" sz="2400" dirty="0">
                <a:latin typeface="+mn-lt"/>
              </a:rPr>
              <a:t> quarter of calendar year</a:t>
            </a: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endParaRPr lang="en-US" sz="2400">
              <a:latin typeface="+mn-lt"/>
            </a:endParaRP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+mn-lt"/>
              </a:rPr>
              <a:t>All claims with FDOS on </a:t>
            </a:r>
            <a:r>
              <a:rPr lang="en-US" sz="2400" dirty="0">
                <a:latin typeface="+mn-lt"/>
              </a:rPr>
              <a:t>or after July 1, 2025 </a:t>
            </a:r>
            <a:r>
              <a:rPr lang="en-US" sz="2400">
                <a:latin typeface="+mn-lt"/>
              </a:rPr>
              <a:t>to be reprocessed upon completion</a:t>
            </a:r>
            <a:r>
              <a:rPr lang="en-US" sz="2400" dirty="0">
                <a:latin typeface="+mn-lt"/>
              </a:rPr>
              <a:t> of SCR</a:t>
            </a:r>
            <a:endParaRPr lang="en-US" sz="2400">
              <a:latin typeface="+mn-lt"/>
            </a:endParaRP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endParaRPr lang="en-US" sz="2400">
              <a:latin typeface="+mn-lt"/>
            </a:endParaRP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+mn-lt"/>
              </a:rPr>
              <a:t>Providers to be notified of reprocessing schedule depending on SCR completion date</a:t>
            </a: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endParaRPr lang="en-US" sz="2400">
              <a:latin typeface="+mn-lt"/>
            </a:endParaRPr>
          </a:p>
          <a:p>
            <a:pPr marL="257160" lvl="1" indent="-257160">
              <a:spcBef>
                <a:spcPts val="576"/>
              </a:spcBef>
              <a:buFont typeface="Arial" panose="020B0604020202020204" pitchFamily="34" charset="0"/>
              <a:buChar char="•"/>
            </a:pPr>
            <a:r>
              <a:rPr lang="en-US" sz="2400">
                <a:latin typeface="+mn-lt"/>
              </a:rPr>
              <a:t>More information on OP rates:</a:t>
            </a:r>
            <a:br>
              <a:rPr lang="en-US" sz="1800">
                <a:latin typeface="+mn-lt"/>
              </a:rPr>
            </a:br>
            <a:r>
              <a:rPr lang="en-US" sz="2400">
                <a:latin typeface="+mn-lt"/>
                <a:hlinkClick r:id="rId2"/>
              </a:rPr>
              <a:t>https://hcpf.colorado.gov/outpatient-hospital-payment</a:t>
            </a:r>
            <a:endParaRPr lang="en-US" sz="240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8610E4-33FA-AD24-5B8D-1ACCDDBBC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5123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13195B-7EFA-9DCC-2D68-FD40B5131A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64AFB-3827-4167-E007-76CFE99FA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080" y="1014152"/>
            <a:ext cx="11216640" cy="876433"/>
          </a:xfrm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5400" dirty="0"/>
              <a:t>EAPG Module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55627C-D95C-9C40-34C1-F0DF3B3EE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56068" y="2197994"/>
            <a:ext cx="11054652" cy="6778581"/>
          </a:xfrm>
        </p:spPr>
        <p:txBody>
          <a:bodyPr lIns="91440" tIns="45720" rIns="91440" bIns="45720" anchor="t"/>
          <a:lstStyle/>
          <a:p>
            <a:pPr marL="342900" lvl="1" indent="-342900">
              <a:spcBef>
                <a:spcPts val="576"/>
              </a:spcBef>
            </a:pPr>
            <a:r>
              <a:rPr lang="en-US" sz="2800" b="1" dirty="0"/>
              <a:t>3M/Solventum released General Availability </a:t>
            </a:r>
            <a:r>
              <a:rPr lang="en-US" sz="2800" b="1"/>
              <a:t>Version 2024.2.0 </a:t>
            </a:r>
            <a:r>
              <a:rPr lang="en-US" sz="2800" b="1" dirty="0"/>
              <a:t>on June 26, 2025</a:t>
            </a:r>
          </a:p>
          <a:p>
            <a:pPr marL="891529" lvl="2" indent="-342900">
              <a:spcBef>
                <a:spcPts val="576"/>
              </a:spcBef>
            </a:pPr>
            <a:r>
              <a:rPr lang="en-US" sz="2400" dirty="0"/>
              <a:t>Installed in interChange August 12</a:t>
            </a:r>
          </a:p>
          <a:p>
            <a:pPr marL="891529" lvl="2" indent="-342900">
              <a:spcBef>
                <a:spcPts val="576"/>
              </a:spcBef>
            </a:pPr>
            <a:r>
              <a:rPr lang="en-US" sz="2400" dirty="0"/>
              <a:t>Applied quarterly CPT/HCPCS updates</a:t>
            </a:r>
          </a:p>
          <a:p>
            <a:pPr marL="891529" lvl="2" indent="-342900">
              <a:spcBef>
                <a:spcPts val="576"/>
              </a:spcBef>
            </a:pPr>
            <a:endParaRPr lang="en-US" sz="2400" dirty="0"/>
          </a:p>
          <a:p>
            <a:pPr marL="342900" lvl="1" indent="-342900">
              <a:spcBef>
                <a:spcPts val="576"/>
              </a:spcBef>
            </a:pPr>
            <a:r>
              <a:rPr lang="en-US" sz="2800" b="1" dirty="0">
                <a:latin typeface="+mn-lt"/>
              </a:rPr>
              <a:t>3M/Solventum to release General Availability Version 2025.3.0 on September 25, 2025</a:t>
            </a:r>
          </a:p>
          <a:p>
            <a:pPr marL="891529" lvl="2" indent="-342900">
              <a:spcBef>
                <a:spcPts val="576"/>
              </a:spcBef>
            </a:pPr>
            <a:r>
              <a:rPr lang="en-US" sz="2400" dirty="0">
                <a:latin typeface="+mn-lt"/>
              </a:rPr>
              <a:t>Estimated installation within interChange the week of September 29</a:t>
            </a:r>
          </a:p>
          <a:p>
            <a:pPr marL="891529" lvl="2" indent="-342900">
              <a:spcBef>
                <a:spcPts val="576"/>
              </a:spcBef>
            </a:pPr>
            <a:r>
              <a:rPr lang="en-US" sz="2400" dirty="0">
                <a:latin typeface="+mn-lt"/>
              </a:rPr>
              <a:t>Applies quarterly CPT/HCPCS updates</a:t>
            </a:r>
          </a:p>
          <a:p>
            <a:pPr marL="891529" lvl="2" indent="-342900">
              <a:spcBef>
                <a:spcPts val="576"/>
              </a:spcBef>
            </a:pPr>
            <a:r>
              <a:rPr lang="en-US" sz="2400" dirty="0">
                <a:latin typeface="+mn-lt"/>
              </a:rPr>
              <a:t>Applies annual ICD-10 Code-set Updates</a:t>
            </a:r>
          </a:p>
          <a:p>
            <a:pPr marL="891529" lvl="2" indent="-342900">
              <a:spcBef>
                <a:spcPts val="576"/>
              </a:spcBef>
            </a:pPr>
            <a:r>
              <a:rPr lang="en-US" sz="2400" dirty="0">
                <a:latin typeface="+mn-lt"/>
              </a:rPr>
              <a:t>More information on OP rates:</a:t>
            </a:r>
            <a:br>
              <a:rPr lang="en-US" sz="1600" dirty="0">
                <a:latin typeface="+mn-lt"/>
              </a:rPr>
            </a:br>
            <a:r>
              <a:rPr lang="en-US" sz="2400" dirty="0">
                <a:latin typeface="+mn-lt"/>
                <a:hlinkClick r:id="rId2"/>
              </a:rPr>
              <a:t>https://hcpf.colorado.gov/outpatient-hospital-payment</a:t>
            </a:r>
            <a:endParaRPr lang="en-US" sz="240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43170B-5422-8B15-B0DD-A23B16E13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309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9.0&quot;&gt;&lt;object type=&quot;1&quot; unique_id=&quot;10001&quot;&gt;&lt;object type=&quot;2&quot; unique_id=&quot;10002&quot;&gt;&lt;object type=&quot;3&quot; unique_id=&quot;10989&quot;&gt;&lt;property id=&quot;20148&quot; value=&quot;5&quot;/&gt;&lt;property id=&quot;20300&quot; value=&quot;Slide 2 - &amp;quot;Presentation Title&amp;quot;&quot;/&gt;&lt;property id=&quot;20307&quot; value=&quot;256&quot;/&gt;&lt;/object&gt;&lt;object type=&quot;3&quot; unique_id=&quot;10990&quot;&gt;&lt;property id=&quot;20148&quot; value=&quot;5&quot;/&gt;&lt;property id=&quot;20300&quot; value=&quot;Slide 3 - &amp;quot;HCPF Mission&amp;quot;&quot;/&gt;&lt;property id=&quot;20307&quot; value=&quot;257&quot;/&gt;&lt;/object&gt;&lt;object type=&quot;3&quot; unique_id=&quot;10992&quot;&gt;&lt;property id=&quot;20148&quot; value=&quot;5&quot;/&gt;&lt;property id=&quot;20300&quot; value=&quot;Slide 7 - &amp;quot;Thank You!&amp;quot;&quot;/&gt;&lt;property id=&quot;20307&quot; value=&quot;259&quot;/&gt;&lt;/object&gt;&lt;object type=&quot;3&quot; unique_id=&quot;11267&quot;&gt;&lt;property id=&quot;20148&quot; value=&quot;5&quot;/&gt;&lt;property id=&quot;20300&quot; value=&quot;Slide 1 - &amp;quot;DELETE THIS SLIDE before sharing your presentation!&amp;quot;&quot;/&gt;&lt;property id=&quot;20307&quot; value=&quot;260&quot;/&gt;&lt;/object&gt;&lt;object type=&quot;3&quot; unique_id=&quot;11884&quot;&gt;&lt;property id=&quot;20148&quot; value=&quot;5&quot;/&gt;&lt;property id=&quot;20300&quot; value=&quot;Slide 4 - &amp;quot;List Your Objectives&amp;quot;&quot;/&gt;&lt;property id=&quot;20307&quot; value=&quot;263&quot;/&gt;&lt;/object&gt;&lt;object type=&quot;3&quot; unique_id=&quot;12201&quot;&gt;&lt;property id=&quot;20148&quot; value=&quot;5&quot;/&gt;&lt;property id=&quot;20300&quot; value=&quot;Slide 5 - &amp;quot;Questions or Concerns?&amp;quot;&quot;/&gt;&lt;property id=&quot;20307&quot; value=&quot;264&quot;/&gt;&lt;/object&gt;&lt;object type=&quot;3&quot; unique_id=&quot;14329&quot;&gt;&lt;property id=&quot;20148&quot; value=&quot;5&quot;/&gt;&lt;property id=&quot;20300&quot; value=&quot;Slide 6 - &amp;quot;Contact Information&amp;quot;&quot;/&gt;&lt;property id=&quot;20307&quot; value=&quot;265&quot;/&gt;&lt;/object&gt;&lt;/object&gt;&lt;object type=&quot;8&quot; unique_id=&quot;10082&quot;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BD2944A2-E627-42A1-9A09-0EE5E9CE7B24}"/>
    </a:ext>
  </a:extLst>
</a:theme>
</file>

<file path=ppt/theme/theme2.xml><?xml version="1.0" encoding="utf-8"?>
<a:theme xmlns:a="http://schemas.openxmlformats.org/drawingml/2006/main" name="Gradient Master Slide">
  <a:themeElements>
    <a:clrScheme name="HCPF2019">
      <a:dk1>
        <a:srgbClr val="00206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14943F"/>
        </a:solidFill>
        <a:ln w="12700" cap="flat" cmpd="sng" algn="ctr">
          <a:solidFill>
            <a:srgbClr val="000000"/>
          </a:solidFill>
          <a:prstDash val="solid"/>
          <a:miter lim="0"/>
          <a:headEnd type="none" w="med" len="med"/>
          <a:tailEnd type="none" w="med" len="med"/>
        </a:ln>
        <a:effectLst/>
      </a:spPr>
      <a:bodyPr vert="horz" wrap="square" lIns="50800" tIns="50800" rIns="50800" bIns="50800" numCol="1" anchor="ctr" anchorCtr="0" compatLnSpc="1">
        <a:prstTxWarp prst="textNoShape">
          <a:avLst/>
        </a:prstTxWarp>
      </a:bodyPr>
      <a:lstStyle>
        <a:defPPr marL="228600" marR="0" indent="0" algn="l" defTabSz="584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rgbClr val="5C6670"/>
            </a:solidFill>
            <a:effectLst/>
            <a:latin typeface="Trebuchet MS" pitchFamily="-100" charset="0"/>
            <a:ea typeface="Trebuchet MS" pitchFamily="-100" charset="0"/>
            <a:cs typeface="Trebuchet MS" pitchFamily="-100" charset="0"/>
            <a:sym typeface="Trebuchet MS" pitchFamily="-100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2BC5EC3A-6952-40C3-B843-3E2E7E591EE2}"/>
    </a:ext>
  </a:extLst>
</a:theme>
</file>

<file path=ppt/theme/theme3.xml><?xml version="1.0" encoding="utf-8"?>
<a:theme xmlns:a="http://schemas.openxmlformats.org/drawingml/2006/main" name="1_White 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32000">
              <a:schemeClr val="accent3">
                <a:lumMod val="75000"/>
              </a:schemeClr>
            </a:gs>
            <a:gs pos="81000">
              <a:srgbClr val="6E4187"/>
            </a:gs>
            <a:gs pos="58000">
              <a:schemeClr val="accent5"/>
            </a:gs>
            <a:gs pos="100000">
              <a:schemeClr val="accent2">
                <a:lumMod val="75000"/>
              </a:schemeClr>
            </a:gs>
          </a:gsLst>
          <a:lin ang="3000000" scaled="0"/>
        </a:gradFill>
        <a:ln w="12700" cap="flat" cmpd="sng">
          <a:noFill/>
          <a:prstDash val="solid"/>
          <a:miter lim="0"/>
          <a:headEnd/>
          <a:tailEnd/>
        </a:ln>
        <a:effectLst/>
      </a:spPr>
      <a:bodyPr lIns="67735" tIns="67735" rIns="67735" bIns="67735" anchor="ctr">
        <a:prstTxWarp prst="textNoShape">
          <a:avLst/>
        </a:prstTxWarp>
      </a:bodyPr>
      <a:lstStyle>
        <a:defPPr algn="l">
          <a:defRPr sz="2000">
            <a:solidFill>
              <a:srgbClr val="53C1DD"/>
            </a:solidFill>
          </a:defRPr>
        </a:defPPr>
      </a:lstStyle>
    </a:spDef>
    <a:lnDef>
      <a:spPr bwMode="auto">
        <a:solidFill>
          <a:srgbClr val="14943F"/>
        </a:solidFill>
        <a:ln w="57150" cap="flat" cmpd="sng" algn="ctr">
          <a:solidFill>
            <a:schemeClr val="accent1">
              <a:lumMod val="75000"/>
            </a:schemeClr>
          </a:solidFill>
          <a:prstDash val="solid"/>
          <a:miter lim="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ctr">
        <a:spAutoFit/>
      </a:bodyPr>
      <a:lstStyle>
        <a:defPPr marL="457270" indent="-457270" algn="l" defTabSz="779050" hangingPunct="1">
          <a:spcBef>
            <a:spcPts val="1024"/>
          </a:spcBef>
          <a:buFont typeface="Arial" panose="020B0604020202020204" pitchFamily="34" charset="0"/>
          <a:buChar char="•"/>
          <a:defRPr sz="4800" kern="0" dirty="0">
            <a:solidFill>
              <a:schemeClr val="tx1"/>
            </a:solidFill>
            <a:latin typeface="Trebuchet M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C98720DE-7FBE-474B-BD51-5D6D3FB53FBE}"/>
    </a:ext>
  </a:extLst>
</a:theme>
</file>

<file path=ppt/theme/theme4.xml><?xml version="1.0" encoding="utf-8"?>
<a:theme xmlns:a="http://schemas.openxmlformats.org/drawingml/2006/main" name="2_White 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32000">
              <a:schemeClr val="accent3">
                <a:lumMod val="75000"/>
              </a:schemeClr>
            </a:gs>
            <a:gs pos="81000">
              <a:srgbClr val="6E4187"/>
            </a:gs>
            <a:gs pos="58000">
              <a:schemeClr val="accent5"/>
            </a:gs>
            <a:gs pos="100000">
              <a:schemeClr val="accent2">
                <a:lumMod val="75000"/>
              </a:schemeClr>
            </a:gs>
          </a:gsLst>
          <a:lin ang="3000000" scaled="0"/>
        </a:gradFill>
        <a:ln w="12700" cap="flat" cmpd="sng">
          <a:noFill/>
          <a:prstDash val="solid"/>
          <a:miter lim="0"/>
          <a:headEnd/>
          <a:tailEnd/>
        </a:ln>
        <a:effectLst/>
      </a:spPr>
      <a:bodyPr lIns="67735" tIns="67735" rIns="67735" bIns="67735" anchor="ctr">
        <a:prstTxWarp prst="textNoShape">
          <a:avLst/>
        </a:prstTxWarp>
      </a:bodyPr>
      <a:lstStyle>
        <a:defPPr algn="l">
          <a:defRPr sz="2000">
            <a:solidFill>
              <a:srgbClr val="53C1DD"/>
            </a:solidFill>
          </a:defRPr>
        </a:defPPr>
      </a:lstStyle>
    </a:spDef>
    <a:lnDef>
      <a:spPr bwMode="auto">
        <a:solidFill>
          <a:srgbClr val="14943F"/>
        </a:solidFill>
        <a:ln w="57150" cap="flat" cmpd="sng" algn="ctr">
          <a:solidFill>
            <a:schemeClr val="accent1">
              <a:lumMod val="75000"/>
            </a:schemeClr>
          </a:solidFill>
          <a:prstDash val="solid"/>
          <a:miter lim="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ctr">
        <a:spAutoFit/>
      </a:bodyPr>
      <a:lstStyle>
        <a:defPPr marL="457270" indent="-457270" algn="l" defTabSz="779050" hangingPunct="1">
          <a:spcBef>
            <a:spcPts val="1024"/>
          </a:spcBef>
          <a:buFont typeface="Arial" panose="020B0604020202020204" pitchFamily="34" charset="0"/>
          <a:buChar char="•"/>
          <a:defRPr sz="4800" kern="0" dirty="0">
            <a:solidFill>
              <a:schemeClr val="tx1"/>
            </a:solidFill>
            <a:latin typeface="Trebuchet M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HCPF_Standard_Blue_June2019 [Read-Only]" id="{40D95C45-25C3-4AF3-B399-FFD9FA4BF04D}" vid="{B160529B-D12E-47D4-A3B6-C79F45273148}"/>
    </a:ext>
  </a:extLst>
</a:theme>
</file>

<file path=ppt/theme/theme5.xml><?xml version="1.0" encoding="utf-8"?>
<a:theme xmlns:a="http://schemas.openxmlformats.org/drawingml/2006/main" name="3_White 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32000">
              <a:schemeClr val="accent3">
                <a:lumMod val="75000"/>
              </a:schemeClr>
            </a:gs>
            <a:gs pos="81000">
              <a:srgbClr val="6E4187"/>
            </a:gs>
            <a:gs pos="58000">
              <a:schemeClr val="accent5"/>
            </a:gs>
            <a:gs pos="100000">
              <a:schemeClr val="accent2">
                <a:lumMod val="75000"/>
              </a:schemeClr>
            </a:gs>
          </a:gsLst>
          <a:lin ang="3000000" scaled="0"/>
        </a:gradFill>
        <a:ln w="12700" cap="flat" cmpd="sng">
          <a:noFill/>
          <a:prstDash val="solid"/>
          <a:miter lim="0"/>
          <a:headEnd/>
          <a:tailEnd/>
        </a:ln>
        <a:effectLst/>
      </a:spPr>
      <a:bodyPr lIns="67735" tIns="67735" rIns="67735" bIns="67735" anchor="ctr">
        <a:prstTxWarp prst="textNoShape">
          <a:avLst/>
        </a:prstTxWarp>
      </a:bodyPr>
      <a:lstStyle>
        <a:defPPr algn="l">
          <a:defRPr sz="2000">
            <a:solidFill>
              <a:srgbClr val="53C1DD"/>
            </a:solidFill>
          </a:defRPr>
        </a:defPPr>
      </a:lstStyle>
    </a:spDef>
    <a:lnDef>
      <a:spPr bwMode="auto">
        <a:solidFill>
          <a:srgbClr val="14943F"/>
        </a:solidFill>
        <a:ln w="57150" cap="flat" cmpd="sng" algn="ctr">
          <a:solidFill>
            <a:schemeClr val="accent1">
              <a:lumMod val="75000"/>
            </a:schemeClr>
          </a:solidFill>
          <a:prstDash val="solid"/>
          <a:miter lim="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ctr">
        <a:spAutoFit/>
      </a:bodyPr>
      <a:lstStyle>
        <a:defPPr marL="457270" indent="-457270" algn="l" defTabSz="779050" hangingPunct="1">
          <a:spcBef>
            <a:spcPts val="1024"/>
          </a:spcBef>
          <a:buFont typeface="Arial" panose="020B0604020202020204" pitchFamily="34" charset="0"/>
          <a:buChar char="•"/>
          <a:defRPr sz="4800" kern="0" dirty="0">
            <a:solidFill>
              <a:schemeClr val="tx1"/>
            </a:solidFill>
            <a:latin typeface="Trebuchet M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C98720DE-7FBE-474B-BD51-5D6D3FB53FBE}"/>
    </a:ext>
  </a:extLst>
</a:theme>
</file>

<file path=ppt/theme/theme6.xml><?xml version="1.0" encoding="utf-8"?>
<a:theme xmlns:a="http://schemas.openxmlformats.org/drawingml/2006/main" name="3_White Master Slide">
  <a:themeElements>
    <a:clrScheme name="Custom 1">
      <a:dk1>
        <a:srgbClr val="000000"/>
      </a:dk1>
      <a:lt1>
        <a:srgbClr val="FFFFFF"/>
      </a:lt1>
      <a:dk2>
        <a:srgbClr val="001970"/>
      </a:dk2>
      <a:lt2>
        <a:srgbClr val="FFD100"/>
      </a:lt2>
      <a:accent1>
        <a:srgbClr val="001970"/>
      </a:accent1>
      <a:accent2>
        <a:srgbClr val="245D38"/>
      </a:accent2>
      <a:accent3>
        <a:srgbClr val="6D3A5D"/>
      </a:accent3>
      <a:accent4>
        <a:srgbClr val="7A853B"/>
      </a:accent4>
      <a:accent5>
        <a:srgbClr val="35647E"/>
      </a:accent5>
      <a:accent6>
        <a:srgbClr val="C3002F"/>
      </a:accent6>
      <a:hlink>
        <a:srgbClr val="0000FF"/>
      </a:hlink>
      <a:folHlink>
        <a:srgbClr val="800080"/>
      </a:folHlink>
    </a:clrScheme>
    <a:fontScheme name="Office Theme">
      <a:majorFont>
        <a:latin typeface="Trebuchet MS"/>
        <a:ea typeface="Trebuchet MS"/>
        <a:cs typeface="Trebuchet MS"/>
      </a:majorFont>
      <a:minorFont>
        <a:latin typeface="Trebuchet MS"/>
        <a:ea typeface="Trebuchet MS"/>
        <a:cs typeface="Trebuchet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gradFill>
          <a:gsLst>
            <a:gs pos="0">
              <a:schemeClr val="accent1"/>
            </a:gs>
            <a:gs pos="32000">
              <a:schemeClr val="accent3">
                <a:lumMod val="75000"/>
              </a:schemeClr>
            </a:gs>
            <a:gs pos="81000">
              <a:srgbClr val="6E4187"/>
            </a:gs>
            <a:gs pos="58000">
              <a:schemeClr val="accent5"/>
            </a:gs>
            <a:gs pos="100000">
              <a:schemeClr val="accent2">
                <a:lumMod val="75000"/>
              </a:schemeClr>
            </a:gs>
          </a:gsLst>
          <a:lin ang="3000000" scaled="0"/>
        </a:gradFill>
        <a:ln w="12700" cap="flat" cmpd="sng">
          <a:noFill/>
          <a:prstDash val="solid"/>
          <a:miter lim="0"/>
          <a:headEnd/>
          <a:tailEnd/>
        </a:ln>
        <a:effectLst/>
      </a:spPr>
      <a:bodyPr lIns="67735" tIns="67735" rIns="67735" bIns="67735" anchor="ctr">
        <a:prstTxWarp prst="textNoShape">
          <a:avLst/>
        </a:prstTxWarp>
      </a:bodyPr>
      <a:lstStyle>
        <a:defPPr algn="l">
          <a:defRPr sz="2000">
            <a:solidFill>
              <a:srgbClr val="53C1DD"/>
            </a:solidFill>
          </a:defRPr>
        </a:defPPr>
      </a:lstStyle>
    </a:spDef>
    <a:lnDef>
      <a:spPr bwMode="auto">
        <a:solidFill>
          <a:srgbClr val="14943F"/>
        </a:solidFill>
        <a:ln w="57150" cap="flat" cmpd="sng" algn="ctr">
          <a:solidFill>
            <a:schemeClr val="accent1">
              <a:lumMod val="75000"/>
            </a:schemeClr>
          </a:solidFill>
          <a:prstDash val="solid"/>
          <a:miter lim="0"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 anchor="ctr">
        <a:spAutoFit/>
      </a:bodyPr>
      <a:lstStyle>
        <a:defPPr marL="457270" indent="-457270" algn="l" defTabSz="779050" hangingPunct="1">
          <a:spcBef>
            <a:spcPts val="1024"/>
          </a:spcBef>
          <a:buFont typeface="Arial" panose="020B0604020202020204" pitchFamily="34" charset="0"/>
          <a:buChar char="•"/>
          <a:defRPr sz="4800" kern="0" dirty="0">
            <a:solidFill>
              <a:schemeClr val="tx1"/>
            </a:solidFill>
            <a:latin typeface="Trebuchet M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7.12.2019 Hospital Engagement Meeting PPT" id="{3B12E169-D84F-4F0A-8602-1DE1405EA949}" vid="{C98720DE-7FBE-474B-BD51-5D6D3FB53FBE}"/>
    </a:ext>
  </a:extLst>
</a:theme>
</file>

<file path=ppt/theme/theme7.xml><?xml version="1.0" encoding="utf-8"?>
<a:theme xmlns:a="http://schemas.openxmlformats.org/drawingml/2006/main" name="Office Theme">
  <a:themeElements>
    <a:clrScheme name="HCPF Brand Colors">
      <a:dk1>
        <a:srgbClr val="4E5758"/>
      </a:dk1>
      <a:lt1>
        <a:srgbClr val="FFFFFF"/>
      </a:lt1>
      <a:dk2>
        <a:srgbClr val="616264"/>
      </a:dk2>
      <a:lt2>
        <a:srgbClr val="FFFFFF"/>
      </a:lt2>
      <a:accent1>
        <a:srgbClr val="00A6CE"/>
      </a:accent1>
      <a:accent2>
        <a:srgbClr val="814C9E"/>
      </a:accent2>
      <a:accent3>
        <a:srgbClr val="009ADD"/>
      </a:accent3>
      <a:accent4>
        <a:srgbClr val="FDB714"/>
      </a:accent4>
      <a:accent5>
        <a:srgbClr val="3B5CAD"/>
      </a:accent5>
      <a:accent6>
        <a:srgbClr val="8011B3"/>
      </a:accent6>
      <a:hlink>
        <a:srgbClr val="24A5DC"/>
      </a:hlink>
      <a:folHlink>
        <a:srgbClr val="F6323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HCPF Brand Colors">
      <a:dk1>
        <a:srgbClr val="4F5858"/>
      </a:dk1>
      <a:lt1>
        <a:srgbClr val="FFFFFF"/>
      </a:lt1>
      <a:dk2>
        <a:srgbClr val="929D9D"/>
      </a:dk2>
      <a:lt2>
        <a:srgbClr val="D6DADA"/>
      </a:lt2>
      <a:accent1>
        <a:srgbClr val="00A6CE"/>
      </a:accent1>
      <a:accent2>
        <a:srgbClr val="00953A"/>
      </a:accent2>
      <a:accent3>
        <a:srgbClr val="F4AA00"/>
      </a:accent3>
      <a:accent4>
        <a:srgbClr val="EF7521"/>
      </a:accent4>
      <a:accent5>
        <a:srgbClr val="814C9E"/>
      </a:accent5>
      <a:accent6>
        <a:srgbClr val="C90044"/>
      </a:accent6>
      <a:hlink>
        <a:srgbClr val="005A8C"/>
      </a:hlink>
      <a:folHlink>
        <a:srgbClr val="24A5DC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FD6F26E3C5004488EDE74D295E098C" ma:contentTypeVersion="9" ma:contentTypeDescription="Create a new document." ma:contentTypeScope="" ma:versionID="85f1e7db85bd072c9bd823f495e14efa">
  <xsd:schema xmlns:xsd="http://www.w3.org/2001/XMLSchema" xmlns:xs="http://www.w3.org/2001/XMLSchema" xmlns:p="http://schemas.microsoft.com/office/2006/metadata/properties" xmlns:ns2="36c5c4b8-f5e8-4b82-a660-18e4d176ea77" xmlns:ns3="aecc8aa5-329f-4415-a30f-f9455747c8b8" targetNamespace="http://schemas.microsoft.com/office/2006/metadata/properties" ma:root="true" ma:fieldsID="b0c4b9792e45ddba02083e82ce96acb4" ns2:_="" ns3:_="">
    <xsd:import namespace="36c5c4b8-f5e8-4b82-a660-18e4d176ea77"/>
    <xsd:import namespace="aecc8aa5-329f-4415-a30f-f9455747c8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c5c4b8-f5e8-4b82-a660-18e4d176ea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cc8aa5-329f-4415-a30f-f9455747c8b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ecc8aa5-329f-4415-a30f-f9455747c8b8">
      <UserInfo>
        <DisplayName>DeValois, Riley</DisplayName>
        <AccountId>1593</AccountId>
        <AccountType/>
      </UserInfo>
      <UserInfo>
        <DisplayName>Samora, Tyler</DisplayName>
        <AccountId>2709</AccountId>
        <AccountType/>
      </UserInfo>
      <UserInfo>
        <DisplayName>Wittreich, Jeff</DisplayName>
        <AccountId>255</AccountId>
        <AccountType/>
      </UserInfo>
      <UserInfo>
        <DisplayName>Tolchinsky, Kimberly</DisplayName>
        <AccountId>2720</AccountId>
        <AccountType/>
      </UserInfo>
      <UserInfo>
        <DisplayName>Cochran, Karola</DisplayName>
        <AccountId>2481</AccountId>
        <AccountType/>
      </UserInfo>
      <UserInfo>
        <DisplayName>Dolson, Nancy</DisplayName>
        <AccountId>206</AccountId>
        <AccountType/>
      </UserInfo>
      <UserInfo>
        <DisplayName>Graf, Taryn</DisplayName>
        <AccountId>831</AccountId>
        <AccountType/>
      </UserInfo>
      <UserInfo>
        <DisplayName>Vital, Chandra</DisplayName>
        <AccountId>203</AccountId>
        <AccountType/>
      </UserInfo>
      <UserInfo>
        <DisplayName>Henry, Raine</DisplayName>
        <AccountId>1260</AccountId>
        <AccountType/>
      </UserInfo>
      <UserInfo>
        <DisplayName>Abalos, Andrew</DisplayName>
        <AccountId>955</AccountId>
        <AccountType/>
      </UserInfo>
      <UserInfo>
        <DisplayName>Lambe, Diana</DisplayName>
        <AccountId>897</AccountId>
        <AccountType/>
      </UserInfo>
      <UserInfo>
        <DisplayName>Leo, Janna</DisplayName>
        <AccountId>2464</AccountId>
        <AccountType/>
      </UserInfo>
      <UserInfo>
        <DisplayName>Rempfer, Jonathan</DisplayName>
        <AccountId>2665</AccountId>
        <AccountType/>
      </UserInfo>
      <UserInfo>
        <DisplayName>Miranda, Julia</DisplayName>
        <AccountId>1140</AccountId>
        <AccountType/>
      </UserInfo>
      <UserInfo>
        <DisplayName>Adams, Justen</DisplayName>
        <AccountId>2506</AccountId>
        <AccountType/>
      </UserInfo>
      <UserInfo>
        <DisplayName>Martin, Kevin</DisplayName>
        <AccountId>1023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28945F1F-DBDE-4308-82F5-00C0C1A0A1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4F37886-2A73-4600-AB02-3F03140506F6}">
  <ds:schemaRefs>
    <ds:schemaRef ds:uri="36c5c4b8-f5e8-4b82-a660-18e4d176ea77"/>
    <ds:schemaRef ds:uri="aecc8aa5-329f-4415-a30f-f9455747c8b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60D32244-251C-49BD-B4AC-079A3367F6F2}">
  <ds:schemaRefs>
    <ds:schemaRef ds:uri="aecc8aa5-329f-4415-a30f-f9455747c8b8"/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36c5c4b8-f5e8-4b82-a660-18e4d176ea77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7.12.2019 Hospital Engagement Meeting PPT</Template>
  <TotalTime>32</TotalTime>
  <Words>1248</Words>
  <Application>Microsoft Office PowerPoint</Application>
  <PresentationFormat>Custom</PresentationFormat>
  <Paragraphs>206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16</vt:i4>
      </vt:variant>
    </vt:vector>
  </HeadingPairs>
  <TitlesOfParts>
    <vt:vector size="28" baseType="lpstr">
      <vt:lpstr>Arial</vt:lpstr>
      <vt:lpstr>Calibri</vt:lpstr>
      <vt:lpstr>Gill Sans</vt:lpstr>
      <vt:lpstr>Noto Sans Symbols</vt:lpstr>
      <vt:lpstr>Trebuchet MS</vt:lpstr>
      <vt:lpstr>Wingdings</vt:lpstr>
      <vt:lpstr>Master Slide</vt:lpstr>
      <vt:lpstr>Gradient Master Slide</vt:lpstr>
      <vt:lpstr>1_White Master Slide</vt:lpstr>
      <vt:lpstr>2_White Master Slide</vt:lpstr>
      <vt:lpstr>3_White Master Slide</vt:lpstr>
      <vt:lpstr>3_White Master Slide</vt:lpstr>
      <vt:lpstr>HOSPITAL STAKEHOLDER ENGAGEMENT MEETING</vt:lpstr>
      <vt:lpstr>Welcome &amp; Introductions</vt:lpstr>
      <vt:lpstr>About this Meeting</vt:lpstr>
      <vt:lpstr>Dates and Times for 2025 General Hospital Stakeholder Engagement Meetings</vt:lpstr>
      <vt:lpstr>AGENDA</vt:lpstr>
      <vt:lpstr>Medicaid Sustainability: Behavioral Health and Managed Care Actions Memo Follow-up</vt:lpstr>
      <vt:lpstr>Medicaid Provider Portal and CBMS Information Mismatch Instances</vt:lpstr>
      <vt:lpstr>EAPG Rate Changes Effective July 1, 2025</vt:lpstr>
      <vt:lpstr>EAPG Module Update</vt:lpstr>
      <vt:lpstr>Inpatient Update</vt:lpstr>
      <vt:lpstr>Regulatory updates</vt:lpstr>
      <vt:lpstr>Regulatory updates</vt:lpstr>
      <vt:lpstr>Vagus Nerve Stimulator Reimbursement</vt:lpstr>
      <vt:lpstr>Facilities Rates Website Changes</vt:lpstr>
      <vt:lpstr>Questions?  Comments?  Solutions?</vt:lpstr>
      <vt:lpstr>Thank You!</vt:lpstr>
    </vt:vector>
  </TitlesOfParts>
  <Manager>yamairah.keller@hcpf.state.co.us</Manager>
  <Company>Colorado Department of Health Care Policy and Financing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Della Phan</dc:creator>
  <cp:keywords>Enter keywords for your presentation, separated by commas</cp:keywords>
  <dc:description>Updated colors for new HCPF and State logos</dc:description>
  <cp:lastModifiedBy>Phan, Della</cp:lastModifiedBy>
  <cp:revision>7</cp:revision>
  <dcterms:created xsi:type="dcterms:W3CDTF">2019-07-12T16:58:40Z</dcterms:created>
  <dcterms:modified xsi:type="dcterms:W3CDTF">2025-09-10T22:16:28Z</dcterms:modified>
  <cp:category>templates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nguage">
    <vt:lpwstr>English</vt:lpwstr>
  </property>
  <property fmtid="{D5CDD505-2E9C-101B-9397-08002B2CF9AE}" pid="3" name="ContentTypeId">
    <vt:lpwstr>0x01010028FD6F26E3C5004488EDE74D295E098C</vt:lpwstr>
  </property>
  <property fmtid="{D5CDD505-2E9C-101B-9397-08002B2CF9AE}" pid="4" name="Order">
    <vt:r8>21600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_CopySource">
    <vt:lpwstr>https://cohcpf.sharepoint.com/sites/FO/RAD/FFS1/HospitalEngagement/Documents/2025 Engagement Meetings/July 11, 2025/Hospital Stakeholder Engagement Meeting July 2025 PowerPoint.pptx</vt:lpwstr>
  </property>
</Properties>
</file>