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18" r:id="rId4"/>
    <p:sldMasterId id="2147483879" r:id="rId5"/>
    <p:sldMasterId id="2147483896" r:id="rId6"/>
    <p:sldMasterId id="2147483947" r:id="rId7"/>
    <p:sldMasterId id="2147483988" r:id="rId8"/>
    <p:sldMasterId id="2147483672" r:id="rId9"/>
  </p:sldMasterIdLst>
  <p:notesMasterIdLst>
    <p:notesMasterId r:id="rId28"/>
  </p:notesMasterIdLst>
  <p:handoutMasterIdLst>
    <p:handoutMasterId r:id="rId29"/>
  </p:handoutMasterIdLst>
  <p:sldIdLst>
    <p:sldId id="267" r:id="rId10"/>
    <p:sldId id="268" r:id="rId11"/>
    <p:sldId id="269" r:id="rId12"/>
    <p:sldId id="3299" r:id="rId13"/>
    <p:sldId id="3107" r:id="rId14"/>
    <p:sldId id="3185" r:id="rId15"/>
    <p:sldId id="3487" r:id="rId16"/>
    <p:sldId id="3497" r:id="rId17"/>
    <p:sldId id="3498" r:id="rId18"/>
    <p:sldId id="3294" r:id="rId19"/>
    <p:sldId id="3323" r:id="rId20"/>
    <p:sldId id="3252" r:id="rId21"/>
    <p:sldId id="3499" r:id="rId22"/>
    <p:sldId id="3496" r:id="rId23"/>
    <p:sldId id="3495" r:id="rId24"/>
    <p:sldId id="3488" r:id="rId25"/>
    <p:sldId id="3302" r:id="rId26"/>
    <p:sldId id="291" r:id="rId27"/>
  </p:sldIdLst>
  <p:sldSz cx="13004800" cy="9753600"/>
  <p:notesSz cx="6858000" cy="9144000"/>
  <p:custDataLst>
    <p:tags r:id="rId30"/>
  </p:custDataLst>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userDrawn="1">
          <p15:clr>
            <a:srgbClr val="A4A3A4"/>
          </p15:clr>
        </p15:guide>
        <p15:guide id="2" pos="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 Diana" initials="LD" lastIdx="31" clrIdx="6">
    <p:extLst>
      <p:ext uri="{19B8F6BF-5375-455C-9EA6-DF929625EA0E}">
        <p15:presenceInfo xmlns:p15="http://schemas.microsoft.com/office/powerpoint/2012/main" userId="S::drlamb@hcpf.co.gov::2f887916-2834-45f8-a1d4-393635c52bd1" providerId="AD"/>
      </p:ext>
    </p:extLst>
  </p:cmAuthor>
  <p:cmAuthor id="1" name="Larsen, Jennifer" initials="LJ" lastIdx="21" clrIdx="0">
    <p:extLst>
      <p:ext uri="{19B8F6BF-5375-455C-9EA6-DF929625EA0E}">
        <p15:presenceInfo xmlns:p15="http://schemas.microsoft.com/office/powerpoint/2012/main" userId="S-1-5-21-931884190-1934562970-315576832-8819" providerId="AD"/>
      </p:ext>
    </p:extLst>
  </p:cmAuthor>
  <p:cmAuthor id="8" name="Parrott, Rebecca" initials="PR" lastIdx="10" clrIdx="7">
    <p:extLst>
      <p:ext uri="{19B8F6BF-5375-455C-9EA6-DF929625EA0E}">
        <p15:presenceInfo xmlns:p15="http://schemas.microsoft.com/office/powerpoint/2012/main" userId="S::reparr@hcpf.co.gov::813a3640-0aef-4f69-bc1c-6cef7ed35aa2" providerId="AD"/>
      </p:ext>
    </p:extLst>
  </p:cmAuthor>
  <p:cmAuthor id="2" name="Keller, Yamairah" initials="KY" lastIdx="10" clrIdx="1">
    <p:extLst>
      <p:ext uri="{19B8F6BF-5375-455C-9EA6-DF929625EA0E}">
        <p15:presenceInfo xmlns:p15="http://schemas.microsoft.com/office/powerpoint/2012/main" userId="S-1-5-21-931884190-1934562970-315576832-8234" providerId="AD"/>
      </p:ext>
    </p:extLst>
  </p:cmAuthor>
  <p:cmAuthor id="9" name="Vital, Chandra" initials="VC" lastIdx="3" clrIdx="8">
    <p:extLst>
      <p:ext uri="{19B8F6BF-5375-455C-9EA6-DF929625EA0E}">
        <p15:presenceInfo xmlns:p15="http://schemas.microsoft.com/office/powerpoint/2012/main" userId="S::clwill@hcpf.co.gov::c2d49152-c7c4-45ec-9985-9508853a0b4a" providerId="AD"/>
      </p:ext>
    </p:extLst>
  </p:cmAuthor>
  <p:cmAuthor id="3" name="Quaife, Elizabeth" initials="QE" lastIdx="1" clrIdx="2">
    <p:extLst>
      <p:ext uri="{19B8F6BF-5375-455C-9EA6-DF929625EA0E}">
        <p15:presenceInfo xmlns:p15="http://schemas.microsoft.com/office/powerpoint/2012/main" userId="S-1-5-21-931884190-1934562970-315576832-17900" providerId="AD"/>
      </p:ext>
    </p:extLst>
  </p:cmAuthor>
  <p:cmAuthor id="10" name="Graf, Taryn" initials="GT" lastIdx="2" clrIdx="9">
    <p:extLst>
      <p:ext uri="{19B8F6BF-5375-455C-9EA6-DF929625EA0E}">
        <p15:presenceInfo xmlns:p15="http://schemas.microsoft.com/office/powerpoint/2012/main" userId="S::tcgraf@hcpf.co.gov::258a9143-dfb8-430a-99af-016b953c9abf" providerId="AD"/>
      </p:ext>
    </p:extLst>
  </p:cmAuthor>
  <p:cmAuthor id="4" name="Martin, Kevin" initials="MK" lastIdx="2" clrIdx="3">
    <p:extLst>
      <p:ext uri="{19B8F6BF-5375-455C-9EA6-DF929625EA0E}">
        <p15:presenceInfo xmlns:p15="http://schemas.microsoft.com/office/powerpoint/2012/main" userId="S::kamart@hcpf.co.gov::75f721b4-2cfc-460b-ab16-d0f189ff6ead" providerId="AD"/>
      </p:ext>
    </p:extLst>
  </p:cmAuthor>
  <p:cmAuthor id="5" name="Quaife, Elizabeth" initials="QE [2]" lastIdx="1" clrIdx="4">
    <p:extLst>
      <p:ext uri="{19B8F6BF-5375-455C-9EA6-DF929625EA0E}">
        <p15:presenceInfo xmlns:p15="http://schemas.microsoft.com/office/powerpoint/2012/main" userId="S::exquai@hcpf.co.gov::7ff50435-04d9-4dc8-a68f-722c878c0124" providerId="AD"/>
      </p:ext>
    </p:extLst>
  </p:cmAuthor>
  <p:cmAuthor id="6" name="Abalos, Andrew" initials="AA" lastIdx="8" clrIdx="5">
    <p:extLst>
      <p:ext uri="{19B8F6BF-5375-455C-9EA6-DF929625EA0E}">
        <p15:presenceInfo xmlns:p15="http://schemas.microsoft.com/office/powerpoint/2012/main" userId="S::ajabal@hcpf.co.gov::8da616e8-c91b-4475-b82d-0293f9e3b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D1"/>
    <a:srgbClr val="577AF7"/>
    <a:srgbClr val="FFFF00"/>
    <a:srgbClr val="FFFFCC"/>
    <a:srgbClr val="E6E6E6"/>
    <a:srgbClr val="B2B2B2"/>
    <a:srgbClr val="AFC1FF"/>
    <a:srgbClr val="001970"/>
    <a:srgbClr val="7A853B"/>
    <a:srgbClr val="6D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8270F-01E3-47D9-B217-3A93502EE476}" v="1480" dt="2025-07-11T18:48:36.825"/>
    <p1510:client id="{3D3A5F94-075B-4DD9-859F-86DADCD84872}" v="190" dt="2025-07-11T17:50:12.113"/>
    <p1510:client id="{B47B0BC1-D781-EBB2-AC26-75FED90B5E8A}" v="1157" dt="2025-07-11T17:35:36.286"/>
    <p1510:client id="{C5C2FCA3-CC85-A01F-33F4-9CB0DD1BBC5E}" v="114" dt="2025-07-11T18:13:27.107"/>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336" y="-544"/>
      </p:cViewPr>
      <p:guideLst>
        <p:guide orient="horz" pos="2832"/>
        <p:guide pos="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1DE7FB-2B22-4141-B112-84814D016CBE}" type="datetimeFigureOut">
              <a:rPr lang="en-US" smtClean="0"/>
              <a:t>7/14/2025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4603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304800"/>
            <a:ext cx="4572000" cy="3429000"/>
          </a:xfrm>
          <a:prstGeom prst="rect">
            <a:avLst/>
          </a:prstGeom>
          <a:noFill/>
          <a:ln w="3175" cap="rnd">
            <a:solidFill>
              <a:schemeClr val="bg1"/>
            </a:solidFill>
            <a:round/>
            <a:headEnd/>
            <a:tailEnd/>
          </a:ln>
        </p:spPr>
      </p:sp>
      <p:sp>
        <p:nvSpPr>
          <p:cNvPr id="10242" name="Rectangle 2"/>
          <p:cNvSpPr>
            <a:spLocks noGrp="1"/>
          </p:cNvSpPr>
          <p:nvPr>
            <p:ph type="body" sz="quarter" idx="3"/>
          </p:nvPr>
        </p:nvSpPr>
        <p:spPr bwMode="auto">
          <a:xfrm>
            <a:off x="381000" y="3962400"/>
            <a:ext cx="6096000" cy="4495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p:txBody>
      </p:sp>
      <p:sp>
        <p:nvSpPr>
          <p:cNvPr id="2" name="Slide Number Placeholder 1">
            <a:extLst>
              <a:ext uri="{FF2B5EF4-FFF2-40B4-BE49-F238E27FC236}">
                <a16:creationId xmlns:a16="http://schemas.microsoft.com/office/drawing/2014/main" id="{07CB1E1D-C865-4C49-A385-B79F0A7B7D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3CF69CD7-F5FD-4D46-96EE-1EA000751919}" type="slidenum">
              <a:rPr lang="en-US" smtClean="0"/>
              <a:pPr/>
              <a:t>‹#›</a:t>
            </a:fld>
            <a:endParaRPr lang="en-US"/>
          </a:p>
        </p:txBody>
      </p:sp>
      <p:pic>
        <p:nvPicPr>
          <p:cNvPr id="5" name="Picture 4">
            <a:extLst>
              <a:ext uri="{FF2B5EF4-FFF2-40B4-BE49-F238E27FC236}">
                <a16:creationId xmlns:a16="http://schemas.microsoft.com/office/drawing/2014/main" id="{AC56948D-43F8-4B02-A84C-3CBE54472263}"/>
              </a:ext>
            </a:extLst>
          </p:cNvPr>
          <p:cNvPicPr>
            <a:picLocks noChangeAspect="1"/>
          </p:cNvPicPr>
          <p:nvPr/>
        </p:nvPicPr>
        <p:blipFill>
          <a:blip r:embed="rId2"/>
          <a:stretch>
            <a:fillRect/>
          </a:stretch>
        </p:blipFill>
        <p:spPr>
          <a:xfrm>
            <a:off x="152401" y="8777446"/>
            <a:ext cx="1515979" cy="274320"/>
          </a:xfrm>
          <a:prstGeom prst="rect">
            <a:avLst/>
          </a:prstGeom>
        </p:spPr>
      </p:pic>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hf hdr="0" ftr="0" dt="0"/>
  <p:notesStyle>
    <a:lvl1pPr marL="174625" indent="-174625" algn="l" defTabSz="457200" rtl="0" eaLnBrk="0" fontAlgn="base" hangingPunct="0">
      <a:lnSpc>
        <a:spcPct val="125000"/>
      </a:lnSpc>
      <a:spcBef>
        <a:spcPct val="0"/>
      </a:spcBef>
      <a:spcAft>
        <a:spcPct val="0"/>
      </a:spcAft>
      <a:buFont typeface="Arial" panose="020B0604020202020204" pitchFamily="34" charset="0"/>
      <a:buChar char="•"/>
      <a:defRPr sz="1400" kern="1200">
        <a:solidFill>
          <a:schemeClr val="tx1">
            <a:lumMod val="50000"/>
          </a:schemeClr>
        </a:solidFill>
        <a:latin typeface="Trebuchet MS" panose="020B0603020202020204" pitchFamily="34" charset="0"/>
        <a:ea typeface="Tahoma" panose="020B0604030504040204" pitchFamily="34" charset="0"/>
        <a:cs typeface="Tahoma" panose="020B0604030504040204" pitchFamily="34" charset="0"/>
        <a:sym typeface="Avenir" charset="0"/>
      </a:defRPr>
    </a:lvl1pPr>
    <a:lvl2pPr marL="2286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2pPr>
    <a:lvl3pPr marL="4572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3pPr>
    <a:lvl4pPr marL="6858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4pPr>
    <a:lvl5pPr marL="9144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1</a:t>
            </a:fld>
            <a:endParaRPr lang="en-US"/>
          </a:p>
        </p:txBody>
      </p:sp>
    </p:spTree>
    <p:extLst>
      <p:ext uri="{BB962C8B-B14F-4D97-AF65-F5344CB8AC3E}">
        <p14:creationId xmlns:p14="http://schemas.microsoft.com/office/powerpoint/2010/main" val="36190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518" indent="-165518">
              <a:buFontTx/>
              <a:buChar char="-"/>
            </a:pPr>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2</a:t>
            </a:fld>
            <a:endParaRPr lang="en-US"/>
          </a:p>
        </p:txBody>
      </p:sp>
    </p:spTree>
    <p:extLst>
      <p:ext uri="{BB962C8B-B14F-4D97-AF65-F5344CB8AC3E}">
        <p14:creationId xmlns:p14="http://schemas.microsoft.com/office/powerpoint/2010/main" val="90433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3</a:t>
            </a:fld>
            <a:endParaRPr lang="en-US"/>
          </a:p>
        </p:txBody>
      </p:sp>
    </p:spTree>
    <p:extLst>
      <p:ext uri="{BB962C8B-B14F-4D97-AF65-F5344CB8AC3E}">
        <p14:creationId xmlns:p14="http://schemas.microsoft.com/office/powerpoint/2010/main" val="304033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4</a:t>
            </a:fld>
            <a:endParaRPr lang="en-US"/>
          </a:p>
        </p:txBody>
      </p:sp>
    </p:spTree>
    <p:extLst>
      <p:ext uri="{BB962C8B-B14F-4D97-AF65-F5344CB8AC3E}">
        <p14:creationId xmlns:p14="http://schemas.microsoft.com/office/powerpoint/2010/main" val="325908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366507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280353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18</a:t>
            </a:fld>
            <a:endParaRPr lang="en-US"/>
          </a:p>
        </p:txBody>
      </p:sp>
    </p:spTree>
    <p:extLst>
      <p:ext uri="{BB962C8B-B14F-4D97-AF65-F5344CB8AC3E}">
        <p14:creationId xmlns:p14="http://schemas.microsoft.com/office/powerpoint/2010/main" val="5251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rmAutofit/>
          </a:bodyPr>
          <a:lstStyle>
            <a:lvl1pPr>
              <a:defRPr sz="7200">
                <a:solidFill>
                  <a:schemeClr val="bg1"/>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bg1"/>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bg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Jul-25</a:t>
            </a:fld>
            <a:endParaRPr lang="en-US"/>
          </a:p>
        </p:txBody>
      </p:sp>
    </p:spTree>
    <p:extLst>
      <p:ext uri="{BB962C8B-B14F-4D97-AF65-F5344CB8AC3E}">
        <p14:creationId xmlns:p14="http://schemas.microsoft.com/office/powerpoint/2010/main" val="117965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33" name="Text Placeholder 3">
            <a:extLst>
              <a:ext uri="{FF2B5EF4-FFF2-40B4-BE49-F238E27FC236}">
                <a16:creationId xmlns:a16="http://schemas.microsoft.com/office/drawing/2014/main" id="{0139F5D8-CB16-4F96-9EA5-1A604E1348A3}"/>
              </a:ext>
            </a:extLst>
          </p:cNvPr>
          <p:cNvSpPr>
            <a:spLocks noGrp="1"/>
          </p:cNvSpPr>
          <p:nvPr>
            <p:ph type="body" sz="quarter" idx="11" hasCustomPrompt="1"/>
          </p:nvPr>
        </p:nvSpPr>
        <p:spPr>
          <a:xfrm>
            <a:off x="6103434" y="3867917"/>
            <a:ext cx="6229754" cy="1947229"/>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bg1"/>
                </a:solidFill>
                <a:latin typeface="+mj-lt"/>
                <a:ea typeface="+mj-ea"/>
                <a:cs typeface="+mj-cs"/>
              </a:defRPr>
            </a:lvl1pPr>
          </a:lstStyle>
          <a:p>
            <a:pPr lvl="0">
              <a:spcBef>
                <a:spcPct val="0"/>
              </a:spcBef>
            </a:pPr>
            <a:r>
              <a:rPr lang="en-US"/>
              <a:t>Questions?</a:t>
            </a:r>
          </a:p>
        </p:txBody>
      </p:sp>
      <p:pic>
        <p:nvPicPr>
          <p:cNvPr id="5" name="Graphic 4" descr="Help">
            <a:extLst>
              <a:ext uri="{FF2B5EF4-FFF2-40B4-BE49-F238E27FC236}">
                <a16:creationId xmlns:a16="http://schemas.microsoft.com/office/drawing/2014/main" id="{4B90E12E-1648-4ECB-BE68-A29F5E9B2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687" y="2286000"/>
            <a:ext cx="5257639" cy="5067300"/>
          </a:xfrm>
          <a:prstGeom prst="rect">
            <a:avLst/>
          </a:prstGeom>
        </p:spPr>
      </p:pic>
    </p:spTree>
    <p:extLst>
      <p:ext uri="{BB962C8B-B14F-4D97-AF65-F5344CB8AC3E}">
        <p14:creationId xmlns:p14="http://schemas.microsoft.com/office/powerpoint/2010/main" val="334906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9" y="2438400"/>
            <a:ext cx="12344000" cy="6172160"/>
          </a:xfrm>
          <a:prstGeom prst="rect">
            <a:avLst/>
          </a:prstGeom>
          <a:noFill/>
          <a:ln>
            <a:noFill/>
          </a:ln>
        </p:spPr>
        <p:txBody>
          <a:bodyPr spcFirstLastPara="1" wrap="square" lIns="64275" tIns="32125" rIns="64275" bIns="32125" anchor="t" anchorCtr="0">
            <a:noAutofit/>
          </a:bodyPr>
          <a:lstStyle>
            <a:lvl1pPr marL="365750" marR="0" lvl="0" indent="-182876" algn="l">
              <a:lnSpc>
                <a:spcPct val="100000"/>
              </a:lnSpc>
              <a:spcBef>
                <a:spcPts val="0"/>
              </a:spcBef>
              <a:spcAft>
                <a:spcPts val="0"/>
              </a:spcAft>
              <a:buClr>
                <a:srgbClr val="000000"/>
              </a:buClr>
              <a:buSzPts val="1000"/>
              <a:buFont typeface="Arial"/>
              <a:buNone/>
              <a:defRPr sz="2719" b="0" i="0" u="none" strike="noStrike" cap="none">
                <a:solidFill>
                  <a:schemeClr val="dk1"/>
                </a:solidFill>
                <a:latin typeface="Arial"/>
                <a:ea typeface="Arial"/>
                <a:cs typeface="Arial"/>
                <a:sym typeface="Arial"/>
              </a:defRPr>
            </a:lvl1pPr>
            <a:lvl2pPr marL="731503" marR="0" lvl="1" indent="-18287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254" marR="0" lvl="2" indent="-18287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04" marR="0" lvl="3" indent="-264154" algn="l">
              <a:lnSpc>
                <a:spcPct val="100000"/>
              </a:lnSpc>
              <a:spcBef>
                <a:spcPts val="0"/>
              </a:spcBef>
              <a:spcAft>
                <a:spcPts val="0"/>
              </a:spcAft>
              <a:buClr>
                <a:srgbClr val="000000"/>
              </a:buClr>
              <a:buSzPts val="1600"/>
              <a:buFont typeface="Noto Sans Symbols"/>
              <a:buChar char="❖"/>
              <a:defRPr sz="1759" b="0" i="0" u="none" strike="noStrike" cap="none">
                <a:solidFill>
                  <a:schemeClr val="dk1"/>
                </a:solidFill>
                <a:latin typeface="Arial"/>
                <a:ea typeface="Arial"/>
                <a:cs typeface="Arial"/>
                <a:sym typeface="Arial"/>
              </a:defRPr>
            </a:lvl4pPr>
            <a:lvl5pPr marL="1828756" marR="0" lvl="4"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5pPr>
            <a:lvl6pPr marL="2194507" marR="0" lvl="5"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6pPr>
            <a:lvl7pPr marL="2560259" marR="0" lvl="6"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7pPr>
            <a:lvl8pPr marL="2926009" marR="0" lvl="7"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8pPr>
            <a:lvl9pPr marL="3291760" marR="0" lvl="8"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9"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59">
                <a:solidFill>
                  <a:srgbClr val="001254"/>
                </a:solidFill>
              </a:defRPr>
            </a:lvl1pPr>
            <a:lvl2pPr lvl="1" algn="ctr">
              <a:lnSpc>
                <a:spcPct val="100000"/>
              </a:lnSpc>
              <a:spcBef>
                <a:spcPts val="0"/>
              </a:spcBef>
              <a:spcAft>
                <a:spcPts val="0"/>
              </a:spcAft>
              <a:buClr>
                <a:srgbClr val="FFFFFF"/>
              </a:buClr>
              <a:buSzPts val="1000"/>
              <a:buFont typeface="Trebuchet MS"/>
              <a:buNone/>
              <a:defRPr sz="799"/>
            </a:lvl2pPr>
            <a:lvl3pPr lvl="2" algn="ctr">
              <a:lnSpc>
                <a:spcPct val="100000"/>
              </a:lnSpc>
              <a:spcBef>
                <a:spcPts val="0"/>
              </a:spcBef>
              <a:spcAft>
                <a:spcPts val="0"/>
              </a:spcAft>
              <a:buClr>
                <a:srgbClr val="FFFFFF"/>
              </a:buClr>
              <a:buSzPts val="1000"/>
              <a:buFont typeface="Trebuchet MS"/>
              <a:buNone/>
              <a:defRPr sz="799"/>
            </a:lvl3pPr>
            <a:lvl4pPr lvl="3" algn="ctr">
              <a:lnSpc>
                <a:spcPct val="100000"/>
              </a:lnSpc>
              <a:spcBef>
                <a:spcPts val="0"/>
              </a:spcBef>
              <a:spcAft>
                <a:spcPts val="0"/>
              </a:spcAft>
              <a:buClr>
                <a:srgbClr val="FFFFFF"/>
              </a:buClr>
              <a:buSzPts val="1000"/>
              <a:buFont typeface="Trebuchet MS"/>
              <a:buNone/>
              <a:defRPr sz="799"/>
            </a:lvl4pPr>
            <a:lvl5pPr lvl="4" algn="ctr">
              <a:lnSpc>
                <a:spcPct val="100000"/>
              </a:lnSpc>
              <a:spcBef>
                <a:spcPts val="0"/>
              </a:spcBef>
              <a:spcAft>
                <a:spcPts val="0"/>
              </a:spcAft>
              <a:buClr>
                <a:srgbClr val="FFFFFF"/>
              </a:buClr>
              <a:buSzPts val="1000"/>
              <a:buFont typeface="Trebuchet MS"/>
              <a:buNone/>
              <a:defRPr sz="799"/>
            </a:lvl5pPr>
            <a:lvl6pPr lvl="5" algn="ctr">
              <a:lnSpc>
                <a:spcPct val="100000"/>
              </a:lnSpc>
              <a:spcBef>
                <a:spcPts val="0"/>
              </a:spcBef>
              <a:spcAft>
                <a:spcPts val="0"/>
              </a:spcAft>
              <a:buClr>
                <a:srgbClr val="FFFFFF"/>
              </a:buClr>
              <a:buSzPts val="1000"/>
              <a:buFont typeface="Trebuchet MS"/>
              <a:buNone/>
              <a:defRPr sz="799"/>
            </a:lvl6pPr>
            <a:lvl7pPr lvl="6" algn="ctr">
              <a:lnSpc>
                <a:spcPct val="100000"/>
              </a:lnSpc>
              <a:spcBef>
                <a:spcPts val="0"/>
              </a:spcBef>
              <a:spcAft>
                <a:spcPts val="0"/>
              </a:spcAft>
              <a:buClr>
                <a:srgbClr val="FFFFFF"/>
              </a:buClr>
              <a:buSzPts val="1000"/>
              <a:buFont typeface="Trebuchet MS"/>
              <a:buNone/>
              <a:defRPr sz="799"/>
            </a:lvl7pPr>
            <a:lvl8pPr lvl="7" algn="ctr">
              <a:lnSpc>
                <a:spcPct val="100000"/>
              </a:lnSpc>
              <a:spcBef>
                <a:spcPts val="0"/>
              </a:spcBef>
              <a:spcAft>
                <a:spcPts val="0"/>
              </a:spcAft>
              <a:buClr>
                <a:srgbClr val="FFFFFF"/>
              </a:buClr>
              <a:buSzPts val="1000"/>
              <a:buFont typeface="Trebuchet MS"/>
              <a:buNone/>
              <a:defRPr sz="799"/>
            </a:lvl8pPr>
            <a:lvl9pPr lvl="8" algn="ctr">
              <a:lnSpc>
                <a:spcPct val="100000"/>
              </a:lnSpc>
              <a:spcBef>
                <a:spcPts val="0"/>
              </a:spcBef>
              <a:spcAft>
                <a:spcPts val="0"/>
              </a:spcAft>
              <a:buClr>
                <a:srgbClr val="FFFFFF"/>
              </a:buClr>
              <a:buSzPts val="1000"/>
              <a:buFont typeface="Trebuchet MS"/>
              <a:buNone/>
              <a:defRPr sz="799"/>
            </a:lvl9pPr>
          </a:lstStyle>
          <a:p>
            <a:endParaRPr/>
          </a:p>
        </p:txBody>
      </p:sp>
    </p:spTree>
    <p:extLst>
      <p:ext uri="{BB962C8B-B14F-4D97-AF65-F5344CB8AC3E}">
        <p14:creationId xmlns:p14="http://schemas.microsoft.com/office/powerpoint/2010/main" val="36775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Graphic 6" descr="Chat">
            <a:extLst>
              <a:ext uri="{FF2B5EF4-FFF2-40B4-BE49-F238E27FC236}">
                <a16:creationId xmlns:a16="http://schemas.microsoft.com/office/drawing/2014/main" id="{30BEAD9C-9BCD-4A44-AB39-F65FDB5C4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095" y="1333497"/>
            <a:ext cx="7029236" cy="7086605"/>
          </a:xfrm>
          <a:prstGeom prst="rect">
            <a:avLst/>
          </a:prstGeom>
        </p:spPr>
      </p:pic>
    </p:spTree>
    <p:extLst>
      <p:ext uri="{BB962C8B-B14F-4D97-AF65-F5344CB8AC3E}">
        <p14:creationId xmlns:p14="http://schemas.microsoft.com/office/powerpoint/2010/main" val="324164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bg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53973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95420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dient Blank Slid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700A686-43CC-41B9-AED0-04315377EE21}"/>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3141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tx1"/>
                </a:solidFill>
              </a:defRPr>
            </a:lvl1pPr>
          </a:lstStyle>
          <a:p>
            <a:fld id="{720F2E81-9F3D-42A6-A086-4D144BCEA8F3}" type="datetime7">
              <a:rPr lang="en-US" smtClean="0"/>
              <a:pPr/>
              <a:t>Jul-25</a:t>
            </a:fld>
            <a:endParaRPr lang="en-US"/>
          </a:p>
        </p:txBody>
      </p:sp>
    </p:spTree>
    <p:extLst>
      <p:ext uri="{BB962C8B-B14F-4D97-AF65-F5344CB8AC3E}">
        <p14:creationId xmlns:p14="http://schemas.microsoft.com/office/powerpoint/2010/main" val="3438549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accent1">
                    <a:lumMod val="75000"/>
                  </a:schemeClr>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tx1"/>
                </a:solidFill>
              </a:rPr>
              <a:t>Improving</a:t>
            </a:r>
            <a:r>
              <a:rPr lang="en-US" sz="6000" b="0">
                <a:solidFill>
                  <a:schemeClr val="tx1"/>
                </a:solidFill>
              </a:rPr>
              <a:t> </a:t>
            </a:r>
            <a:r>
              <a:rPr lang="en-US" sz="5400" b="0">
                <a:solidFill>
                  <a:schemeClr val="tx1"/>
                </a:solidFill>
              </a:rPr>
              <a:t>health care access and outcomes for the </a:t>
            </a:r>
            <a:r>
              <a:rPr lang="en-US" sz="6000" b="1">
                <a:solidFill>
                  <a:schemeClr val="tx1"/>
                </a:solidFill>
              </a:rPr>
              <a:t>people</a:t>
            </a:r>
            <a:r>
              <a:rPr lang="en-US" sz="6000" b="0">
                <a:solidFill>
                  <a:schemeClr val="tx1"/>
                </a:solidFill>
              </a:rPr>
              <a:t> </a:t>
            </a:r>
            <a:r>
              <a:rPr lang="en-US" sz="5400" b="0">
                <a:solidFill>
                  <a:schemeClr val="tx1"/>
                </a:solidFill>
              </a:rPr>
              <a:t>we serve </a:t>
            </a:r>
            <a:br>
              <a:rPr lang="en-US" sz="5400" b="0">
                <a:solidFill>
                  <a:schemeClr val="tx1"/>
                </a:solidFill>
              </a:rPr>
            </a:br>
            <a:r>
              <a:rPr lang="en-US" sz="5400" b="0">
                <a:solidFill>
                  <a:schemeClr val="tx1"/>
                </a:solidFill>
              </a:rPr>
              <a:t>while demonstrating sound stewardship of financial </a:t>
            </a:r>
            <a:r>
              <a:rPr lang="en-US" sz="6000" b="1">
                <a:solidFill>
                  <a:schemeClr val="tx1"/>
                </a:solidFill>
              </a:rPr>
              <a:t>resources</a:t>
            </a:r>
            <a:endParaRPr lang="en-US" sz="540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4653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tx1"/>
                </a:solidFill>
              </a:defRPr>
            </a:lvl1pPr>
            <a:lvl2pPr>
              <a:defRPr lang="en-US" sz="3300" baseline="0" dirty="0" smtClean="0">
                <a:solidFill>
                  <a:schemeClr val="tx1"/>
                </a:solidFill>
              </a:defRPr>
            </a:lvl2pPr>
            <a:lvl3pPr>
              <a:defRPr lang="en-US" sz="2700" dirty="0" smtClean="0">
                <a:solidFill>
                  <a:schemeClr val="tx1"/>
                </a:solidFill>
              </a:defRPr>
            </a:lvl3pPr>
            <a:lvl4pPr marL="1605233" indent="-342917">
              <a:buFont typeface="Wingdings" panose="05000000000000000000" pitchFamily="2" charset="2"/>
              <a:buChar char="v"/>
              <a:defRPr lang="en-US" sz="24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1994965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3000" baseline="0" dirty="0" smtClean="0">
                <a:solidFill>
                  <a:schemeClr val="tx1"/>
                </a:solidFill>
              </a:defRPr>
            </a:lvl1pPr>
            <a:lvl2pPr>
              <a:defRPr lang="en-US" sz="2700" baseline="0" dirty="0" smtClean="0">
                <a:solidFill>
                  <a:schemeClr val="tx1"/>
                </a:solidFill>
              </a:defRPr>
            </a:lvl2pPr>
            <a:lvl3pPr>
              <a:defRPr lang="en-US" sz="2400" dirty="0" smtClean="0">
                <a:solidFill>
                  <a:schemeClr val="tx1"/>
                </a:solidFill>
              </a:defRPr>
            </a:lvl3pPr>
            <a:lvl4pPr marL="1605233" indent="-342917">
              <a:buFont typeface="Wingdings" panose="05000000000000000000" pitchFamily="2" charset="2"/>
              <a:buChar char="v"/>
              <a:defRPr lang="en-US" sz="21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3000" baseline="0" dirty="0" smtClean="0">
                <a:solidFill>
                  <a:schemeClr val="bg1"/>
                </a:solidFill>
              </a:defRPr>
            </a:lvl1pPr>
            <a:lvl2pPr>
              <a:defRPr lang="en-US" sz="2700" baseline="0" dirty="0" smtClean="0">
                <a:solidFill>
                  <a:schemeClr val="bg1"/>
                </a:solidFill>
              </a:defRPr>
            </a:lvl2pPr>
            <a:lvl3pPr>
              <a:defRPr lang="en-US" sz="2400" dirty="0" smtClean="0">
                <a:solidFill>
                  <a:schemeClr val="bg1"/>
                </a:solidFill>
              </a:defRPr>
            </a:lvl3pPr>
            <a:lvl4pPr marL="1605233" indent="-342917">
              <a:buFont typeface="Wingdings" panose="05000000000000000000" pitchFamily="2" charset="2"/>
              <a:buChar char="v"/>
              <a:defRPr lang="en-US" sz="21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29776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115349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bg1"/>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bg1"/>
                </a:solidFill>
              </a:rPr>
              <a:t>Improving</a:t>
            </a:r>
            <a:r>
              <a:rPr lang="en-US" sz="6000" b="0">
                <a:solidFill>
                  <a:schemeClr val="bg1"/>
                </a:solidFill>
              </a:rPr>
              <a:t> </a:t>
            </a:r>
            <a:r>
              <a:rPr lang="en-US" sz="5400" b="0">
                <a:solidFill>
                  <a:schemeClr val="bg1"/>
                </a:solidFill>
              </a:rPr>
              <a:t>health care access and outcomes for the </a:t>
            </a:r>
            <a:r>
              <a:rPr lang="en-US" sz="6000" b="1">
                <a:solidFill>
                  <a:schemeClr val="bg1"/>
                </a:solidFill>
              </a:rPr>
              <a:t>people</a:t>
            </a:r>
            <a:r>
              <a:rPr lang="en-US" sz="6000" b="0">
                <a:solidFill>
                  <a:schemeClr val="bg1"/>
                </a:solidFill>
              </a:rPr>
              <a:t> </a:t>
            </a:r>
            <a:r>
              <a:rPr lang="en-US" sz="5400" b="0">
                <a:solidFill>
                  <a:schemeClr val="bg1"/>
                </a:solidFill>
              </a:rPr>
              <a:t>we serve </a:t>
            </a:r>
            <a:br>
              <a:rPr lang="en-US" sz="5400" b="0">
                <a:solidFill>
                  <a:schemeClr val="bg1"/>
                </a:solidFill>
              </a:rPr>
            </a:br>
            <a:r>
              <a:rPr lang="en-US" sz="5400" b="0">
                <a:solidFill>
                  <a:schemeClr val="bg1"/>
                </a:solidFill>
              </a:rPr>
              <a:t>while demonstrating sound stewardship of financial </a:t>
            </a:r>
            <a:r>
              <a:rPr lang="en-US" sz="6000" b="1">
                <a:solidFill>
                  <a:schemeClr val="bg1"/>
                </a:solidFill>
              </a:rPr>
              <a:t>resources</a:t>
            </a:r>
            <a:endParaRPr lang="en-US" sz="5400" b="1">
              <a:solidFill>
                <a:schemeClr val="bg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9712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6600"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z="3000" smtClean="0">
                <a:solidFill>
                  <a:schemeClr val="tx1"/>
                </a:solidFill>
              </a:defRPr>
            </a:lvl3pPr>
            <a:lvl4pPr>
              <a:defRPr lang="en-US" sz="27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36741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solidFill>
                <a:schemeClr val="accent1">
                  <a:lumMod val="75000"/>
                </a:schemeClr>
              </a:solidFill>
            </a:endParaRPr>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bg1"/>
                </a:solidFill>
              </a:defRPr>
            </a:lvl1pPr>
          </a:lstStyle>
          <a:p>
            <a:pPr lvl="0"/>
            <a:r>
              <a:rPr lang="en-US"/>
              <a:t>Insert Main Idea Here</a:t>
            </a:r>
          </a:p>
        </p:txBody>
      </p:sp>
    </p:spTree>
    <p:extLst>
      <p:ext uri="{BB962C8B-B14F-4D97-AF65-F5344CB8AC3E}">
        <p14:creationId xmlns:p14="http://schemas.microsoft.com/office/powerpoint/2010/main" val="219939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29672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mtClean="0">
                <a:solidFill>
                  <a:schemeClr val="tx1"/>
                </a:solidFill>
              </a:defRPr>
            </a:lvl3pPr>
            <a:lvl4pPr>
              <a:defRPr lang="en-US" sz="2700" smtClean="0">
                <a:solidFill>
                  <a:schemeClr val="tx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54213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19" y="762000"/>
            <a:ext cx="8468037" cy="8305800"/>
          </a:xfrm>
          <a:prstGeom prst="rect">
            <a:avLst/>
          </a:prstGeom>
        </p:spPr>
      </p:pic>
    </p:spTree>
    <p:extLst>
      <p:ext uri="{BB962C8B-B14F-4D97-AF65-F5344CB8AC3E}">
        <p14:creationId xmlns:p14="http://schemas.microsoft.com/office/powerpoint/2010/main" val="406358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2"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 y="2091530"/>
            <a:ext cx="6290469" cy="6290469"/>
          </a:xfrm>
          <a:prstGeom prst="rect">
            <a:avLst/>
          </a:prstGeom>
        </p:spPr>
      </p:pic>
    </p:spTree>
    <p:extLst>
      <p:ext uri="{BB962C8B-B14F-4D97-AF65-F5344CB8AC3E}">
        <p14:creationId xmlns:p14="http://schemas.microsoft.com/office/powerpoint/2010/main" val="4037565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1045765"/>
            <a:ext cx="7183835" cy="7183835"/>
          </a:xfrm>
          <a:prstGeom prst="rect">
            <a:avLst/>
          </a:prstGeom>
        </p:spPr>
      </p:pic>
    </p:spTree>
    <p:extLst>
      <p:ext uri="{BB962C8B-B14F-4D97-AF65-F5344CB8AC3E}">
        <p14:creationId xmlns:p14="http://schemas.microsoft.com/office/powerpoint/2010/main" val="335464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395463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98629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9359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bg1"/>
                </a:solidFill>
              </a:defRPr>
            </a:lvl1pPr>
            <a:lvl2pPr>
              <a:defRPr lang="en-US" sz="3300" baseline="0" dirty="0" smtClean="0">
                <a:solidFill>
                  <a:schemeClr val="bg1"/>
                </a:solidFill>
              </a:defRPr>
            </a:lvl2pPr>
            <a:lvl3pPr>
              <a:defRPr lang="en-US" sz="2700" dirty="0" smtClean="0">
                <a:solidFill>
                  <a:schemeClr val="bg1"/>
                </a:solidFill>
              </a:defRPr>
            </a:lvl3pPr>
            <a:lvl4pPr marL="1605233" indent="-342917">
              <a:buFont typeface="Wingdings" panose="05000000000000000000" pitchFamily="2" charset="2"/>
              <a:buChar char="v"/>
              <a:defRPr lang="en-US" sz="24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bg1"/>
                </a:solidFill>
              </a:defRPr>
            </a:lvl1pPr>
          </a:lstStyle>
          <a:p>
            <a:r>
              <a:rPr lang="en-US"/>
              <a:t>Click to Edit Slide Title</a:t>
            </a:r>
          </a:p>
        </p:txBody>
      </p:sp>
    </p:spTree>
    <p:extLst>
      <p:ext uri="{BB962C8B-B14F-4D97-AF65-F5344CB8AC3E}">
        <p14:creationId xmlns:p14="http://schemas.microsoft.com/office/powerpoint/2010/main" val="2295142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0"/>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38099" tIns="38099" rIns="38099" bIns="38099" numCol="1" rtlCol="0" anchor="ctr" anchorCtr="0" compatLnSpc="1">
            <a:prstTxWarp prst="textNoShape">
              <a:avLst/>
            </a:prstTxWarp>
          </a:bodyPr>
          <a:lstStyle/>
          <a:p>
            <a:pPr marL="171458" marR="0" indent="0" algn="l" defTabSz="438172" rtl="0" eaLnBrk="1"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7" y="9250003"/>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41043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60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1"/>
            <a:ext cx="11217274" cy="6022848"/>
          </a:xfrm>
          <a:prstGeom prst="rect">
            <a:avLst/>
          </a:prstGeom>
        </p:spPr>
        <p:txBody>
          <a:bodyPr/>
          <a:lstStyle>
            <a:lvl1pPr marL="342882" indent="-342882">
              <a:spcBef>
                <a:spcPts val="768"/>
              </a:spcBef>
              <a:buFont typeface="Arial" panose="020B0604020202020204" pitchFamily="34" charset="0"/>
              <a:buChar char="•"/>
              <a:defRPr sz="3600" baseline="0">
                <a:solidFill>
                  <a:schemeClr val="tx1"/>
                </a:solidFill>
              </a:defRPr>
            </a:lvl1pPr>
            <a:lvl2pPr marL="800059" indent="-342882">
              <a:spcBef>
                <a:spcPts val="768"/>
              </a:spcBef>
              <a:buSzPct val="75000"/>
              <a:buFont typeface="Wingdings" panose="05000000000000000000" pitchFamily="2" charset="2"/>
              <a:buChar char="Ø"/>
              <a:defRPr sz="3200" baseline="0">
                <a:solidFill>
                  <a:schemeClr val="tx1"/>
                </a:solidFill>
              </a:defRPr>
            </a:lvl2pPr>
            <a:lvl3pPr marL="1200088" indent="-285736">
              <a:spcBef>
                <a:spcPts val="768"/>
              </a:spcBef>
              <a:buSzPct val="75000"/>
              <a:buFont typeface="Wingdings" panose="05000000000000000000" pitchFamily="2" charset="2"/>
              <a:buChar char="§"/>
              <a:defRPr sz="2800">
                <a:solidFill>
                  <a:schemeClr val="tx1"/>
                </a:solidFill>
              </a:defRPr>
            </a:lvl3pPr>
            <a:lvl4pPr marL="1481062" indent="-219064">
              <a:spcBef>
                <a:spcPts val="768"/>
              </a:spcBef>
              <a:buFont typeface="Arial" panose="020B0604020202020204" pitchFamily="34" charset="0"/>
              <a:buChar char="•"/>
              <a:defRPr sz="2399">
                <a:solidFill>
                  <a:schemeClr val="tx1"/>
                </a:solidFill>
              </a:defRPr>
            </a:lvl4pPr>
            <a:lvl5pPr marL="1371530" indent="-457176">
              <a:spcBef>
                <a:spcPts val="768"/>
              </a:spcBef>
              <a:buFont typeface="Arial" panose="020B0604020202020204" pitchFamily="34" charset="0"/>
              <a:buChar char="•"/>
              <a:defRPr sz="20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850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1"/>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00579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1"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97520" tIns="48747" rIns="97520" bIns="4874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2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0" y="8990860"/>
            <a:ext cx="2568720" cy="579945"/>
          </a:xfrm>
          <a:prstGeom prst="rect">
            <a:avLst/>
          </a:prstGeom>
          <a:noFill/>
          <a:ln>
            <a:noFill/>
          </a:ln>
        </p:spPr>
      </p:pic>
    </p:spTree>
    <p:extLst>
      <p:ext uri="{BB962C8B-B14F-4D97-AF65-F5344CB8AC3E}">
        <p14:creationId xmlns:p14="http://schemas.microsoft.com/office/powerpoint/2010/main" val="2337446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487695" marR="0" lvl="0" indent="-243848" algn="l">
              <a:lnSpc>
                <a:spcPct val="100000"/>
              </a:lnSpc>
              <a:spcBef>
                <a:spcPts val="0"/>
              </a:spcBef>
              <a:spcAft>
                <a:spcPts val="0"/>
              </a:spcAft>
              <a:buClr>
                <a:srgbClr val="000000"/>
              </a:buClr>
              <a:buSzPts val="1000"/>
              <a:buFont typeface="Arial"/>
              <a:buNone/>
              <a:defRPr sz="3627" b="0" i="0" u="none" strike="noStrike" cap="none">
                <a:solidFill>
                  <a:schemeClr val="dk1"/>
                </a:solidFill>
                <a:latin typeface="Arial"/>
                <a:ea typeface="Arial"/>
                <a:cs typeface="Arial"/>
                <a:sym typeface="Arial"/>
              </a:defRPr>
            </a:lvl1pPr>
            <a:lvl2pPr marL="975390" marR="0" lvl="1" indent="-243848" algn="l">
              <a:lnSpc>
                <a:spcPct val="100000"/>
              </a:lnSpc>
              <a:spcBef>
                <a:spcPts val="0"/>
              </a:spcBef>
              <a:spcAft>
                <a:spcPts val="0"/>
              </a:spcAft>
              <a:buClr>
                <a:srgbClr val="000000"/>
              </a:buClr>
              <a:buSzPts val="1000"/>
              <a:buFont typeface="Arial"/>
              <a:buNone/>
              <a:defRPr sz="3307" b="0" i="0" u="none" strike="noStrike" cap="none">
                <a:solidFill>
                  <a:schemeClr val="dk1"/>
                </a:solidFill>
                <a:latin typeface="Arial"/>
                <a:ea typeface="Arial"/>
                <a:cs typeface="Arial"/>
                <a:sym typeface="Arial"/>
              </a:defRPr>
            </a:lvl2pPr>
            <a:lvl3pPr marL="1463086" marR="0" lvl="2" indent="-243848" algn="l">
              <a:lnSpc>
                <a:spcPct val="100000"/>
              </a:lnSpc>
              <a:spcBef>
                <a:spcPts val="0"/>
              </a:spcBef>
              <a:spcAft>
                <a:spcPts val="0"/>
              </a:spcAft>
              <a:buClr>
                <a:srgbClr val="000000"/>
              </a:buClr>
              <a:buSzPts val="1000"/>
              <a:buFont typeface="Arial"/>
              <a:buNone/>
              <a:defRPr sz="2667" b="0" i="0" u="none" strike="noStrike" cap="none">
                <a:solidFill>
                  <a:schemeClr val="dk1"/>
                </a:solidFill>
                <a:latin typeface="Arial"/>
                <a:ea typeface="Arial"/>
                <a:cs typeface="Arial"/>
                <a:sym typeface="Arial"/>
              </a:defRPr>
            </a:lvl3pPr>
            <a:lvl4pPr marL="1950781" marR="0" lvl="3" indent="-352224" algn="l">
              <a:lnSpc>
                <a:spcPct val="100000"/>
              </a:lnSpc>
              <a:spcBef>
                <a:spcPts val="0"/>
              </a:spcBef>
              <a:spcAft>
                <a:spcPts val="0"/>
              </a:spcAft>
              <a:buClr>
                <a:srgbClr val="000000"/>
              </a:buClr>
              <a:buSzPts val="1600"/>
              <a:buFont typeface="Noto Sans Symbols"/>
              <a:buChar char="❖"/>
              <a:defRPr sz="2347" b="0" i="0" u="none" strike="noStrike" cap="none">
                <a:solidFill>
                  <a:schemeClr val="dk1"/>
                </a:solidFill>
                <a:latin typeface="Arial"/>
                <a:ea typeface="Arial"/>
                <a:cs typeface="Arial"/>
                <a:sym typeface="Arial"/>
              </a:defRPr>
            </a:lvl4pPr>
            <a:lvl5pPr marL="2438476" marR="0" lvl="4"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5pPr>
            <a:lvl6pPr marL="2926171" marR="0" lvl="5"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6pPr>
            <a:lvl7pPr marL="3413867" marR="0" lvl="6"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7pPr>
            <a:lvl8pPr marL="3901562" marR="0" lvl="7"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8pPr>
            <a:lvl9pPr marL="4389257" marR="0" lvl="8"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6614">
                <a:solidFill>
                  <a:srgbClr val="001254"/>
                </a:solidFill>
              </a:defRPr>
            </a:lvl1pPr>
            <a:lvl2pPr lvl="1" algn="ctr">
              <a:lnSpc>
                <a:spcPct val="100000"/>
              </a:lnSpc>
              <a:spcBef>
                <a:spcPts val="0"/>
              </a:spcBef>
              <a:spcAft>
                <a:spcPts val="0"/>
              </a:spcAft>
              <a:buClr>
                <a:srgbClr val="FFFFFF"/>
              </a:buClr>
              <a:buSzPts val="1000"/>
              <a:buFont typeface="Trebuchet MS"/>
              <a:buNone/>
              <a:defRPr sz="1067"/>
            </a:lvl2pPr>
            <a:lvl3pPr lvl="2" algn="ctr">
              <a:lnSpc>
                <a:spcPct val="100000"/>
              </a:lnSpc>
              <a:spcBef>
                <a:spcPts val="0"/>
              </a:spcBef>
              <a:spcAft>
                <a:spcPts val="0"/>
              </a:spcAft>
              <a:buClr>
                <a:srgbClr val="FFFFFF"/>
              </a:buClr>
              <a:buSzPts val="1000"/>
              <a:buFont typeface="Trebuchet MS"/>
              <a:buNone/>
              <a:defRPr sz="1067"/>
            </a:lvl3pPr>
            <a:lvl4pPr lvl="3" algn="ctr">
              <a:lnSpc>
                <a:spcPct val="100000"/>
              </a:lnSpc>
              <a:spcBef>
                <a:spcPts val="0"/>
              </a:spcBef>
              <a:spcAft>
                <a:spcPts val="0"/>
              </a:spcAft>
              <a:buClr>
                <a:srgbClr val="FFFFFF"/>
              </a:buClr>
              <a:buSzPts val="1000"/>
              <a:buFont typeface="Trebuchet MS"/>
              <a:buNone/>
              <a:defRPr sz="1067"/>
            </a:lvl4pPr>
            <a:lvl5pPr lvl="4" algn="ctr">
              <a:lnSpc>
                <a:spcPct val="100000"/>
              </a:lnSpc>
              <a:spcBef>
                <a:spcPts val="0"/>
              </a:spcBef>
              <a:spcAft>
                <a:spcPts val="0"/>
              </a:spcAft>
              <a:buClr>
                <a:srgbClr val="FFFFFF"/>
              </a:buClr>
              <a:buSzPts val="1000"/>
              <a:buFont typeface="Trebuchet MS"/>
              <a:buNone/>
              <a:defRPr sz="1067"/>
            </a:lvl5pPr>
            <a:lvl6pPr lvl="5" algn="ctr">
              <a:lnSpc>
                <a:spcPct val="100000"/>
              </a:lnSpc>
              <a:spcBef>
                <a:spcPts val="0"/>
              </a:spcBef>
              <a:spcAft>
                <a:spcPts val="0"/>
              </a:spcAft>
              <a:buClr>
                <a:srgbClr val="FFFFFF"/>
              </a:buClr>
              <a:buSzPts val="1000"/>
              <a:buFont typeface="Trebuchet MS"/>
              <a:buNone/>
              <a:defRPr sz="1067"/>
            </a:lvl6pPr>
            <a:lvl7pPr lvl="6" algn="ctr">
              <a:lnSpc>
                <a:spcPct val="100000"/>
              </a:lnSpc>
              <a:spcBef>
                <a:spcPts val="0"/>
              </a:spcBef>
              <a:spcAft>
                <a:spcPts val="0"/>
              </a:spcAft>
              <a:buClr>
                <a:srgbClr val="FFFFFF"/>
              </a:buClr>
              <a:buSzPts val="1000"/>
              <a:buFont typeface="Trebuchet MS"/>
              <a:buNone/>
              <a:defRPr sz="1067"/>
            </a:lvl7pPr>
            <a:lvl8pPr lvl="7" algn="ctr">
              <a:lnSpc>
                <a:spcPct val="100000"/>
              </a:lnSpc>
              <a:spcBef>
                <a:spcPts val="0"/>
              </a:spcBef>
              <a:spcAft>
                <a:spcPts val="0"/>
              </a:spcAft>
              <a:buClr>
                <a:srgbClr val="FFFFFF"/>
              </a:buClr>
              <a:buSzPts val="1000"/>
              <a:buFont typeface="Trebuchet MS"/>
              <a:buNone/>
              <a:defRPr sz="1067"/>
            </a:lvl8pPr>
            <a:lvl9pPr lvl="8" algn="ctr">
              <a:lnSpc>
                <a:spcPct val="100000"/>
              </a:lnSpc>
              <a:spcBef>
                <a:spcPts val="0"/>
              </a:spcBef>
              <a:spcAft>
                <a:spcPts val="0"/>
              </a:spcAft>
              <a:buClr>
                <a:srgbClr val="FFFFFF"/>
              </a:buClr>
              <a:buSzPts val="1000"/>
              <a:buFont typeface="Trebuchet MS"/>
              <a:buNone/>
              <a:defRPr sz="1067"/>
            </a:lvl9pPr>
          </a:lstStyle>
          <a:p>
            <a:endParaRPr/>
          </a:p>
        </p:txBody>
      </p:sp>
    </p:spTree>
    <p:extLst>
      <p:ext uri="{BB962C8B-B14F-4D97-AF65-F5344CB8AC3E}">
        <p14:creationId xmlns:p14="http://schemas.microsoft.com/office/powerpoint/2010/main" val="81817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7/14/2025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49714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Jul-25</a:t>
            </a:fld>
            <a:endParaRPr lang="en-US"/>
          </a:p>
        </p:txBody>
      </p:sp>
    </p:spTree>
    <p:extLst>
      <p:ext uri="{BB962C8B-B14F-4D97-AF65-F5344CB8AC3E}">
        <p14:creationId xmlns:p14="http://schemas.microsoft.com/office/powerpoint/2010/main" val="3861984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021461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34784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1892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Exampl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defRPr lang="en-US" dirty="0"/>
            </a:lvl1pPr>
          </a:lstStyle>
          <a:p>
            <a:pPr lvl="0"/>
            <a:r>
              <a:rPr lang="en-US"/>
              <a:t>Click to Edit Slide Title</a:t>
            </a:r>
          </a:p>
        </p:txBody>
      </p:sp>
    </p:spTree>
    <p:extLst>
      <p:ext uri="{BB962C8B-B14F-4D97-AF65-F5344CB8AC3E}">
        <p14:creationId xmlns:p14="http://schemas.microsoft.com/office/powerpoint/2010/main" val="367619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9715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82333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1595702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946456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41101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2965998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766599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15377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037604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578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 Supporting Slide">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38793" t="25383" r="38793" b="29556"/>
          <a:stretch/>
        </p:blipFill>
        <p:spPr>
          <a:xfrm>
            <a:off x="5530879" y="2973391"/>
            <a:ext cx="942918" cy="3806818"/>
          </a:xfrm>
          <a:prstGeom prst="rect">
            <a:avLst/>
          </a:prstGeom>
        </p:spPr>
      </p:pic>
      <p:sp>
        <p:nvSpPr>
          <p:cNvPr id="4" name="Text Placeholder 4"/>
          <p:cNvSpPr>
            <a:spLocks noGrp="1"/>
          </p:cNvSpPr>
          <p:nvPr>
            <p:ph type="body" sz="quarter" idx="11" hasCustomPrompt="1"/>
          </p:nvPr>
        </p:nvSpPr>
        <p:spPr>
          <a:xfrm>
            <a:off x="330390" y="3582080"/>
            <a:ext cx="5218559" cy="2589451"/>
          </a:xfrm>
          <a:prstGeom prst="rect">
            <a:avLst/>
          </a:prstGeom>
        </p:spPr>
        <p:txBody>
          <a:bodyPr anchor="ctr"/>
          <a:lstStyle>
            <a:lvl1pPr marL="0" indent="0">
              <a:buNone/>
              <a:defRPr sz="6600" b="1">
                <a:solidFill>
                  <a:schemeClr val="bg1"/>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z="3000" smtClean="0">
                <a:solidFill>
                  <a:schemeClr val="bg1"/>
                </a:solidFill>
              </a:defRPr>
            </a:lvl3pPr>
            <a:lvl4pPr>
              <a:defRPr lang="en-US" sz="2700" smtClean="0">
                <a:solidFill>
                  <a:schemeClr val="bg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81682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141639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03477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261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85941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854599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3" y="914401"/>
            <a:ext cx="11219689" cy="1161289"/>
          </a:xfrm>
          <a:prstGeom prst="rect">
            <a:avLst/>
          </a:prstGeom>
        </p:spPr>
        <p:txBody>
          <a:bodyPr vert="horz" lIns="91440" tIns="45720" rIns="91440" bIns="45720" rtlCol="0" anchor="ctr">
            <a:normAutofit/>
          </a:bodyPr>
          <a:lstStyle>
            <a:lvl1pPr>
              <a:defRPr lang="en-US" sz="4500" b="1" i="1" u="none" baseline="0" dirty="0">
                <a:solidFill>
                  <a:schemeClr val="tx1"/>
                </a:solidFill>
                <a:latin typeface="+mj-lt"/>
                <a:ea typeface="+mj-ea"/>
                <a:cs typeface="+mj-cs"/>
              </a:defRPr>
            </a:lvl1pPr>
          </a:lstStyle>
          <a:p>
            <a:pPr lvl="0" algn="ctr">
              <a:spcBef>
                <a:spcPct val="0"/>
              </a:spcBef>
            </a:pPr>
            <a:r>
              <a:rPr lang="en-US"/>
              <a:t>Click to edit title</a:t>
            </a:r>
          </a:p>
        </p:txBody>
      </p:sp>
      <p:sp>
        <p:nvSpPr>
          <p:cNvPr id="5" name="Content Placeholder 4"/>
          <p:cNvSpPr>
            <a:spLocks noGrp="1"/>
          </p:cNvSpPr>
          <p:nvPr>
            <p:ph sz="quarter" idx="11" hasCustomPrompt="1"/>
          </p:nvPr>
        </p:nvSpPr>
        <p:spPr>
          <a:xfrm>
            <a:off x="525057"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133" b="1" i="1" dirty="0"/>
            </a:lvl1pPr>
          </a:lstStyle>
          <a:p>
            <a:pPr lvl="0" algn="ctr">
              <a:buNone/>
            </a:pPr>
            <a:r>
              <a:rPr lang="en-US" sz="2133" i="1"/>
              <a:t>Insert image or Clip Art</a:t>
            </a:r>
            <a:endParaRPr lang="en-US"/>
          </a:p>
        </p:txBody>
      </p:sp>
      <p:sp>
        <p:nvSpPr>
          <p:cNvPr id="4" name="Text Placeholder 3"/>
          <p:cNvSpPr>
            <a:spLocks noGrp="1"/>
          </p:cNvSpPr>
          <p:nvPr>
            <p:ph type="body" sz="quarter" idx="16"/>
          </p:nvPr>
        </p:nvSpPr>
        <p:spPr>
          <a:xfrm>
            <a:off x="7264401" y="2441448"/>
            <a:ext cx="5257801" cy="5224498"/>
          </a:xfrm>
          <a:prstGeom prst="rect">
            <a:avLst/>
          </a:prstGeom>
        </p:spPr>
        <p:txBody>
          <a:bodyPr/>
          <a:lstStyle>
            <a:lvl1pPr>
              <a:defRPr lang="en-US" sz="2700" baseline="0" smtClean="0">
                <a:solidFill>
                  <a:schemeClr val="tx1"/>
                </a:solidFill>
              </a:defRPr>
            </a:lvl1pPr>
            <a:lvl2pPr>
              <a:defRPr lang="en-US" sz="2400" baseline="0" smtClean="0">
                <a:solidFill>
                  <a:schemeClr val="tx1"/>
                </a:solidFill>
              </a:defRPr>
            </a:lvl2pPr>
            <a:lvl3pPr>
              <a:defRPr lang="en-US" sz="2100" smtClean="0">
                <a:solidFill>
                  <a:schemeClr val="tx1"/>
                </a:solidFill>
              </a:defRPr>
            </a:lvl3pPr>
            <a:lvl4pPr>
              <a:defRPr lang="en-US" sz="1800"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Click to edit Master text styles</a:t>
            </a:r>
          </a:p>
          <a:p>
            <a:pPr marL="600041" lvl="1" indent="-257160">
              <a:spcBef>
                <a:spcPts val="576"/>
              </a:spcBef>
              <a:buSzPct val="75000"/>
              <a:buFont typeface="Wingdings" panose="05000000000000000000" pitchFamily="2" charset="2"/>
              <a:buChar char="Ø"/>
            </a:pPr>
            <a:r>
              <a:rPr lang="en-US"/>
              <a:t>Second level</a:t>
            </a:r>
          </a:p>
          <a:p>
            <a:pPr marL="900062" lvl="2" indent="-214301">
              <a:spcBef>
                <a:spcPts val="576"/>
              </a:spcBef>
              <a:buSzPct val="75000"/>
              <a:buFont typeface="Wingdings" panose="05000000000000000000" pitchFamily="2" charset="2"/>
              <a:buChar char="§"/>
            </a:pPr>
            <a:r>
              <a:rPr lang="en-US"/>
              <a:t>Third level</a:t>
            </a:r>
          </a:p>
          <a:p>
            <a:pPr marL="1110792" lvl="3" indent="-164297">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2890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Jul-25</a:t>
            </a:fld>
            <a:endParaRPr lang="en-US"/>
          </a:p>
        </p:txBody>
      </p:sp>
    </p:spTree>
    <p:extLst>
      <p:ext uri="{BB962C8B-B14F-4D97-AF65-F5344CB8AC3E}">
        <p14:creationId xmlns:p14="http://schemas.microsoft.com/office/powerpoint/2010/main" val="2206673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448443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531710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58973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tx1"/>
                </a:solidFill>
              </a:defRPr>
            </a:lvl1pPr>
          </a:lstStyle>
          <a:p>
            <a:pPr lvl="0"/>
            <a:r>
              <a:rPr lang="en-US"/>
              <a:t>Insert Main Idea Here</a:t>
            </a:r>
          </a:p>
        </p:txBody>
      </p:sp>
    </p:spTree>
    <p:extLst>
      <p:ext uri="{BB962C8B-B14F-4D97-AF65-F5344CB8AC3E}">
        <p14:creationId xmlns:p14="http://schemas.microsoft.com/office/powerpoint/2010/main" val="12410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167136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159413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187788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571667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90568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3982104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2191615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361189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722684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491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rgbClr val="FFFFFF"/>
                </a:solidFill>
                <a:latin typeface="+mj-lt"/>
                <a:ea typeface="+mj-ea"/>
                <a:cs typeface="+mj-cs"/>
              </a:defRPr>
            </a:lvl1pPr>
          </a:lstStyle>
          <a:p>
            <a:pPr lvl="0" algn="ctr">
              <a:spcBef>
                <a:spcPct val="0"/>
              </a:spcBef>
            </a:pPr>
            <a:r>
              <a:rPr lang="en-US"/>
              <a:t>List 3 Main Concerns</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tx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4" name="Content Placeholder 28">
            <a:extLst>
              <a:ext uri="{FF2B5EF4-FFF2-40B4-BE49-F238E27FC236}">
                <a16:creationId xmlns:a16="http://schemas.microsoft.com/office/drawing/2014/main" id="{A19DC5E9-65C9-46DE-B459-90C66263AD05}"/>
              </a:ext>
            </a:extLst>
          </p:cNvPr>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5" name="Content Placeholder 28">
            <a:extLst>
              <a:ext uri="{FF2B5EF4-FFF2-40B4-BE49-F238E27FC236}">
                <a16:creationId xmlns:a16="http://schemas.microsoft.com/office/drawing/2014/main" id="{A7CE86ED-4EA2-412C-AD1C-6D131DDC4CDB}"/>
              </a:ext>
            </a:extLst>
          </p:cNvPr>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6" name="Content Placeholder 28">
            <a:extLst>
              <a:ext uri="{FF2B5EF4-FFF2-40B4-BE49-F238E27FC236}">
                <a16:creationId xmlns:a16="http://schemas.microsoft.com/office/drawing/2014/main" id="{59610014-D56E-4D49-90EC-FBB3AE85730D}"/>
              </a:ext>
            </a:extLst>
          </p:cNvPr>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Tree>
    <p:extLst>
      <p:ext uri="{BB962C8B-B14F-4D97-AF65-F5344CB8AC3E}">
        <p14:creationId xmlns:p14="http://schemas.microsoft.com/office/powerpoint/2010/main" val="1544501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23173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1474516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8662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249339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2"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0" tIns="36560" rIns="73140"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4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1" y="8990861"/>
            <a:ext cx="2568720" cy="579945"/>
          </a:xfrm>
          <a:prstGeom prst="rect">
            <a:avLst/>
          </a:prstGeom>
          <a:noFill/>
          <a:ln>
            <a:noFill/>
          </a:ln>
        </p:spPr>
      </p:pic>
    </p:spTree>
    <p:extLst>
      <p:ext uri="{BB962C8B-B14F-4D97-AF65-F5344CB8AC3E}">
        <p14:creationId xmlns:p14="http://schemas.microsoft.com/office/powerpoint/2010/main" val="2102623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7/14/2025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395393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626037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365769" marR="0" lvl="0" indent="-182886" algn="l">
              <a:lnSpc>
                <a:spcPct val="100000"/>
              </a:lnSpc>
              <a:spcBef>
                <a:spcPts val="0"/>
              </a:spcBef>
              <a:spcAft>
                <a:spcPts val="0"/>
              </a:spcAft>
              <a:buClr>
                <a:srgbClr val="000000"/>
              </a:buClr>
              <a:buSzPts val="1000"/>
              <a:buFont typeface="Arial"/>
              <a:buNone/>
              <a:defRPr sz="2720" b="0" i="0" u="none" strike="noStrike" cap="none">
                <a:solidFill>
                  <a:schemeClr val="dk1"/>
                </a:solidFill>
                <a:latin typeface="Arial"/>
                <a:ea typeface="Arial"/>
                <a:cs typeface="Arial"/>
                <a:sym typeface="Arial"/>
              </a:defRPr>
            </a:lvl1pPr>
            <a:lvl2pPr marL="731540" marR="0" lvl="1" indent="-18288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310" marR="0" lvl="2" indent="-18288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79" marR="0" lvl="3" indent="-264167" algn="l">
              <a:lnSpc>
                <a:spcPct val="100000"/>
              </a:lnSpc>
              <a:spcBef>
                <a:spcPts val="0"/>
              </a:spcBef>
              <a:spcAft>
                <a:spcPts val="0"/>
              </a:spcAft>
              <a:buClr>
                <a:srgbClr val="000000"/>
              </a:buClr>
              <a:buSzPts val="1600"/>
              <a:buFont typeface="Noto Sans Symbols"/>
              <a:buChar char="❖"/>
              <a:defRPr sz="1760" b="0" i="0" u="none" strike="noStrike" cap="none">
                <a:solidFill>
                  <a:schemeClr val="dk1"/>
                </a:solidFill>
                <a:latin typeface="Arial"/>
                <a:ea typeface="Arial"/>
                <a:cs typeface="Arial"/>
                <a:sym typeface="Arial"/>
              </a:defRPr>
            </a:lvl4pPr>
            <a:lvl5pPr marL="1828849" marR="0" lvl="4"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5pPr>
            <a:lvl6pPr marL="2194619" marR="0" lvl="5"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6pPr>
            <a:lvl7pPr marL="2560389" marR="0" lvl="6"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7pPr>
            <a:lvl8pPr marL="2926159" marR="0" lvl="7"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8pPr>
            <a:lvl9pPr marL="3291929" marR="0" lvl="8"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60">
                <a:solidFill>
                  <a:srgbClr val="001254"/>
                </a:solidFill>
              </a:defRPr>
            </a:lvl1pPr>
            <a:lvl2pPr lvl="1" algn="ctr">
              <a:lnSpc>
                <a:spcPct val="100000"/>
              </a:lnSpc>
              <a:spcBef>
                <a:spcPts val="0"/>
              </a:spcBef>
              <a:spcAft>
                <a:spcPts val="0"/>
              </a:spcAft>
              <a:buClr>
                <a:srgbClr val="FFFFFF"/>
              </a:buClr>
              <a:buSzPts val="1000"/>
              <a:buFont typeface="Trebuchet MS"/>
              <a:buNone/>
              <a:defRPr sz="800"/>
            </a:lvl2pPr>
            <a:lvl3pPr lvl="2" algn="ctr">
              <a:lnSpc>
                <a:spcPct val="100000"/>
              </a:lnSpc>
              <a:spcBef>
                <a:spcPts val="0"/>
              </a:spcBef>
              <a:spcAft>
                <a:spcPts val="0"/>
              </a:spcAft>
              <a:buClr>
                <a:srgbClr val="FFFFFF"/>
              </a:buClr>
              <a:buSzPts val="1000"/>
              <a:buFont typeface="Trebuchet MS"/>
              <a:buNone/>
              <a:defRPr sz="800"/>
            </a:lvl3pPr>
            <a:lvl4pPr lvl="3" algn="ctr">
              <a:lnSpc>
                <a:spcPct val="100000"/>
              </a:lnSpc>
              <a:spcBef>
                <a:spcPts val="0"/>
              </a:spcBef>
              <a:spcAft>
                <a:spcPts val="0"/>
              </a:spcAft>
              <a:buClr>
                <a:srgbClr val="FFFFFF"/>
              </a:buClr>
              <a:buSzPts val="1000"/>
              <a:buFont typeface="Trebuchet MS"/>
              <a:buNone/>
              <a:defRPr sz="800"/>
            </a:lvl4pPr>
            <a:lvl5pPr lvl="4" algn="ctr">
              <a:lnSpc>
                <a:spcPct val="100000"/>
              </a:lnSpc>
              <a:spcBef>
                <a:spcPts val="0"/>
              </a:spcBef>
              <a:spcAft>
                <a:spcPts val="0"/>
              </a:spcAft>
              <a:buClr>
                <a:srgbClr val="FFFFFF"/>
              </a:buClr>
              <a:buSzPts val="1000"/>
              <a:buFont typeface="Trebuchet MS"/>
              <a:buNone/>
              <a:defRPr sz="800"/>
            </a:lvl5pPr>
            <a:lvl6pPr lvl="5" algn="ctr">
              <a:lnSpc>
                <a:spcPct val="100000"/>
              </a:lnSpc>
              <a:spcBef>
                <a:spcPts val="0"/>
              </a:spcBef>
              <a:spcAft>
                <a:spcPts val="0"/>
              </a:spcAft>
              <a:buClr>
                <a:srgbClr val="FFFFFF"/>
              </a:buClr>
              <a:buSzPts val="1000"/>
              <a:buFont typeface="Trebuchet MS"/>
              <a:buNone/>
              <a:defRPr sz="800"/>
            </a:lvl6pPr>
            <a:lvl7pPr lvl="6" algn="ctr">
              <a:lnSpc>
                <a:spcPct val="100000"/>
              </a:lnSpc>
              <a:spcBef>
                <a:spcPts val="0"/>
              </a:spcBef>
              <a:spcAft>
                <a:spcPts val="0"/>
              </a:spcAft>
              <a:buClr>
                <a:srgbClr val="FFFFFF"/>
              </a:buClr>
              <a:buSzPts val="1000"/>
              <a:buFont typeface="Trebuchet MS"/>
              <a:buNone/>
              <a:defRPr sz="800"/>
            </a:lvl7pPr>
            <a:lvl8pPr lvl="7" algn="ctr">
              <a:lnSpc>
                <a:spcPct val="100000"/>
              </a:lnSpc>
              <a:spcBef>
                <a:spcPts val="0"/>
              </a:spcBef>
              <a:spcAft>
                <a:spcPts val="0"/>
              </a:spcAft>
              <a:buClr>
                <a:srgbClr val="FFFFFF"/>
              </a:buClr>
              <a:buSzPts val="1000"/>
              <a:buFont typeface="Trebuchet MS"/>
              <a:buNone/>
              <a:defRPr sz="800"/>
            </a:lvl8pPr>
            <a:lvl9pPr lvl="8" algn="ctr">
              <a:lnSpc>
                <a:spcPct val="100000"/>
              </a:lnSpc>
              <a:spcBef>
                <a:spcPts val="0"/>
              </a:spcBef>
              <a:spcAft>
                <a:spcPts val="0"/>
              </a:spcAft>
              <a:buClr>
                <a:srgbClr val="FFFFFF"/>
              </a:buClr>
              <a:buSzPts val="1000"/>
              <a:buFont typeface="Trebuchet MS"/>
              <a:buNone/>
              <a:defRPr sz="800"/>
            </a:lvl9pPr>
          </a:lstStyle>
          <a:p>
            <a:endParaRPr/>
          </a:p>
        </p:txBody>
      </p:sp>
    </p:spTree>
    <p:extLst>
      <p:ext uri="{BB962C8B-B14F-4D97-AF65-F5344CB8AC3E}">
        <p14:creationId xmlns:p14="http://schemas.microsoft.com/office/powerpoint/2010/main" val="1114470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10AB-AC56-4595-B364-28782088C9FF}"/>
              </a:ext>
            </a:extLst>
          </p:cNvPr>
          <p:cNvSpPr>
            <a:spLocks noGrp="1"/>
          </p:cNvSpPr>
          <p:nvPr>
            <p:ph type="title" hasCustomPrompt="1"/>
          </p:nvPr>
        </p:nvSpPr>
        <p:spPr>
          <a:xfrm>
            <a:off x="894080" y="622912"/>
            <a:ext cx="11216640" cy="1365177"/>
          </a:xfrm>
        </p:spPr>
        <p:txBody>
          <a:bodyPr anchor="b"/>
          <a:lstStyle>
            <a:lvl1pPr algn="ctr">
              <a:defRPr sz="6400"/>
            </a:lvl1pPr>
          </a:lstStyle>
          <a:p>
            <a:r>
              <a:rPr lang="en-US"/>
              <a:t>Click to Edit Slide Title</a:t>
            </a:r>
          </a:p>
        </p:txBody>
      </p:sp>
      <p:sp>
        <p:nvSpPr>
          <p:cNvPr id="3" name="Text Placeholder 2">
            <a:extLst>
              <a:ext uri="{FF2B5EF4-FFF2-40B4-BE49-F238E27FC236}">
                <a16:creationId xmlns:a16="http://schemas.microsoft.com/office/drawing/2014/main" id="{1D4CA2F5-15F7-44E8-BF1D-F70805530DFA}"/>
              </a:ext>
            </a:extLst>
          </p:cNvPr>
          <p:cNvSpPr>
            <a:spLocks noGrp="1"/>
          </p:cNvSpPr>
          <p:nvPr>
            <p:ph type="body" idx="1" hasCustomPrompt="1"/>
          </p:nvPr>
        </p:nvSpPr>
        <p:spPr>
          <a:xfrm>
            <a:off x="894080" y="2634385"/>
            <a:ext cx="11216640" cy="5981295"/>
          </a:xfrm>
          <a:prstGeom prst="rect">
            <a:avLst/>
          </a:prstGeom>
        </p:spPr>
        <p:txBody>
          <a:bodyPr/>
          <a:lstStyle>
            <a:lvl1pPr marL="365753" indent="-365753">
              <a:buFont typeface="Arial" panose="020B0604020202020204" pitchFamily="34" charset="0"/>
              <a:buChar char="•"/>
              <a:defRPr sz="3840">
                <a:solidFill>
                  <a:schemeClr val="tx1"/>
                </a:solidFill>
                <a:latin typeface="Trebuchet MS" panose="020B0603020202020204" pitchFamily="34" charset="0"/>
              </a:defRPr>
            </a:lvl1pPr>
            <a:lvl2pPr marL="731506" indent="-243836">
              <a:buSzPct val="70000"/>
              <a:buFont typeface="Wingdings" panose="05000000000000000000" pitchFamily="2" charset="2"/>
              <a:buChar char="Ø"/>
              <a:defRPr sz="3520">
                <a:solidFill>
                  <a:schemeClr val="tx1"/>
                </a:solidFill>
                <a:latin typeface="Trebuchet MS" panose="020B0603020202020204" pitchFamily="34" charset="0"/>
              </a:defRPr>
            </a:lvl2pPr>
            <a:lvl3pPr marL="1280135" indent="-304795">
              <a:buFont typeface="Wingdings" panose="05000000000000000000" pitchFamily="2" charset="2"/>
              <a:buChar char="§"/>
              <a:defRPr sz="2880">
                <a:solidFill>
                  <a:schemeClr val="tx1"/>
                </a:solidFill>
                <a:latin typeface="Trebuchet MS" panose="020B0603020202020204" pitchFamily="34" charset="0"/>
              </a:defRPr>
            </a:lvl3pPr>
            <a:lvl4pPr marL="1767805" indent="-304795">
              <a:buFont typeface="Arial" panose="020B0604020202020204" pitchFamily="34" charset="0"/>
              <a:buChar char="•"/>
              <a:defRPr sz="2560">
                <a:solidFill>
                  <a:schemeClr val="tx1"/>
                </a:solidFill>
                <a:latin typeface="Trebuchet MS" panose="020B0603020202020204" pitchFamily="34" charset="0"/>
              </a:defRPr>
            </a:lvl4pPr>
            <a:lvl5pPr marL="1950681" indent="0">
              <a:buNone/>
              <a:defRPr sz="1707">
                <a:solidFill>
                  <a:schemeClr val="tx1">
                    <a:tint val="75000"/>
                  </a:schemeClr>
                </a:solidFill>
              </a:defRPr>
            </a:lvl5pPr>
            <a:lvl6pPr marL="2438351" indent="0">
              <a:buNone/>
              <a:defRPr sz="1707">
                <a:solidFill>
                  <a:schemeClr val="tx1">
                    <a:tint val="75000"/>
                  </a:schemeClr>
                </a:solidFill>
              </a:defRPr>
            </a:lvl6pPr>
            <a:lvl7pPr marL="2926021" indent="0">
              <a:buNone/>
              <a:defRPr sz="1707">
                <a:solidFill>
                  <a:schemeClr val="tx1">
                    <a:tint val="75000"/>
                  </a:schemeClr>
                </a:solidFill>
              </a:defRPr>
            </a:lvl7pPr>
            <a:lvl8pPr marL="3413692" indent="0">
              <a:buNone/>
              <a:defRPr sz="1707">
                <a:solidFill>
                  <a:schemeClr val="tx1">
                    <a:tint val="75000"/>
                  </a:schemeClr>
                </a:solidFill>
              </a:defRPr>
            </a:lvl8pPr>
            <a:lvl9pPr marL="3901362" indent="0">
              <a:buNone/>
              <a:defRPr sz="1707">
                <a:solidFill>
                  <a:schemeClr val="tx1">
                    <a:tint val="75000"/>
                  </a:schemeClr>
                </a:solidFill>
              </a:defRPr>
            </a:lvl9pPr>
          </a:lstStyle>
          <a:p>
            <a:pPr lvl="0"/>
            <a:r>
              <a:rPr lang="en-US"/>
              <a:t>Use bullet points sparingly</a:t>
            </a:r>
          </a:p>
          <a:p>
            <a:pPr lvl="1"/>
            <a:r>
              <a:rPr lang="en-US"/>
              <a:t> 3 - 5 per slide</a:t>
            </a:r>
          </a:p>
          <a:p>
            <a:pPr lvl="0"/>
            <a:r>
              <a:rPr lang="en-US"/>
              <a:t>Examine your font size</a:t>
            </a:r>
          </a:p>
          <a:p>
            <a:pPr lvl="1"/>
            <a:r>
              <a:rPr lang="en-US"/>
              <a:t> Stay above 20 point</a:t>
            </a:r>
          </a:p>
          <a:p>
            <a:pPr lvl="0"/>
            <a:r>
              <a:rPr lang="en-US"/>
              <a:t>Add relevant images/media</a:t>
            </a:r>
          </a:p>
          <a:p>
            <a:pPr lvl="1"/>
            <a:r>
              <a:rPr lang="en-US"/>
              <a:t> 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39CEEC3-7E7E-4E0A-B28A-7EEE3F4B0849}"/>
              </a:ext>
            </a:extLst>
          </p:cNvPr>
          <p:cNvSpPr>
            <a:spLocks noGrp="1"/>
          </p:cNvSpPr>
          <p:nvPr>
            <p:ph type="sldNum" sz="quarter" idx="12"/>
          </p:nvPr>
        </p:nvSpPr>
        <p:spPr/>
        <p:txBody>
          <a:bodyPr/>
          <a:lstStyle/>
          <a:p>
            <a:fld id="{330EA680-D336-4FF7-8B7A-9848BB0A1C32}" type="slidenum">
              <a:rPr lang="en-US" smtClean="0"/>
              <a:t>‹#›</a:t>
            </a:fld>
            <a:endParaRPr lang="en-US"/>
          </a:p>
        </p:txBody>
      </p:sp>
    </p:spTree>
    <p:custDataLst>
      <p:tags r:id="rId1"/>
    </p:custDataLst>
    <p:extLst>
      <p:ext uri="{BB962C8B-B14F-4D97-AF65-F5344CB8AC3E}">
        <p14:creationId xmlns:p14="http://schemas.microsoft.com/office/powerpoint/2010/main" val="370201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9"/>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4"/>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9"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20" y="7253290"/>
            <a:ext cx="2925761"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Jul-25</a:t>
            </a:fld>
            <a:endParaRPr lang="en-US"/>
          </a:p>
        </p:txBody>
      </p:sp>
    </p:spTree>
    <p:extLst>
      <p:ext uri="{BB962C8B-B14F-4D97-AF65-F5344CB8AC3E}">
        <p14:creationId xmlns:p14="http://schemas.microsoft.com/office/powerpoint/2010/main" val="127385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rgbClr val="FFFFFF"/>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1"/>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mtClean="0">
                <a:solidFill>
                  <a:schemeClr val="bg1"/>
                </a:solidFill>
              </a:defRPr>
            </a:lvl3pPr>
            <a:lvl4pPr>
              <a:defRPr lang="en-US" sz="2700" smtClean="0">
                <a:solidFill>
                  <a:schemeClr val="bg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53428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9" y="1247278"/>
            <a:ext cx="10896602"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60" y="3985691"/>
            <a:ext cx="11203083" cy="2832183"/>
          </a:xfrm>
          <a:prstGeom prst="rect">
            <a:avLst/>
          </a:prstGeom>
          <a:noFill/>
        </p:spPr>
        <p:txBody>
          <a:bodyPr wrap="square" rtlCol="0" anchor="ctr">
            <a:spAutoFit/>
          </a:bodyPr>
          <a:lstStyle/>
          <a:p>
            <a:pPr marL="0" marR="0" lvl="0" indent="0" algn="ctr" defTabSz="438214"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1771858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3" y="2438400"/>
            <a:ext cx="12344023" cy="6172200"/>
          </a:xfrm>
          <a:prstGeom prst="rect">
            <a:avLst/>
          </a:prstGeom>
        </p:spPr>
        <p:txBody>
          <a:bodyPr/>
          <a:lstStyle>
            <a:lvl1pPr>
              <a:defRPr lang="en-US" sz="2699"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857" indent="-257174">
              <a:buFont typeface="Wingdings" panose="05000000000000000000" pitchFamily="2" charset="2"/>
              <a:buChar char="v"/>
              <a:defRPr lang="en-US" sz="1801"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2342858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9" y="2438400"/>
            <a:ext cx="5829121"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1" dirty="0" smtClean="0">
                <a:solidFill>
                  <a:schemeClr val="tx1"/>
                </a:solidFill>
              </a:defRPr>
            </a:lvl3pPr>
            <a:lvl4pPr marL="1203857" indent="-257174">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90" y="2438400"/>
            <a:ext cx="5829121"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1" dirty="0" smtClean="0">
                <a:solidFill>
                  <a:schemeClr val="bg1"/>
                </a:solidFill>
              </a:defRPr>
            </a:lvl3pPr>
            <a:lvl4pPr marL="1203857" indent="-257174">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794959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90" y="2171708"/>
            <a:ext cx="4095307"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80" y="2171708"/>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5"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5" y="5407156"/>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3" y="627892"/>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2725327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4" y="3582080"/>
            <a:ext cx="4933759"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1"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32424139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2" y="762003"/>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67" indent="-321467"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2"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266917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5" y="23968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6" name="Rectangle 5" descr="&quot;&quot;"/>
          <p:cNvSpPr/>
          <p:nvPr userDrawn="1"/>
        </p:nvSpPr>
        <p:spPr>
          <a:xfrm>
            <a:off x="896115" y="47971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5" name="Rectangle 4" descr="&quot;&quot;"/>
          <p:cNvSpPr/>
          <p:nvPr userDrawn="1"/>
        </p:nvSpPr>
        <p:spPr>
          <a:xfrm>
            <a:off x="896115" y="71974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12" name="Text Placeholder 7"/>
          <p:cNvSpPr>
            <a:spLocks noGrp="1"/>
          </p:cNvSpPr>
          <p:nvPr>
            <p:ph type="body" sz="quarter" idx="15" hasCustomPrompt="1"/>
          </p:nvPr>
        </p:nvSpPr>
        <p:spPr>
          <a:xfrm>
            <a:off x="896112" y="609602"/>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1"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90" y="4563882"/>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1" y="4770854"/>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90"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1" y="7171154"/>
            <a:ext cx="10385297" cy="1197864"/>
          </a:xfrm>
          <a:prstGeom prst="rect">
            <a:avLst/>
          </a:prstGeom>
        </p:spPr>
        <p:txBody>
          <a:bodyPr anchor="ctr"/>
          <a:lstStyle>
            <a:lvl1pPr marL="428688" indent="-428688">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3282803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7" y="627892"/>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1"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1772275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733801"/>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1" y="761999"/>
            <a:ext cx="8468038" cy="8305801"/>
          </a:xfrm>
          <a:prstGeom prst="rect">
            <a:avLst/>
          </a:prstGeom>
        </p:spPr>
      </p:pic>
    </p:spTree>
    <p:extLst>
      <p:ext uri="{BB962C8B-B14F-4D97-AF65-F5344CB8AC3E}">
        <p14:creationId xmlns:p14="http://schemas.microsoft.com/office/powerpoint/2010/main" val="747210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30931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C157AF-3354-48A5-942B-0D0A4ED23FDA}"/>
              </a:ext>
            </a:extLst>
          </p:cNvPr>
          <p:cNvPicPr>
            <a:picLocks/>
          </p:cNvPicPr>
          <p:nvPr userDrawn="1"/>
        </p:nvPicPr>
        <p:blipFill>
          <a:blip r:embed="rId2"/>
          <a:stretch>
            <a:fillRect/>
          </a:stretch>
        </p:blipFill>
        <p:spPr>
          <a:xfrm>
            <a:off x="329174" y="1828800"/>
            <a:ext cx="6741208" cy="7271012"/>
          </a:xfrm>
          <a:prstGeom prst="rect">
            <a:avLst/>
          </a:prstGeom>
        </p:spPr>
      </p:pic>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364722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8" y="1045767"/>
            <a:ext cx="7183835" cy="7183835"/>
          </a:xfrm>
          <a:prstGeom prst="rect">
            <a:avLst/>
          </a:prstGeom>
        </p:spPr>
      </p:pic>
    </p:spTree>
    <p:extLst>
      <p:ext uri="{BB962C8B-B14F-4D97-AF65-F5344CB8AC3E}">
        <p14:creationId xmlns:p14="http://schemas.microsoft.com/office/powerpoint/2010/main" val="2774610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8"/>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2"/>
            <a:ext cx="11734800" cy="5486399"/>
          </a:xfrm>
          <a:prstGeom prst="rect">
            <a:avLst/>
          </a:prstGeom>
        </p:spPr>
        <p:txBody>
          <a:bodyPr anchor="ctr"/>
          <a:lstStyle>
            <a:lvl1pPr algn="ctr">
              <a:spcBef>
                <a:spcPts val="0"/>
              </a:spcBef>
              <a:defRPr sz="2699"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2072057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5"/>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03541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488227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2"/>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87" marR="0" indent="0" algn="l" defTabSz="328611" rtl="0" eaLnBrk="1" fontAlgn="base" latinLnBrk="0" hangingPunct="0">
              <a:lnSpc>
                <a:spcPct val="100000"/>
              </a:lnSpc>
              <a:spcBef>
                <a:spcPct val="0"/>
              </a:spcBef>
              <a:spcAft>
                <a:spcPct val="0"/>
              </a:spcAft>
              <a:buClrTx/>
              <a:buSzTx/>
              <a:buFontTx/>
              <a:buNone/>
              <a:tabLst/>
            </a:pPr>
            <a:endParaRPr kumimoji="0" lang="en-US" sz="1013"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9" y="9250005"/>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5" y="9151146"/>
            <a:ext cx="2145810" cy="519113"/>
          </a:xfrm>
          <a:prstGeom prst="rect">
            <a:avLst/>
          </a:prstGeom>
        </p:spPr>
        <p:txBody>
          <a:bodyPr vert="horz" lIns="91440" tIns="45720" rIns="91440" bIns="45720" rtlCol="0" anchor="ctr"/>
          <a:lstStyle>
            <a:lvl1pPr algn="r">
              <a:defRPr sz="1013"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860480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47" indent="-257147">
              <a:spcBef>
                <a:spcPts val="576"/>
              </a:spcBef>
              <a:buFont typeface="Arial" panose="020B0604020202020204" pitchFamily="34" charset="0"/>
              <a:buChar char="•"/>
              <a:defRPr sz="2699" baseline="0">
                <a:solidFill>
                  <a:schemeClr val="tx1"/>
                </a:solidFill>
              </a:defRPr>
            </a:lvl1pPr>
            <a:lvl2pPr marL="600011" indent="-257147">
              <a:spcBef>
                <a:spcPts val="576"/>
              </a:spcBef>
              <a:buSzPct val="75000"/>
              <a:buFont typeface="Wingdings" panose="05000000000000000000" pitchFamily="2" charset="2"/>
              <a:buChar char="Ø"/>
              <a:defRPr sz="2399" baseline="0">
                <a:solidFill>
                  <a:schemeClr val="tx1"/>
                </a:solidFill>
              </a:defRPr>
            </a:lvl2pPr>
            <a:lvl3pPr marL="900017" indent="-214290">
              <a:spcBef>
                <a:spcPts val="576"/>
              </a:spcBef>
              <a:buSzPct val="75000"/>
              <a:buFont typeface="Wingdings" panose="05000000000000000000" pitchFamily="2" charset="2"/>
              <a:buChar char="§"/>
              <a:defRPr sz="2101">
                <a:solidFill>
                  <a:schemeClr val="tx1"/>
                </a:solidFill>
              </a:defRPr>
            </a:lvl3pPr>
            <a:lvl4pPr marL="1110735" indent="-164288">
              <a:spcBef>
                <a:spcPts val="576"/>
              </a:spcBef>
              <a:buFont typeface="Arial" panose="020B0604020202020204" pitchFamily="34" charset="0"/>
              <a:buChar char="•"/>
              <a:defRPr sz="1801">
                <a:solidFill>
                  <a:schemeClr val="tx1"/>
                </a:solidFill>
              </a:defRPr>
            </a:lvl4pPr>
            <a:lvl5pPr marL="1028591" indent="-342863">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06388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747529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3"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1" tIns="36560" rIns="73141"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39"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2" y="8990861"/>
            <a:ext cx="2568720" cy="579945"/>
          </a:xfrm>
          <a:prstGeom prst="rect">
            <a:avLst/>
          </a:prstGeom>
          <a:noFill/>
          <a:ln>
            <a:noFill/>
          </a:ln>
        </p:spPr>
      </p:pic>
    </p:spTree>
    <p:extLst>
      <p:ext uri="{BB962C8B-B14F-4D97-AF65-F5344CB8AC3E}">
        <p14:creationId xmlns:p14="http://schemas.microsoft.com/office/powerpoint/2010/main" val="2483681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7/14/2025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10436194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677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8.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heme" Target="../theme/theme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image" Target="../media/image8.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9067800"/>
            <a:ext cx="130302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p:cNvPicPr>
            <a:picLocks noChangeAspect="1"/>
          </p:cNvPicPr>
          <p:nvPr userDrawn="1"/>
        </p:nvPicPr>
        <p:blipFill>
          <a:blip r:embed="rId15"/>
          <a:stretch>
            <a:fillRect/>
          </a:stretch>
        </p:blipFill>
        <p:spPr>
          <a:xfrm>
            <a:off x="330391" y="9251527"/>
            <a:ext cx="1894915" cy="318345"/>
          </a:xfrm>
          <a:prstGeom prst="rect">
            <a:avLst/>
          </a:prstGeom>
        </p:spPr>
      </p:pic>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Jul-25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362510481"/>
      </p:ext>
    </p:extLst>
  </p:cSld>
  <p:clrMap bg1="lt1" tx1="dk1" bg2="lt2" tx2="dk2" accent1="accent1" accent2="accent2" accent3="accent3" accent4="accent4" accent5="accent5" accent6="accent6" hlink="hlink" folHlink="folHlink"/>
  <p:sldLayoutIdLst>
    <p:sldLayoutId id="2147483719" r:id="rId1"/>
    <p:sldLayoutId id="2147483729" r:id="rId2"/>
    <p:sldLayoutId id="2147483730" r:id="rId3"/>
    <p:sldLayoutId id="2147483808" r:id="rId4"/>
    <p:sldLayoutId id="2147483809" r:id="rId5"/>
    <p:sldLayoutId id="2147483810" r:id="rId6"/>
    <p:sldLayoutId id="2147483811" r:id="rId7"/>
    <p:sldLayoutId id="2147483814" r:id="rId8"/>
    <p:sldLayoutId id="2147483851" r:id="rId9"/>
    <p:sldLayoutId id="2147483853" r:id="rId10"/>
    <p:sldLayoutId id="2147483852" r:id="rId11"/>
    <p:sldLayoutId id="2147483858" r:id="rId12"/>
    <p:sldLayoutId id="2147483721" r:id="rId13"/>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Jul-25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bg1"/>
                </a:solidFill>
              </a:defRPr>
            </a:lvl1pPr>
          </a:lstStyle>
          <a:p>
            <a:fld id="{88E71DEA-C72C-42CF-90F7-E467E0733BC8}" type="slidenum">
              <a:rPr lang="en-US" smtClean="0"/>
              <a:pPr/>
              <a:t>‹#›</a:t>
            </a:fld>
            <a:endParaRPr lang="en-US"/>
          </a:p>
        </p:txBody>
      </p:sp>
      <p:pic>
        <p:nvPicPr>
          <p:cNvPr id="8" name="Picture 7">
            <a:extLst>
              <a:ext uri="{FF2B5EF4-FFF2-40B4-BE49-F238E27FC236}">
                <a16:creationId xmlns:a16="http://schemas.microsoft.com/office/drawing/2014/main" id="{D7282738-267C-406D-90CE-7DECFBEB2A71}"/>
              </a:ext>
            </a:extLst>
          </p:cNvPr>
          <p:cNvPicPr>
            <a:picLocks noChangeAspect="1"/>
          </p:cNvPicPr>
          <p:nvPr userDrawn="1"/>
        </p:nvPicPr>
        <p:blipFill>
          <a:blip r:embed="rId3"/>
          <a:stretch>
            <a:fillRect/>
          </a:stretch>
        </p:blipFill>
        <p:spPr>
          <a:xfrm>
            <a:off x="330390" y="9248744"/>
            <a:ext cx="1894917" cy="320864"/>
          </a:xfrm>
          <a:prstGeom prst="rect">
            <a:avLst/>
          </a:prstGeom>
        </p:spPr>
      </p:pic>
    </p:spTree>
    <p:extLst>
      <p:ext uri="{BB962C8B-B14F-4D97-AF65-F5344CB8AC3E}">
        <p14:creationId xmlns:p14="http://schemas.microsoft.com/office/powerpoint/2010/main" val="2030343662"/>
      </p:ext>
    </p:extLst>
  </p:cSld>
  <p:clrMap bg1="lt1" tx1="dk1" bg2="lt2" tx2="dk2" accent1="accent1" accent2="accent2" accent3="accent3" accent4="accent4" accent5="accent5" accent6="accent6" hlink="hlink" folHlink="folHlink"/>
  <p:sldLayoutIdLst>
    <p:sldLayoutId id="2147483895" r:id="rId1"/>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0"/>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1500">
              <a:solidFill>
                <a:srgbClr val="53C1DD"/>
              </a:solidFill>
            </a:endParaRPr>
          </a:p>
        </p:txBody>
      </p:sp>
      <p:pic>
        <p:nvPicPr>
          <p:cNvPr id="4" name="Picture 3"/>
          <p:cNvPicPr>
            <a:picLocks noChangeAspect="1"/>
          </p:cNvPicPr>
          <p:nvPr userDrawn="1"/>
        </p:nvPicPr>
        <p:blipFill>
          <a:blip r:embed="rId23"/>
          <a:stretch>
            <a:fillRect/>
          </a:stretch>
        </p:blipFill>
        <p:spPr>
          <a:xfrm>
            <a:off x="330390" y="9250268"/>
            <a:ext cx="1894917" cy="320864"/>
          </a:xfrm>
          <a:prstGeom prst="rect">
            <a:avLst/>
          </a:prstGeom>
        </p:spPr>
      </p:pic>
      <p:sp>
        <p:nvSpPr>
          <p:cNvPr id="2" name="Title Placeholder 1"/>
          <p:cNvSpPr>
            <a:spLocks noGrp="1"/>
          </p:cNvSpPr>
          <p:nvPr>
            <p:ph type="title"/>
          </p:nvPr>
        </p:nvSpPr>
        <p:spPr>
          <a:xfrm>
            <a:off x="330390" y="1251616"/>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2"/>
          </a:xfrm>
          <a:prstGeom prst="rect">
            <a:avLst/>
          </a:prstGeom>
        </p:spPr>
        <p:txBody>
          <a:bodyPr vert="horz" lIns="91440" tIns="45720" rIns="91440" bIns="45720" rtlCol="0" anchor="ctr"/>
          <a:lstStyle>
            <a:lvl1pPr algn="ctr">
              <a:defRPr lang="en-US" sz="2000" smtClean="0">
                <a:solidFill>
                  <a:schemeClr val="tx1"/>
                </a:solidFill>
              </a:defRPr>
            </a:lvl1pPr>
          </a:lstStyle>
          <a:p>
            <a:fld id="{6BE44AC7-F8D2-424F-87F5-830599BF5CDD}" type="datetime7">
              <a:rPr lang="en-US" smtClean="0"/>
              <a:pPr/>
              <a:t>Jul-25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6097079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86" r:id="rId11"/>
    <p:sldLayoutId id="2147483987" r:id="rId12"/>
    <p:sldLayoutId id="2147483909" r:id="rId13"/>
    <p:sldLayoutId id="2147483910" r:id="rId14"/>
    <p:sldLayoutId id="2147483911" r:id="rId15"/>
    <p:sldLayoutId id="2147483912" r:id="rId16"/>
    <p:sldLayoutId id="2147483913" r:id="rId17"/>
    <p:sldLayoutId id="2147483915" r:id="rId18"/>
    <p:sldLayoutId id="2147483982" r:id="rId19"/>
    <p:sldLayoutId id="2147483983" r:id="rId20"/>
    <p:sldLayoutId id="2147483985" r:id="rId21"/>
  </p:sldLayoutIdLst>
  <p:hf hdr="0" ftr="0"/>
  <p:txStyles>
    <p:titleStyle>
      <a:lvl1pPr algn="l" defTabSz="584318" rtl="0" eaLnBrk="0" fontAlgn="base" hangingPunct="0">
        <a:spcBef>
          <a:spcPct val="0"/>
        </a:spcBef>
        <a:spcAft>
          <a:spcPct val="0"/>
        </a:spcAft>
        <a:defRPr lang="en-US" sz="6600" b="1" i="0" smtClean="0">
          <a:solidFill>
            <a:schemeClr val="accent1">
              <a:lumMod val="75000"/>
            </a:schemeClr>
          </a:solidFill>
          <a:latin typeface="+mj-lt"/>
          <a:ea typeface="+mj-ea"/>
          <a:cs typeface="+mj-cs"/>
          <a:sym typeface="Trebuchet MS" pitchFamily="-100" charset="0"/>
        </a:defRPr>
      </a:lvl1pPr>
      <a:lvl2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2"/>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Jul-25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5287972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5"/>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Jul-25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409147702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3" r:id="rId13"/>
    <p:sldLayoutId id="2147484004" r:id="rId14"/>
    <p:sldLayoutId id="2147484005" r:id="rId15"/>
    <p:sldLayoutId id="2147484006" r:id="rId16"/>
    <p:sldLayoutId id="2147484007" r:id="rId17"/>
    <p:sldLayoutId id="2147484008" r:id="rId18"/>
    <p:sldLayoutId id="2147484009" r:id="rId19"/>
    <p:sldLayoutId id="2147484011" r:id="rId20"/>
    <p:sldLayoutId id="2147484012" r:id="rId21"/>
    <p:sldLayoutId id="2147484013" r:id="rId22"/>
    <p:sldLayoutId id="2147484014" r:id="rId23"/>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2"/>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4"/>
          <a:stretch>
            <a:fillRect/>
          </a:stretch>
        </p:blipFill>
        <p:spPr>
          <a:xfrm>
            <a:off x="330391" y="9250267"/>
            <a:ext cx="1894918" cy="320865"/>
          </a:xfrm>
          <a:prstGeom prst="rect">
            <a:avLst/>
          </a:prstGeom>
        </p:spPr>
      </p:pic>
      <p:sp>
        <p:nvSpPr>
          <p:cNvPr id="2" name="Title Placeholder 1"/>
          <p:cNvSpPr>
            <a:spLocks noGrp="1"/>
          </p:cNvSpPr>
          <p:nvPr>
            <p:ph type="title"/>
          </p:nvPr>
        </p:nvSpPr>
        <p:spPr>
          <a:xfrm>
            <a:off x="330393"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20" y="7251193"/>
            <a:ext cx="2925761"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Jul-25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494427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hf hdr="0" ftr="0"/>
  <p:txStyles>
    <p:titleStyle>
      <a:lvl1pPr algn="l" defTabSz="308124" rtl="0" eaLnBrk="0" fontAlgn="base" hangingPunct="0">
        <a:spcBef>
          <a:spcPct val="0"/>
        </a:spcBef>
        <a:spcAft>
          <a:spcPct val="0"/>
        </a:spcAft>
        <a:defRPr lang="en-US" sz="3480" b="1" i="0" smtClean="0">
          <a:solidFill>
            <a:schemeClr val="accent1">
              <a:lumMod val="75000"/>
            </a:schemeClr>
          </a:solidFill>
          <a:latin typeface="+mj-lt"/>
          <a:ea typeface="+mj-ea"/>
          <a:cs typeface="+mj-cs"/>
          <a:sym typeface="Trebuchet MS" pitchFamily="-100" charset="0"/>
        </a:defRPr>
      </a:lvl1pPr>
      <a:lvl2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14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28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420"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56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180856" indent="-180856"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1pPr>
      <a:lvl2pPr marL="120571" indent="12057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2pPr>
      <a:lvl3pPr marL="241141" indent="24114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3pPr>
      <a:lvl4pPr marL="361710" indent="361710"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4pPr>
      <a:lvl5pPr marL="482281" indent="48228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5pPr>
      <a:lvl6pPr marL="72342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6pPr>
      <a:lvl7pPr marL="964561"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7pPr>
      <a:lvl8pPr marL="120570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8pPr>
      <a:lvl9pPr marL="1446842"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9pPr>
    </p:bodyStyle>
    <p:otherStyle>
      <a:defPPr>
        <a:defRPr lang="en-US"/>
      </a:defPPr>
      <a:lvl1pPr marL="0" algn="l" defTabSz="241141" rtl="0" eaLnBrk="1" latinLnBrk="0" hangingPunct="1">
        <a:defRPr sz="949" kern="1200">
          <a:solidFill>
            <a:schemeClr val="tx1"/>
          </a:solidFill>
          <a:latin typeface="+mn-lt"/>
          <a:ea typeface="+mn-ea"/>
          <a:cs typeface="+mn-cs"/>
        </a:defRPr>
      </a:lvl1pPr>
      <a:lvl2pPr marL="241141" algn="l" defTabSz="241141" rtl="0" eaLnBrk="1" latinLnBrk="0" hangingPunct="1">
        <a:defRPr sz="949" kern="1200">
          <a:solidFill>
            <a:schemeClr val="tx1"/>
          </a:solidFill>
          <a:latin typeface="+mn-lt"/>
          <a:ea typeface="+mn-ea"/>
          <a:cs typeface="+mn-cs"/>
        </a:defRPr>
      </a:lvl2pPr>
      <a:lvl3pPr marL="482281" algn="l" defTabSz="241141" rtl="0" eaLnBrk="1" latinLnBrk="0" hangingPunct="1">
        <a:defRPr sz="949" kern="1200">
          <a:solidFill>
            <a:schemeClr val="tx1"/>
          </a:solidFill>
          <a:latin typeface="+mn-lt"/>
          <a:ea typeface="+mn-ea"/>
          <a:cs typeface="+mn-cs"/>
        </a:defRPr>
      </a:lvl3pPr>
      <a:lvl4pPr marL="723420" algn="l" defTabSz="241141" rtl="0" eaLnBrk="1" latinLnBrk="0" hangingPunct="1">
        <a:defRPr sz="949" kern="1200">
          <a:solidFill>
            <a:schemeClr val="tx1"/>
          </a:solidFill>
          <a:latin typeface="+mn-lt"/>
          <a:ea typeface="+mn-ea"/>
          <a:cs typeface="+mn-cs"/>
        </a:defRPr>
      </a:lvl4pPr>
      <a:lvl5pPr marL="964561" algn="l" defTabSz="241141" rtl="0" eaLnBrk="1" latinLnBrk="0" hangingPunct="1">
        <a:defRPr sz="949" kern="1200">
          <a:solidFill>
            <a:schemeClr val="tx1"/>
          </a:solidFill>
          <a:latin typeface="+mn-lt"/>
          <a:ea typeface="+mn-ea"/>
          <a:cs typeface="+mn-cs"/>
        </a:defRPr>
      </a:lvl5pPr>
      <a:lvl6pPr marL="1205700" algn="l" defTabSz="241141" rtl="0" eaLnBrk="1" latinLnBrk="0" hangingPunct="1">
        <a:defRPr sz="949" kern="1200">
          <a:solidFill>
            <a:schemeClr val="tx1"/>
          </a:solidFill>
          <a:latin typeface="+mn-lt"/>
          <a:ea typeface="+mn-ea"/>
          <a:cs typeface="+mn-cs"/>
        </a:defRPr>
      </a:lvl6pPr>
      <a:lvl7pPr marL="1446842" algn="l" defTabSz="241141" rtl="0" eaLnBrk="1" latinLnBrk="0" hangingPunct="1">
        <a:defRPr sz="949" kern="1200">
          <a:solidFill>
            <a:schemeClr val="tx1"/>
          </a:solidFill>
          <a:latin typeface="+mn-lt"/>
          <a:ea typeface="+mn-ea"/>
          <a:cs typeface="+mn-cs"/>
        </a:defRPr>
      </a:lvl7pPr>
      <a:lvl8pPr marL="1687981" algn="l" defTabSz="241141" rtl="0" eaLnBrk="1" latinLnBrk="0" hangingPunct="1">
        <a:defRPr sz="949" kern="1200">
          <a:solidFill>
            <a:schemeClr val="tx1"/>
          </a:solidFill>
          <a:latin typeface="+mn-lt"/>
          <a:ea typeface="+mn-ea"/>
          <a:cs typeface="+mn-cs"/>
        </a:defRPr>
      </a:lvl8pPr>
      <a:lvl9pPr marL="1929121" algn="l" defTabSz="241141"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98729465513?pwd=SFkrMStIVGRhaU5TN3lzYkpFcWRkZz09"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4" Type="http://schemas.openxmlformats.org/officeDocument/2006/relationships/hyperlink" Target="mailto:Della.Phan@state.co.us"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hcpf.colorado.gov/inpatient-hospital-payment" TargetMode="Externa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w.abalos@state.co.us" TargetMode="External"/><Relationship Id="rId2" Type="http://schemas.openxmlformats.org/officeDocument/2006/relationships/hyperlink" Target="mailto:diana.lambe@state.co.us" TargetMode="Externa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hyperlink" Target="https://hcpf.colorado.gov/sites/hcpf/files/Bulletin%200725_B2500525.pdf" TargetMode="Externa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hyperlink" Target="mailto:diana.lambe@state.co.us" TargetMode="External"/><Relationship Id="rId7" Type="http://schemas.openxmlformats.org/officeDocument/2006/relationships/hyperlink" Target="mailto:della.phan@state.co.us" TargetMode="External"/><Relationship Id="rId2" Type="http://schemas.openxmlformats.org/officeDocument/2006/relationships/hyperlink" Target="https://hcpf.colorado.gov/inpatient-hospital-payment" TargetMode="External"/><Relationship Id="rId1" Type="http://schemas.openxmlformats.org/officeDocument/2006/relationships/slideLayout" Target="../slideLayouts/slideLayout72.xml"/><Relationship Id="rId6" Type="http://schemas.openxmlformats.org/officeDocument/2006/relationships/hyperlink" Target="https://hcpf.colorado.gov/inpatient-hospital-diem-reimbursement-group" TargetMode="External"/><Relationship Id="rId5" Type="http://schemas.openxmlformats.org/officeDocument/2006/relationships/hyperlink" Target="mailto:sean.paschke@state.co.us" TargetMode="External"/><Relationship Id="rId4" Type="http://schemas.openxmlformats.org/officeDocument/2006/relationships/hyperlink" Target="https://hcpf.colorado.gov/outpatient-hospital-payme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8" Type="http://schemas.openxmlformats.org/officeDocument/2006/relationships/hyperlink" Target="mailto:Raine.Henry@state.co.us" TargetMode="External"/><Relationship Id="rId3" Type="http://schemas.openxmlformats.org/officeDocument/2006/relationships/hyperlink" Target="mailto:Kevin.Martin@state.co.us" TargetMode="External"/><Relationship Id="rId7" Type="http://schemas.openxmlformats.org/officeDocument/2006/relationships/hyperlink" Target="mailto:della.phan@state.co.us" TargetMode="External"/><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hyperlink" Target="mailto:Gabriel.Hottinger@state.co.us" TargetMode="External"/><Relationship Id="rId11" Type="http://schemas.openxmlformats.org/officeDocument/2006/relationships/hyperlink" Target="mailto:Jessica.Short@state.co.us" TargetMode="External"/><Relationship Id="rId5" Type="http://schemas.openxmlformats.org/officeDocument/2006/relationships/hyperlink" Target="mailto:Diana.Lambe@state.co.us" TargetMode="External"/><Relationship Id="rId10" Type="http://schemas.openxmlformats.org/officeDocument/2006/relationships/hyperlink" Target="mailto:Diva.Wood@state.co.us" TargetMode="External"/><Relationship Id="rId4" Type="http://schemas.openxmlformats.org/officeDocument/2006/relationships/hyperlink" Target="mailto:Andrew.Abalos@state.co.us" TargetMode="External"/><Relationship Id="rId9" Type="http://schemas.openxmlformats.org/officeDocument/2006/relationships/hyperlink" Target="mailto:Christopher.Lane@state.co.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hyperlink" Target="https://www.oelp.org/event/oelp-team-meet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lorado.gov/pacific/hcpf/hospital-stakeholder-engagement-meetings" TargetMode="External"/><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20.png"/><Relationship Id="rId4" Type="http://schemas.openxmlformats.org/officeDocument/2006/relationships/hyperlink" Target="mailto:Della.Phan@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lorado.gov/pacific/hcpf/hospital-engagement-meetings"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hyperlink" Target="https://creativecommons.org/licenses/by-nc/3.0/" TargetMode="External"/><Relationship Id="rId4" Type="http://schemas.openxmlformats.org/officeDocument/2006/relationships/hyperlink" Target="http://pngimg.com/download/87025"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leg.colorado.gov/bills/sb25-206" TargetMode="Externa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hyperlink" Target="https://hcpf.colorado.gov/inpatient-hospital-diem-reimbursement-group" TargetMode="Externa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hyperlink" Target="https://hcpf.colorado.gov/outpatient-hospital-payment" TargetMode="Externa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noGrp="1"/>
          </p:cNvSpPr>
          <p:nvPr>
            <p:ph type="title" idx="4294967295"/>
          </p:nvPr>
        </p:nvSpPr>
        <p:spPr>
          <a:xfrm>
            <a:off x="385618" y="862113"/>
            <a:ext cx="12354560" cy="1669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420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w="12700">
                  <a:solidFill>
                    <a:srgbClr val="AFC1FF"/>
                  </a:solidFill>
                  <a:prstDash val="solid"/>
                </a:ln>
                <a:solidFill>
                  <a:schemeClr val="tx1"/>
                </a:solidFill>
                <a:effectLst>
                  <a:outerShdw blurRad="38100" dist="38100" dir="2700000" algn="tl">
                    <a:srgbClr val="000000">
                      <a:alpha val="43137"/>
                    </a:srgbClr>
                  </a:outerShdw>
                </a:effectLst>
                <a:uLnTx/>
                <a:uFillTx/>
                <a:latin typeface="+mj-lt"/>
                <a:ea typeface="+mn-ea"/>
                <a:cs typeface="+mn-cs"/>
                <a:sym typeface="Trebuchet MS" pitchFamily="-100" charset="0"/>
              </a:rPr>
              <a:t>HOSPITAL STAKEHOLDER ENGAGEMENT MEETING</a:t>
            </a:r>
          </a:p>
        </p:txBody>
      </p:sp>
      <p:sp>
        <p:nvSpPr>
          <p:cNvPr id="7" name="TextBox 6">
            <a:extLst>
              <a:ext uri="{FF2B5EF4-FFF2-40B4-BE49-F238E27FC236}">
                <a16:creationId xmlns:a16="http://schemas.microsoft.com/office/drawing/2014/main" id="{1F00A17C-DE95-4C28-8E55-BB63B4CA0E2C}"/>
              </a:ext>
            </a:extLst>
          </p:cNvPr>
          <p:cNvSpPr txBox="1"/>
          <p:nvPr/>
        </p:nvSpPr>
        <p:spPr>
          <a:xfrm>
            <a:off x="1150935" y="3191685"/>
            <a:ext cx="10831351" cy="1138773"/>
          </a:xfrm>
          <a:prstGeom prst="rect">
            <a:avLst/>
          </a:prstGeom>
          <a:noFill/>
        </p:spPr>
        <p:txBody>
          <a:bodyPr wrap="square" lIns="91440" tIns="45720" rIns="91440" bIns="45720" rtlCol="0" anchor="t">
            <a:spAutoFit/>
          </a:bodyPr>
          <a:lstStyle/>
          <a:p>
            <a:pPr algn="ctr" defTabSz="1300460" fontAlgn="auto" hangingPunct="1">
              <a:spcBef>
                <a:spcPts val="0"/>
              </a:spcBef>
              <a:spcAft>
                <a:spcPts val="0"/>
              </a:spcAft>
              <a:defRPr/>
            </a:pPr>
            <a:r>
              <a:rPr lang="en-US" sz="3400" i="1" kern="0">
                <a:solidFill>
                  <a:schemeClr val="tx1"/>
                </a:solidFill>
                <a:latin typeface="+mj-lt"/>
              </a:rPr>
              <a:t>Friday, July 11, 2025</a:t>
            </a:r>
          </a:p>
          <a:p>
            <a:pPr algn="ctr" defTabSz="1300460">
              <a:spcBef>
                <a:spcPts val="0"/>
              </a:spcBef>
              <a:spcAft>
                <a:spcPts val="0"/>
              </a:spcAft>
              <a:defRPr/>
            </a:pPr>
            <a:r>
              <a:rPr lang="en-US" sz="3400" i="1" kern="0">
                <a:solidFill>
                  <a:schemeClr val="tx1"/>
                </a:solidFill>
                <a:latin typeface="+mj-lt"/>
              </a:rPr>
              <a:t>1:00 PM - 3:00 PM</a:t>
            </a:r>
          </a:p>
        </p:txBody>
      </p:sp>
      <p:sp>
        <p:nvSpPr>
          <p:cNvPr id="5" name="TextBox 4"/>
          <p:cNvSpPr txBox="1"/>
          <p:nvPr/>
        </p:nvSpPr>
        <p:spPr>
          <a:xfrm>
            <a:off x="1086723" y="4858790"/>
            <a:ext cx="10831352" cy="2677656"/>
          </a:xfrm>
          <a:prstGeom prst="rect">
            <a:avLst/>
          </a:prstGeom>
          <a:noFill/>
          <a:ln w="57150">
            <a:noFill/>
          </a:ln>
        </p:spPr>
        <p:txBody>
          <a:bodyPr wrap="square" lIns="91440" tIns="45720" rIns="91440" bIns="45720" rtlCol="0" anchor="t">
            <a:spAutoFit/>
          </a:bodyPr>
          <a:lstStyle/>
          <a:p>
            <a:r>
              <a:rPr lang="en-US" sz="2000" b="1">
                <a:solidFill>
                  <a:schemeClr val="tx1"/>
                </a:solidFill>
                <a:latin typeface="+mn-lt"/>
              </a:rPr>
              <a:t>Location:  </a:t>
            </a:r>
            <a:r>
              <a:rPr lang="en-US" sz="2000">
                <a:solidFill>
                  <a:schemeClr val="tx1"/>
                </a:solidFill>
                <a:latin typeface="+mn-lt"/>
              </a:rPr>
              <a:t>Online Only   </a:t>
            </a:r>
            <a:endParaRPr lang="en-US" sz="2000" u="sng">
              <a:solidFill>
                <a:schemeClr val="tx1"/>
              </a:solidFill>
            </a:endParaRPr>
          </a:p>
          <a:p>
            <a:endParaRPr lang="en-US" sz="2000">
              <a:solidFill>
                <a:schemeClr val="tx1"/>
              </a:solidFill>
            </a:endParaRPr>
          </a:p>
          <a:p>
            <a:r>
              <a:rPr lang="en-US" sz="2000" b="1">
                <a:solidFill>
                  <a:schemeClr val="tx1"/>
                </a:solidFill>
                <a:latin typeface="+mn-lt"/>
                <a:hlinkClick r:id="rId3">
                  <a:extLst>
                    <a:ext uri="{A12FA001-AC4F-418D-AE19-62706E023703}">
                      <ahyp:hlinkClr xmlns:ahyp="http://schemas.microsoft.com/office/drawing/2018/hyperlinkcolor" val="tx"/>
                    </a:ext>
                  </a:extLst>
                </a:hlinkClick>
              </a:rPr>
              <a:t>All Hospital Zoom Meeting</a:t>
            </a:r>
            <a:r>
              <a:rPr lang="en-US" sz="2000" b="1">
                <a:solidFill>
                  <a:schemeClr val="tx1"/>
                </a:solidFill>
                <a:latin typeface="+mn-lt"/>
              </a:rPr>
              <a:t>: </a:t>
            </a:r>
            <a:r>
              <a:rPr lang="en-US" sz="2000">
                <a:solidFill>
                  <a:schemeClr val="tx1"/>
                </a:solidFill>
                <a:latin typeface="+mn-lt"/>
              </a:rPr>
              <a:t>Dial Toll-free 1-877-853-5257 / Meeting ID: 870 4490 0719 / Passcode: 245046</a:t>
            </a:r>
          </a:p>
          <a:p>
            <a:endParaRPr lang="en-US" sz="2000" b="1">
              <a:solidFill>
                <a:schemeClr val="tx1"/>
              </a:solidFill>
              <a:latin typeface="+mn-lt"/>
            </a:endParaRPr>
          </a:p>
          <a:p>
            <a:r>
              <a:rPr lang="en-US" sz="2000" b="1">
                <a:solidFill>
                  <a:schemeClr val="tx1"/>
                </a:solidFill>
                <a:latin typeface="+mn-lt"/>
              </a:rPr>
              <a:t>Topic Suggestions, </a:t>
            </a:r>
            <a:r>
              <a:rPr lang="en-US" sz="2000">
                <a:solidFill>
                  <a:schemeClr val="tx1"/>
                </a:solidFill>
                <a:latin typeface="+mn-lt"/>
              </a:rPr>
              <a:t>due by close of business two weeks prior to the meeting. Send suggestions to</a:t>
            </a:r>
            <a:r>
              <a:rPr lang="en-US" sz="2800" kern="0">
                <a:solidFill>
                  <a:srgbClr val="000000"/>
                </a:solidFill>
                <a:latin typeface="Trebuchet MS"/>
              </a:rPr>
              <a:t> </a:t>
            </a:r>
            <a:r>
              <a:rPr lang="en-US" sz="2000" kern="0">
                <a:solidFill>
                  <a:srgbClr val="002DD1"/>
                </a:solidFill>
                <a:latin typeface="Trebuchet MS"/>
                <a:hlinkClick r:id="rId4"/>
              </a:rPr>
              <a:t>Della.Phan@state.co.us</a:t>
            </a:r>
            <a:r>
              <a:rPr lang="en-US" sz="2000">
                <a:solidFill>
                  <a:schemeClr val="tx1"/>
                </a:solidFill>
                <a:latin typeface="+mn-lt"/>
              </a:rPr>
              <a:t>.</a:t>
            </a:r>
          </a:p>
          <a:p>
            <a:r>
              <a:rPr lang="en-US" sz="2000">
                <a:solidFill>
                  <a:schemeClr val="tx1"/>
                </a:solidFill>
                <a:latin typeface="+mn-lt"/>
              </a:rPr>
              <a:t>  </a:t>
            </a:r>
            <a:endParaRPr lang="en-US" sz="2000">
              <a:solidFill>
                <a:schemeClr val="tx1"/>
              </a:solidFill>
              <a:effectLst/>
              <a:latin typeface="+mn-lt"/>
            </a:endParaRPr>
          </a:p>
        </p:txBody>
      </p:sp>
      <p:sp>
        <p:nvSpPr>
          <p:cNvPr id="6" name="Slide Number Placeholder 5">
            <a:extLst>
              <a:ext uri="{C183D7F6-B498-43B3-948B-1728B52AA6E4}">
                <adec:decorative xmlns:adec="http://schemas.microsoft.com/office/drawing/2017/decorative" val="0"/>
              </a:ext>
            </a:extLst>
          </p:cNvPr>
          <p:cNvSpPr>
            <a:spLocks noGrp="1"/>
          </p:cNvSpPr>
          <p:nvPr>
            <p:ph type="sldNum" sz="quarter" idx="11"/>
          </p:nvPr>
        </p:nvSpPr>
        <p:spPr/>
        <p:txBody>
          <a:bodyPr/>
          <a:lstStyle/>
          <a:p>
            <a:fld id="{7CD4B2A3-DF06-4EAB-85AB-0641A4D150A0}" type="slidenum">
              <a:rPr lang="en-US" smtClean="0">
                <a:solidFill>
                  <a:srgbClr val="FFFFFF"/>
                </a:solidFill>
              </a:rPr>
              <a:pPr/>
              <a:t>1</a:t>
            </a:fld>
            <a:endParaRPr lang="en-US">
              <a:solidFill>
                <a:srgbClr val="FFFFFF"/>
              </a:solidFill>
            </a:endParaRPr>
          </a:p>
        </p:txBody>
      </p:sp>
    </p:spTree>
    <p:extLst>
      <p:ext uri="{BB962C8B-B14F-4D97-AF65-F5344CB8AC3E}">
        <p14:creationId xmlns:p14="http://schemas.microsoft.com/office/powerpoint/2010/main" val="132598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B6DA6-71F4-071A-2D54-1DE865BCD6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214A1-53EE-097D-2942-6EDDAF7EFE9B}"/>
              </a:ext>
            </a:extLst>
          </p:cNvPr>
          <p:cNvSpPr>
            <a:spLocks noGrp="1"/>
          </p:cNvSpPr>
          <p:nvPr>
            <p:ph type="title"/>
          </p:nvPr>
        </p:nvSpPr>
        <p:spPr>
          <a:xfrm>
            <a:off x="90310" y="96376"/>
            <a:ext cx="12524793" cy="1403111"/>
          </a:xfrm>
        </p:spPr>
        <p:txBody>
          <a:bodyPr/>
          <a:lstStyle/>
          <a:p>
            <a:r>
              <a:rPr lang="en-US" sz="4400"/>
              <a:t>FY 25-26 Inpatient Base Rates 30-day Review</a:t>
            </a:r>
            <a:endParaRPr lang="en-US"/>
          </a:p>
        </p:txBody>
      </p:sp>
      <p:sp>
        <p:nvSpPr>
          <p:cNvPr id="7" name="TextBox 6">
            <a:extLst>
              <a:ext uri="{FF2B5EF4-FFF2-40B4-BE49-F238E27FC236}">
                <a16:creationId xmlns:a16="http://schemas.microsoft.com/office/drawing/2014/main" id="{DEF73CFB-2A84-2549-5379-2B6CEB7C9B43}"/>
              </a:ext>
            </a:extLst>
          </p:cNvPr>
          <p:cNvSpPr txBox="1"/>
          <p:nvPr/>
        </p:nvSpPr>
        <p:spPr>
          <a:xfrm>
            <a:off x="459906" y="1768313"/>
            <a:ext cx="11785600" cy="7140416"/>
          </a:xfrm>
          <a:prstGeom prst="rect">
            <a:avLst/>
          </a:prstGeom>
          <a:noFill/>
        </p:spPr>
        <p:txBody>
          <a:bodyPr wrap="square" lIns="91440" tIns="45720" rIns="91440" bIns="45720" anchor="t">
            <a:spAutoFit/>
          </a:bodyPr>
          <a:lstStyle/>
          <a:p>
            <a:r>
              <a:rPr lang="en-US" sz="2000">
                <a:solidFill>
                  <a:schemeClr val="tx1"/>
                </a:solidFill>
                <a:latin typeface="Trebuchet MS"/>
              </a:rPr>
              <a:t>The 30-day review for FY 25-26 Inpatient Base Rates was posted on the </a:t>
            </a:r>
            <a:r>
              <a:rPr lang="en-US" sz="2000" u="sng">
                <a:latin typeface="Trebuchet MS"/>
                <a:hlinkClick r:id="rId2"/>
              </a:rPr>
              <a:t>Inpatient Hospital Payment webpage</a:t>
            </a:r>
            <a:r>
              <a:rPr lang="en-US" sz="2000">
                <a:solidFill>
                  <a:schemeClr val="tx1"/>
                </a:solidFill>
                <a:latin typeface="Trebuchet MS"/>
              </a:rPr>
              <a:t> on 6/17/25 and the review ends on 7/17/25.  </a:t>
            </a:r>
          </a:p>
          <a:p>
            <a:endParaRPr lang="en-US" sz="2000">
              <a:solidFill>
                <a:schemeClr val="tx1"/>
              </a:solidFill>
              <a:latin typeface="Trebuchet MS"/>
            </a:endParaRPr>
          </a:p>
          <a:p>
            <a:r>
              <a:rPr lang="en-US" sz="2000">
                <a:solidFill>
                  <a:schemeClr val="tx1"/>
                </a:solidFill>
                <a:latin typeface="Trebuchet MS"/>
              </a:rPr>
              <a:t>Along with the 30-day review document, we’ve posted the “FY25-26 IP REBASING HIPAA version Excel workbook” which details every single calculation leading up to the new inpatient base rates and has been adjusted to mask claim counts of under 30 to adhere to HIPAA rules.</a:t>
            </a:r>
          </a:p>
          <a:p>
            <a:endParaRPr lang="en-US" sz="2000">
              <a:solidFill>
                <a:schemeClr val="tx1"/>
              </a:solidFill>
              <a:latin typeface="Trebuchet MS"/>
            </a:endParaRPr>
          </a:p>
          <a:p>
            <a:r>
              <a:rPr lang="en-US" sz="2000" b="1">
                <a:solidFill>
                  <a:schemeClr val="tx1"/>
                </a:solidFill>
                <a:latin typeface="Trebuchet MS"/>
              </a:rPr>
              <a:t>IMPORTANT:  </a:t>
            </a:r>
            <a:r>
              <a:rPr lang="en-US" sz="2000">
                <a:solidFill>
                  <a:schemeClr val="tx1"/>
                </a:solidFill>
                <a:latin typeface="Trebuchet MS"/>
              </a:rPr>
              <a:t>Actual rates this year are, on average, 38 cents higher than the HIPAA version of rates in the workbook.  The rates found in the "Inpatient Hospital Base Rates FY25-26" 30-day Review document will be your hospital’s actual rate pending CMS approval. </a:t>
            </a:r>
          </a:p>
          <a:p>
            <a:endParaRPr lang="en-US" sz="2000">
              <a:solidFill>
                <a:schemeClr val="tx1"/>
              </a:solidFill>
              <a:latin typeface="Trebuchet MS"/>
            </a:endParaRPr>
          </a:p>
          <a:p>
            <a:r>
              <a:rPr lang="en-US" sz="2000">
                <a:solidFill>
                  <a:schemeClr val="tx1"/>
                </a:solidFill>
                <a:latin typeface="Trebuchet MS"/>
              </a:rPr>
              <a:t>Additionally, the Final Budget Neutrality Ratio shown as 80.51% in this HIPAA-adjusted model is 80.52% in the non-HIPAA adjusted model and will be accurately reflected in Colorado State Plan.</a:t>
            </a:r>
          </a:p>
          <a:p>
            <a:endParaRPr lang="en-US" sz="2000">
              <a:solidFill>
                <a:schemeClr val="tx1"/>
              </a:solidFill>
              <a:latin typeface="Trebuchet MS"/>
            </a:endParaRPr>
          </a:p>
          <a:p>
            <a:r>
              <a:rPr lang="en-US" sz="2000">
                <a:solidFill>
                  <a:schemeClr val="tx1"/>
                </a:solidFill>
                <a:latin typeface="Trebuchet MS"/>
              </a:rPr>
              <a:t>The Department will be implementing the rate changes after the end of the 30-day review period based on upper management approval from HCPF.  After all rates are confirmed correctly entered into the system, we will reprocess all claims with last date of service &gt;= 7/1/2025 to pay on the new rate.  Please know, it does take some time to complete these updates and perform quality control checks.  The Department will update hospitals during the September Hospital Engagement Meeting as to when those updates are/will be complete.</a:t>
            </a:r>
            <a:endParaRPr lang="en-US" sz="2000">
              <a:solidFill>
                <a:schemeClr val="tx1"/>
              </a:solidFill>
            </a:endParaRPr>
          </a:p>
          <a:p>
            <a:endParaRPr lang="en-US" sz="2000">
              <a:solidFill>
                <a:schemeClr val="tx1"/>
              </a:solidFill>
            </a:endParaRPr>
          </a:p>
          <a:p>
            <a:endParaRPr lang="en-US" sz="2000">
              <a:solidFill>
                <a:schemeClr val="tx1"/>
              </a:solidFill>
              <a:latin typeface="Trebuchet MS"/>
            </a:endParaRPr>
          </a:p>
          <a:p>
            <a:r>
              <a:rPr lang="en-US" b="1">
                <a:solidFill>
                  <a:schemeClr val="tx1"/>
                </a:solidFill>
                <a:latin typeface="Trebuchet MS"/>
              </a:rPr>
              <a:t>CMS:  </a:t>
            </a:r>
            <a:r>
              <a:rPr lang="en-US">
                <a:solidFill>
                  <a:schemeClr val="tx1"/>
                </a:solidFill>
                <a:latin typeface="Trebuchet MS"/>
              </a:rPr>
              <a:t>Centers for Medicare &amp; Medicaid Services</a:t>
            </a:r>
            <a:endParaRPr lang="en-US">
              <a:solidFill>
                <a:schemeClr val="tx1"/>
              </a:solidFill>
            </a:endParaRPr>
          </a:p>
        </p:txBody>
      </p:sp>
      <p:sp>
        <p:nvSpPr>
          <p:cNvPr id="3" name="Slide Number Placeholder 2">
            <a:extLst>
              <a:ext uri="{FF2B5EF4-FFF2-40B4-BE49-F238E27FC236}">
                <a16:creationId xmlns:a16="http://schemas.microsoft.com/office/drawing/2014/main" id="{ED55F0DB-EB8A-0879-CB36-E4F6563A07D8}"/>
              </a:ext>
              <a:ext uri="{C183D7F6-B498-43B3-948B-1728B52AA6E4}">
                <adec:decorative xmlns:adec="http://schemas.microsoft.com/office/drawing/2017/decorative" val="0"/>
              </a:ext>
            </a:extLst>
          </p:cNvPr>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251571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F1F8F-CD77-5E04-76C1-17F96EBE25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24F186-94C3-D80C-47EE-79F065C55BF6}"/>
              </a:ext>
            </a:extLst>
          </p:cNvPr>
          <p:cNvSpPr>
            <a:spLocks noGrp="1"/>
          </p:cNvSpPr>
          <p:nvPr>
            <p:ph type="title"/>
          </p:nvPr>
        </p:nvSpPr>
        <p:spPr>
          <a:xfrm>
            <a:off x="179198" y="191911"/>
            <a:ext cx="12368172" cy="1403111"/>
          </a:xfrm>
        </p:spPr>
        <p:txBody>
          <a:bodyPr/>
          <a:lstStyle/>
          <a:p>
            <a:r>
              <a:rPr lang="en-US" sz="4400">
                <a:solidFill>
                  <a:schemeClr val="tx1"/>
                </a:solidFill>
              </a:rPr>
              <a:t>Timeline on Inpatient Hospital Rates Regulatory Changes</a:t>
            </a:r>
          </a:p>
        </p:txBody>
      </p:sp>
      <p:sp>
        <p:nvSpPr>
          <p:cNvPr id="6" name="TextBox 5">
            <a:extLst>
              <a:ext uri="{FF2B5EF4-FFF2-40B4-BE49-F238E27FC236}">
                <a16:creationId xmlns:a16="http://schemas.microsoft.com/office/drawing/2014/main" id="{1085E4DF-9AA8-85A2-E39F-021A73FF8729}"/>
              </a:ext>
            </a:extLst>
          </p:cNvPr>
          <p:cNvSpPr txBox="1"/>
          <p:nvPr/>
        </p:nvSpPr>
        <p:spPr>
          <a:xfrm>
            <a:off x="306972" y="2132019"/>
            <a:ext cx="12240398" cy="3216265"/>
          </a:xfrm>
          <a:prstGeom prst="rect">
            <a:avLst/>
          </a:prstGeom>
          <a:noFill/>
        </p:spPr>
        <p:txBody>
          <a:bodyPr wrap="square" lIns="91440" tIns="45720" rIns="91440" bIns="45720" rtlCol="0" anchor="ctr">
            <a:spAutoFit/>
          </a:bodyPr>
          <a:lstStyle/>
          <a:p>
            <a:pPr defTabSz="779050">
              <a:spcBef>
                <a:spcPts val="1024"/>
              </a:spcBef>
            </a:pPr>
            <a:r>
              <a:rPr lang="en-US" sz="2400" b="1" kern="0">
                <a:solidFill>
                  <a:schemeClr val="tx1"/>
                </a:solidFill>
                <a:latin typeface="Trebuchet MS"/>
              </a:rPr>
              <a:t>Colorado State Plan Changes:  </a:t>
            </a:r>
            <a:r>
              <a:rPr lang="en-US" sz="2400" kern="0">
                <a:solidFill>
                  <a:schemeClr val="tx1"/>
                </a:solidFill>
                <a:latin typeface="Trebuchet MS"/>
              </a:rPr>
              <a:t>State Plan changes will be submitted when rates are finalized (after the 30-day review period ends).  The exact same nature of changes in Rule will be made to Colorado State Plan 4.19A and 4.19B.    </a:t>
            </a:r>
            <a:endParaRPr lang="en-US">
              <a:solidFill>
                <a:schemeClr val="tx1"/>
              </a:solidFill>
            </a:endParaRPr>
          </a:p>
          <a:p>
            <a:pPr defTabSz="779050">
              <a:spcBef>
                <a:spcPts val="1024"/>
              </a:spcBef>
            </a:pPr>
            <a:endParaRPr lang="en-US" sz="2400" kern="0">
              <a:solidFill>
                <a:schemeClr val="tx1"/>
              </a:solidFill>
              <a:latin typeface="Trebuchet MS"/>
            </a:endParaRPr>
          </a:p>
          <a:p>
            <a:pPr defTabSz="779050">
              <a:spcBef>
                <a:spcPts val="1024"/>
              </a:spcBef>
            </a:pPr>
            <a:r>
              <a:rPr lang="en-US" sz="2400" kern="0">
                <a:solidFill>
                  <a:schemeClr val="tx1"/>
                </a:solidFill>
                <a:latin typeface="Trebuchet MS"/>
              </a:rPr>
              <a:t>If any stakeholder would like to get a copy of the proposed Colorado Rule and/or State Plan changes, please email Diana Lambe and Andrew Abalos at </a:t>
            </a:r>
            <a:r>
              <a:rPr lang="en-US" sz="2400" kern="0">
                <a:solidFill>
                  <a:schemeClr val="accent1">
                    <a:lumMod val="60000"/>
                    <a:lumOff val="40000"/>
                  </a:schemeClr>
                </a:solidFill>
                <a:latin typeface="Trebuchet MS"/>
                <a:hlinkClick r:id="rId2">
                  <a:extLst>
                    <a:ext uri="{A12FA001-AC4F-418D-AE19-62706E023703}">
                      <ahyp:hlinkClr xmlns:ahyp="http://schemas.microsoft.com/office/drawing/2018/hyperlinkcolor" val="tx"/>
                    </a:ext>
                  </a:extLst>
                </a:hlinkClick>
              </a:rPr>
              <a:t>diana.lambe@state.co.us</a:t>
            </a:r>
            <a:r>
              <a:rPr lang="en-US" sz="2400" kern="0">
                <a:solidFill>
                  <a:schemeClr val="accent1">
                    <a:lumMod val="60000"/>
                    <a:lumOff val="40000"/>
                  </a:schemeClr>
                </a:solidFill>
                <a:latin typeface="Trebuchet MS"/>
              </a:rPr>
              <a:t> </a:t>
            </a:r>
            <a:r>
              <a:rPr lang="en-US" sz="2400" kern="0">
                <a:solidFill>
                  <a:schemeClr val="tx1"/>
                </a:solidFill>
                <a:latin typeface="Trebuchet MS"/>
              </a:rPr>
              <a:t>and </a:t>
            </a:r>
            <a:r>
              <a:rPr lang="en-US" sz="2400" kern="0">
                <a:solidFill>
                  <a:schemeClr val="accent1">
                    <a:lumMod val="60000"/>
                    <a:lumOff val="40000"/>
                  </a:schemeClr>
                </a:solidFill>
                <a:latin typeface="Trebuchet MS"/>
                <a:hlinkClick r:id="rId3">
                  <a:extLst>
                    <a:ext uri="{A12FA001-AC4F-418D-AE19-62706E023703}">
                      <ahyp:hlinkClr xmlns:ahyp="http://schemas.microsoft.com/office/drawing/2018/hyperlinkcolor" val="tx"/>
                    </a:ext>
                  </a:extLst>
                </a:hlinkClick>
              </a:rPr>
              <a:t>andrew.abalos@state.co.us</a:t>
            </a:r>
            <a:r>
              <a:rPr lang="en-US" sz="2400" kern="0">
                <a:solidFill>
                  <a:schemeClr val="tx1"/>
                </a:solidFill>
                <a:latin typeface="Trebuchet MS"/>
              </a:rPr>
              <a:t>.  </a:t>
            </a:r>
          </a:p>
          <a:p>
            <a:pPr defTabSz="779050">
              <a:spcBef>
                <a:spcPts val="1024"/>
              </a:spcBef>
            </a:pPr>
            <a:endParaRPr lang="en-US" sz="1000" kern="0">
              <a:solidFill>
                <a:schemeClr val="tx1"/>
              </a:solidFill>
              <a:latin typeface="Trebuchet MS"/>
            </a:endParaRPr>
          </a:p>
        </p:txBody>
      </p:sp>
      <p:sp>
        <p:nvSpPr>
          <p:cNvPr id="3" name="Slide Number Placeholder 2">
            <a:extLst>
              <a:ext uri="{FF2B5EF4-FFF2-40B4-BE49-F238E27FC236}">
                <a16:creationId xmlns:a16="http://schemas.microsoft.com/office/drawing/2014/main" id="{8035E5E9-B63A-65C2-A622-4BC85BEC183F}"/>
              </a:ext>
              <a:ext uri="{C183D7F6-B498-43B3-948B-1728B52AA6E4}">
                <adec:decorative xmlns:adec="http://schemas.microsoft.com/office/drawing/2017/decorative" val="0"/>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161367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D8BE-DDD2-258E-1091-862E353BA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F9969-354B-E5C6-7441-98C13164E50B}"/>
              </a:ext>
            </a:extLst>
          </p:cNvPr>
          <p:cNvSpPr>
            <a:spLocks noGrp="1"/>
          </p:cNvSpPr>
          <p:nvPr>
            <p:ph type="title"/>
          </p:nvPr>
        </p:nvSpPr>
        <p:spPr>
          <a:xfrm>
            <a:off x="893763" y="365558"/>
            <a:ext cx="11217274" cy="1156322"/>
          </a:xfrm>
        </p:spPr>
        <p:txBody>
          <a:bodyPr/>
          <a:lstStyle/>
          <a:p>
            <a:r>
              <a:rPr lang="en-US"/>
              <a:t>Regulatory updates</a:t>
            </a:r>
          </a:p>
        </p:txBody>
      </p:sp>
      <p:sp>
        <p:nvSpPr>
          <p:cNvPr id="3" name="Content Placeholder 2">
            <a:extLst>
              <a:ext uri="{FF2B5EF4-FFF2-40B4-BE49-F238E27FC236}">
                <a16:creationId xmlns:a16="http://schemas.microsoft.com/office/drawing/2014/main" id="{DDA72C18-2F19-E590-FADB-589ACD360753}"/>
              </a:ext>
            </a:extLst>
          </p:cNvPr>
          <p:cNvSpPr>
            <a:spLocks noGrp="1"/>
          </p:cNvSpPr>
          <p:nvPr>
            <p:ph sz="quarter" idx="10"/>
          </p:nvPr>
        </p:nvSpPr>
        <p:spPr>
          <a:xfrm>
            <a:off x="893763" y="1440082"/>
            <a:ext cx="11217274" cy="7513418"/>
          </a:xfrm>
        </p:spPr>
        <p:txBody>
          <a:bodyPr lIns="91440" tIns="45720" rIns="91440" bIns="45720" anchor="t"/>
          <a:lstStyle/>
          <a:p>
            <a:pPr marL="256540" indent="-256540"/>
            <a:r>
              <a:rPr lang="en-US" sz="3200" b="1"/>
              <a:t>340B Rate Reduction (80% -&gt; 65%)</a:t>
            </a:r>
          </a:p>
          <a:p>
            <a:pPr marL="599421" lvl="1" indent="-256540"/>
            <a:r>
              <a:rPr lang="en-US" sz="3200"/>
              <a:t>State Plan Amendment</a:t>
            </a:r>
          </a:p>
          <a:p>
            <a:pPr marL="899442" lvl="2" indent="-256540"/>
            <a:r>
              <a:rPr lang="en-US" sz="2800"/>
              <a:t>Public Notice Issued June 25, 2025</a:t>
            </a:r>
          </a:p>
          <a:p>
            <a:pPr marL="599421" lvl="1" indent="-256540"/>
            <a:r>
              <a:rPr lang="en-US" sz="3200"/>
              <a:t>Code of Colorado Regulations Update</a:t>
            </a:r>
          </a:p>
          <a:p>
            <a:pPr marL="898826" lvl="2" indent="-256540"/>
            <a:r>
              <a:rPr lang="en-US" sz="2800"/>
              <a:t>Presented to Medical Services Board June 13, 2025</a:t>
            </a:r>
          </a:p>
          <a:p>
            <a:pPr marL="898826" lvl="2" indent="-256540"/>
            <a:r>
              <a:rPr lang="en-US" sz="2800"/>
              <a:t>Rule passed – will be presented to Medical Services Board later at date to be determined to be permanent</a:t>
            </a:r>
            <a:br>
              <a:rPr lang="en-US" sz="2800"/>
            </a:br>
            <a:endParaRPr lang="en-US" sz="2800"/>
          </a:p>
          <a:p>
            <a:pPr marL="256540" indent="-256540"/>
            <a:r>
              <a:rPr lang="en-US" sz="2800" b="1"/>
              <a:t>Senate Bill 25-206 1.6% Rate Increase Effective July 1, 2025 for:</a:t>
            </a:r>
          </a:p>
          <a:p>
            <a:pPr marL="599421" lvl="1" indent="-256540"/>
            <a:r>
              <a:rPr lang="en-US" sz="2500"/>
              <a:t>Specialty Hospitals (Per Diem)</a:t>
            </a:r>
          </a:p>
          <a:p>
            <a:pPr marL="599421" lvl="1" indent="-256540"/>
            <a:r>
              <a:rPr lang="en-US" sz="2500"/>
              <a:t>Freestanding Psychiatric Hospitals (Per Diem)</a:t>
            </a:r>
          </a:p>
          <a:p>
            <a:pPr marL="599421" lvl="1" indent="-256540"/>
            <a:r>
              <a:rPr lang="en-US" sz="2500"/>
              <a:t>Outpatient Hospital Base Rates (EAPG)</a:t>
            </a:r>
          </a:p>
          <a:p>
            <a:pPr marL="599421" lvl="1" indent="-256540"/>
            <a:r>
              <a:rPr lang="en-US" sz="2500" b="1"/>
              <a:t>State Plan Amendment (CO-25-0016) submitted July 8, 2025, 90-day review period closes 10/6/2025</a:t>
            </a:r>
            <a:endParaRPr lang="en-US" sz="3200" b="1"/>
          </a:p>
          <a:p>
            <a:pPr marL="342265" lvl="1" indent="0">
              <a:buNone/>
            </a:pPr>
            <a:endParaRPr lang="en-US" sz="3200"/>
          </a:p>
        </p:txBody>
      </p:sp>
      <p:sp>
        <p:nvSpPr>
          <p:cNvPr id="4" name="Slide Number Placeholder 3">
            <a:extLst>
              <a:ext uri="{FF2B5EF4-FFF2-40B4-BE49-F238E27FC236}">
                <a16:creationId xmlns:a16="http://schemas.microsoft.com/office/drawing/2014/main" id="{B1755DB3-5E2A-1A58-A0C3-83FA4424E9AE}"/>
              </a:ext>
            </a:extLst>
          </p:cNvPr>
          <p:cNvSpPr>
            <a:spLocks noGrp="1"/>
          </p:cNvSpPr>
          <p:nvPr>
            <p:ph type="sldNum" sz="quarter" idx="11"/>
          </p:nvPr>
        </p:nvSpPr>
        <p:spPr/>
        <p:txBody>
          <a:bodyPr/>
          <a:lstStyle/>
          <a:p>
            <a:fld id="{7CD4B2A3-DF06-4EAB-85AB-0641A4D150A0}" type="slidenum">
              <a:rPr lang="en-US" smtClean="0">
                <a:solidFill>
                  <a:srgbClr val="FFFFFF"/>
                </a:solidFill>
              </a:rPr>
              <a:pPr/>
              <a:t>12</a:t>
            </a:fld>
            <a:endParaRPr lang="en-US">
              <a:solidFill>
                <a:srgbClr val="FFFFFF"/>
              </a:solidFill>
            </a:endParaRPr>
          </a:p>
        </p:txBody>
      </p:sp>
    </p:spTree>
    <p:extLst>
      <p:ext uri="{BB962C8B-B14F-4D97-AF65-F5344CB8AC3E}">
        <p14:creationId xmlns:p14="http://schemas.microsoft.com/office/powerpoint/2010/main" val="202162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B1017-FCDD-1B3E-C114-B881DF320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AEF4D-2BD0-8B16-7E78-34A1167DD2AE}"/>
              </a:ext>
            </a:extLst>
          </p:cNvPr>
          <p:cNvSpPr>
            <a:spLocks noGrp="1"/>
          </p:cNvSpPr>
          <p:nvPr>
            <p:ph type="title"/>
          </p:nvPr>
        </p:nvSpPr>
        <p:spPr/>
        <p:txBody>
          <a:bodyPr/>
          <a:lstStyle/>
          <a:p>
            <a:r>
              <a:rPr lang="en-US" err="1"/>
              <a:t>Vagus</a:t>
            </a:r>
            <a:r>
              <a:rPr lang="en-US"/>
              <a:t> Nerve Stimulator Reimbursement</a:t>
            </a:r>
          </a:p>
        </p:txBody>
      </p:sp>
      <p:sp>
        <p:nvSpPr>
          <p:cNvPr id="3" name="Content Placeholder 2">
            <a:extLst>
              <a:ext uri="{FF2B5EF4-FFF2-40B4-BE49-F238E27FC236}">
                <a16:creationId xmlns:a16="http://schemas.microsoft.com/office/drawing/2014/main" id="{75265F33-C324-3E17-98C9-2F5D5FC279EB}"/>
              </a:ext>
            </a:extLst>
          </p:cNvPr>
          <p:cNvSpPr>
            <a:spLocks noGrp="1"/>
          </p:cNvSpPr>
          <p:nvPr>
            <p:ph sz="quarter" idx="10"/>
          </p:nvPr>
        </p:nvSpPr>
        <p:spPr/>
        <p:txBody>
          <a:bodyPr lIns="91440" tIns="45720" rIns="91440" bIns="45720" anchor="t"/>
          <a:lstStyle/>
          <a:p>
            <a:pPr marL="256540" indent="-256540"/>
            <a:r>
              <a:rPr lang="en-US" sz="2800">
                <a:ea typeface="+mn-lt"/>
                <a:cs typeface="+mn-lt"/>
              </a:rPr>
              <a:t>Senate Bill 25-121: Medicaid Reimbursement for </a:t>
            </a:r>
            <a:r>
              <a:rPr lang="en-US" sz="2800" err="1">
                <a:ea typeface="+mn-lt"/>
                <a:cs typeface="+mn-lt"/>
              </a:rPr>
              <a:t>Vagus</a:t>
            </a:r>
            <a:r>
              <a:rPr lang="en-US" sz="2800">
                <a:ea typeface="+mn-lt"/>
                <a:cs typeface="+mn-lt"/>
              </a:rPr>
              <a:t> Nerve Stimulation postponed indefinitely during previous legislative session</a:t>
            </a:r>
          </a:p>
          <a:p>
            <a:pPr marL="256540" indent="-256540"/>
            <a:endParaRPr lang="en-US" sz="2800">
              <a:ea typeface="+mn-lt"/>
              <a:cs typeface="+mn-lt"/>
            </a:endParaRPr>
          </a:p>
          <a:p>
            <a:pPr marL="256540" indent="-256540"/>
            <a:r>
              <a:rPr lang="en-US" sz="2800">
                <a:ea typeface="+mn-lt"/>
                <a:cs typeface="+mn-lt"/>
              </a:rPr>
              <a:t>Intention of bill to raise reimbursement for the device</a:t>
            </a:r>
            <a:endParaRPr lang="en-US" sz="2800"/>
          </a:p>
          <a:p>
            <a:pPr marL="0" indent="0">
              <a:buNone/>
            </a:pPr>
            <a:endParaRPr lang="en-US" sz="2800"/>
          </a:p>
          <a:p>
            <a:pPr marL="256540" indent="-256540"/>
            <a:r>
              <a:rPr lang="en-US" sz="2800" b="1"/>
              <a:t>Are there any concerns with the current reimbursement for this device that would cause access concerns for our members?</a:t>
            </a:r>
          </a:p>
          <a:p>
            <a:pPr marL="256540" indent="-256540"/>
            <a:endParaRPr lang="en-US" sz="2800" b="1"/>
          </a:p>
          <a:p>
            <a:pPr marL="256540" indent="-256540"/>
            <a:r>
              <a:rPr lang="en-US" sz="2800" b="1"/>
              <a:t>Email: HCPF_Hospitalregulatory@state.co.us</a:t>
            </a:r>
          </a:p>
        </p:txBody>
      </p:sp>
      <p:sp>
        <p:nvSpPr>
          <p:cNvPr id="4" name="Slide Number Placeholder 3">
            <a:extLst>
              <a:ext uri="{FF2B5EF4-FFF2-40B4-BE49-F238E27FC236}">
                <a16:creationId xmlns:a16="http://schemas.microsoft.com/office/drawing/2014/main" id="{2088C962-1ED7-3431-96D8-9A7E8D7141A3}"/>
              </a:ext>
            </a:extLst>
          </p:cNvPr>
          <p:cNvSpPr>
            <a:spLocks noGrp="1"/>
          </p:cNvSpPr>
          <p:nvPr>
            <p:ph type="sldNum" sz="quarter" idx="11"/>
          </p:nvPr>
        </p:nvSpPr>
        <p:spPr/>
        <p:txBody>
          <a:bodyPr/>
          <a:lstStyle/>
          <a:p>
            <a:fld id="{7CD4B2A3-DF06-4EAB-85AB-0641A4D150A0}" type="slidenum">
              <a:rPr lang="en-US" smtClean="0">
                <a:solidFill>
                  <a:srgbClr val="FFFFFF"/>
                </a:solidFill>
              </a:rPr>
              <a:pPr/>
              <a:t>13</a:t>
            </a:fld>
            <a:endParaRPr lang="en-US">
              <a:solidFill>
                <a:srgbClr val="FFFFFF"/>
              </a:solidFill>
            </a:endParaRPr>
          </a:p>
        </p:txBody>
      </p:sp>
    </p:spTree>
    <p:extLst>
      <p:ext uri="{BB962C8B-B14F-4D97-AF65-F5344CB8AC3E}">
        <p14:creationId xmlns:p14="http://schemas.microsoft.com/office/powerpoint/2010/main" val="96649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C85F-530D-3C87-D344-80829E447BC7}"/>
              </a:ext>
            </a:extLst>
          </p:cNvPr>
          <p:cNvSpPr>
            <a:spLocks noGrp="1"/>
          </p:cNvSpPr>
          <p:nvPr>
            <p:ph type="title"/>
          </p:nvPr>
        </p:nvSpPr>
        <p:spPr/>
        <p:txBody>
          <a:bodyPr/>
          <a:lstStyle/>
          <a:p>
            <a:r>
              <a:rPr lang="en-US"/>
              <a:t>Facility Licenses for Hospitals</a:t>
            </a:r>
          </a:p>
        </p:txBody>
      </p:sp>
      <p:sp>
        <p:nvSpPr>
          <p:cNvPr id="3" name="Content Placeholder 2">
            <a:extLst>
              <a:ext uri="{FF2B5EF4-FFF2-40B4-BE49-F238E27FC236}">
                <a16:creationId xmlns:a16="http://schemas.microsoft.com/office/drawing/2014/main" id="{042E7306-4F6C-6FE7-90E5-7E9C981CA540}"/>
              </a:ext>
            </a:extLst>
          </p:cNvPr>
          <p:cNvSpPr>
            <a:spLocks noGrp="1"/>
          </p:cNvSpPr>
          <p:nvPr>
            <p:ph sz="quarter" idx="10"/>
          </p:nvPr>
        </p:nvSpPr>
        <p:spPr/>
        <p:txBody>
          <a:bodyPr lIns="91440" tIns="45720" rIns="91440" bIns="45720" anchor="t"/>
          <a:lstStyle/>
          <a:p>
            <a:pPr marL="256540" indent="-256540"/>
            <a:r>
              <a:rPr lang="en-US">
                <a:ea typeface="+mn-lt"/>
                <a:cs typeface="+mn-lt"/>
              </a:rPr>
              <a:t>Some hospital/institutional claims may be denied (EOB 3385) for no license on file. </a:t>
            </a:r>
            <a:endParaRPr lang="en-US"/>
          </a:p>
          <a:p>
            <a:pPr marL="256540" indent="-256540"/>
            <a:r>
              <a:rPr lang="en-US">
                <a:ea typeface="+mn-lt"/>
                <a:cs typeface="+mn-lt"/>
              </a:rPr>
              <a:t>Providers with an active license with CDPHE must be manually updated through the provider web portal by the provider to avoid claim denials.</a:t>
            </a:r>
            <a:endParaRPr lang="en-US"/>
          </a:p>
          <a:p>
            <a:pPr marL="256540" indent="-256540"/>
            <a:r>
              <a:rPr lang="en-US">
                <a:ea typeface="+mn-lt"/>
                <a:cs typeface="+mn-lt"/>
              </a:rPr>
              <a:t>Some facility licenses that have expired may have a pending renewal status with CDPHE.</a:t>
            </a:r>
            <a:endParaRPr lang="en-US"/>
          </a:p>
          <a:p>
            <a:pPr marL="256540" indent="-256540"/>
            <a:r>
              <a:rPr lang="en-US">
                <a:ea typeface="+mn-lt"/>
                <a:cs typeface="+mn-lt"/>
              </a:rPr>
              <a:t>Please check the status of the facility license on file and update as needed.</a:t>
            </a:r>
            <a:endParaRPr lang="en-US"/>
          </a:p>
          <a:p>
            <a:pPr marL="256540" indent="-256540"/>
            <a:r>
              <a:rPr lang="en-US">
                <a:ea typeface="+mn-lt"/>
                <a:cs typeface="+mn-lt"/>
              </a:rPr>
              <a:t>This information will also be posted in the August provider bulletin.</a:t>
            </a:r>
            <a:endParaRPr lang="en-US"/>
          </a:p>
          <a:p>
            <a:pPr marL="0" indent="0">
              <a:buNone/>
            </a:pPr>
            <a:endParaRPr lang="en-US"/>
          </a:p>
          <a:p>
            <a:pPr marL="256540" indent="-256540"/>
            <a:endParaRPr lang="en-US"/>
          </a:p>
        </p:txBody>
      </p:sp>
      <p:sp>
        <p:nvSpPr>
          <p:cNvPr id="4" name="Slide Number Placeholder 3">
            <a:extLst>
              <a:ext uri="{FF2B5EF4-FFF2-40B4-BE49-F238E27FC236}">
                <a16:creationId xmlns:a16="http://schemas.microsoft.com/office/drawing/2014/main" id="{EAE99776-33D3-7773-528C-F38DBFD6BB7D}"/>
              </a:ext>
            </a:extLst>
          </p:cNvPr>
          <p:cNvSpPr>
            <a:spLocks noGrp="1"/>
          </p:cNvSpPr>
          <p:nvPr>
            <p:ph type="sldNum" sz="quarter" idx="11"/>
          </p:nvPr>
        </p:nvSpPr>
        <p:spPr/>
        <p:txBody>
          <a:bodyPr/>
          <a:lstStyle/>
          <a:p>
            <a:fld id="{7CD4B2A3-DF06-4EAB-85AB-0641A4D150A0}" type="slidenum">
              <a:rPr lang="en-US" smtClean="0">
                <a:solidFill>
                  <a:srgbClr val="FFFFFF"/>
                </a:solidFill>
              </a:rPr>
              <a:pPr/>
              <a:t>14</a:t>
            </a:fld>
            <a:endParaRPr lang="en-US">
              <a:solidFill>
                <a:srgbClr val="FFFFFF"/>
              </a:solidFill>
            </a:endParaRPr>
          </a:p>
        </p:txBody>
      </p:sp>
    </p:spTree>
    <p:extLst>
      <p:ext uri="{BB962C8B-B14F-4D97-AF65-F5344CB8AC3E}">
        <p14:creationId xmlns:p14="http://schemas.microsoft.com/office/powerpoint/2010/main" val="128507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03DFD6-7755-BF36-E09D-E46099A4C75F}"/>
              </a:ext>
            </a:extLst>
          </p:cNvPr>
          <p:cNvSpPr>
            <a:spLocks noGrp="1"/>
          </p:cNvSpPr>
          <p:nvPr>
            <p:ph type="title"/>
          </p:nvPr>
        </p:nvSpPr>
        <p:spPr/>
        <p:txBody>
          <a:bodyPr/>
          <a:lstStyle/>
          <a:p>
            <a:r>
              <a:rPr lang="en-US" sz="4900"/>
              <a:t>CPT Codes 97550, 97551, and 97552 for OP Hospital claims</a:t>
            </a:r>
            <a:endParaRPr lang="en-US"/>
          </a:p>
        </p:txBody>
      </p:sp>
      <p:sp>
        <p:nvSpPr>
          <p:cNvPr id="2" name="Content Placeholder 1">
            <a:extLst>
              <a:ext uri="{FF2B5EF4-FFF2-40B4-BE49-F238E27FC236}">
                <a16:creationId xmlns:a16="http://schemas.microsoft.com/office/drawing/2014/main" id="{F566DA8E-DAF7-3F4B-6D53-B4DE48CA0386}"/>
              </a:ext>
            </a:extLst>
          </p:cNvPr>
          <p:cNvSpPr>
            <a:spLocks noGrp="1"/>
          </p:cNvSpPr>
          <p:nvPr>
            <p:ph sz="quarter" idx="10"/>
          </p:nvPr>
        </p:nvSpPr>
        <p:spPr/>
        <p:txBody>
          <a:bodyPr lIns="91440" tIns="45720" rIns="91440" bIns="45720" anchor="t"/>
          <a:lstStyle/>
          <a:p>
            <a:pPr marL="457200" indent="-457200">
              <a:buFont typeface="Arial"/>
              <a:buChar char="•"/>
            </a:pPr>
            <a:r>
              <a:rPr lang="en-US">
                <a:solidFill>
                  <a:srgbClr val="222222"/>
                </a:solidFill>
                <a:latin typeface="Trebuchet MS"/>
                <a:cs typeface="Arial"/>
              </a:rPr>
              <a:t>Current Procedural Terminology (CPT) codes 97550, 97551, and 97552 for caregiver training were opened in error beginning 1/1/24 for outpatient hospital claims.</a:t>
            </a:r>
            <a:endParaRPr lang="en-US">
              <a:latin typeface="Trebuchet MS"/>
            </a:endParaRPr>
          </a:p>
          <a:p>
            <a:pPr marL="457200" indent="-457200">
              <a:buFont typeface="Arial"/>
              <a:buChar char="•"/>
            </a:pPr>
            <a:r>
              <a:rPr lang="en-US">
                <a:solidFill>
                  <a:srgbClr val="222222"/>
                </a:solidFill>
                <a:latin typeface="Trebuchet MS"/>
                <a:cs typeface="Arial"/>
              </a:rPr>
              <a:t>Effective July 1, 2025, these codes are closed.</a:t>
            </a:r>
            <a:endParaRPr lang="en-US">
              <a:latin typeface="Trebuchet MS"/>
            </a:endParaRPr>
          </a:p>
          <a:p>
            <a:pPr marL="457200" indent="-457200">
              <a:buFont typeface="Arial"/>
              <a:buChar char="•"/>
            </a:pPr>
            <a:r>
              <a:rPr lang="en-US">
                <a:solidFill>
                  <a:srgbClr val="222222"/>
                </a:solidFill>
                <a:latin typeface="Trebuchet MS"/>
                <a:cs typeface="Arial"/>
              </a:rPr>
              <a:t>Claims for outpatient hospitals may continue to pay for these codes until the implementation of EAPG version 3.18 update and reprocessing has been completed.</a:t>
            </a:r>
            <a:endParaRPr lang="en-US">
              <a:latin typeface="Trebuchet MS"/>
            </a:endParaRPr>
          </a:p>
          <a:p>
            <a:pPr marL="457200" indent="-457200">
              <a:buFont typeface="Arial"/>
              <a:buChar char="•"/>
            </a:pPr>
            <a:r>
              <a:rPr lang="en-US">
                <a:solidFill>
                  <a:srgbClr val="222222"/>
                </a:solidFill>
                <a:latin typeface="Trebuchet MS"/>
                <a:cs typeface="Arial"/>
              </a:rPr>
              <a:t>This can also be found in the </a:t>
            </a:r>
            <a:r>
              <a:rPr lang="en-US">
                <a:solidFill>
                  <a:srgbClr val="222222"/>
                </a:solidFill>
                <a:latin typeface="Trebuchet MS"/>
                <a:cs typeface="Arial"/>
                <a:hlinkClick r:id="rId2"/>
              </a:rPr>
              <a:t>July 1 Provider Bulletin</a:t>
            </a:r>
            <a:r>
              <a:rPr lang="en-US">
                <a:solidFill>
                  <a:srgbClr val="222222"/>
                </a:solidFill>
                <a:latin typeface="Trebuchet MS"/>
                <a:cs typeface="Arial"/>
              </a:rPr>
              <a:t>.</a:t>
            </a:r>
          </a:p>
          <a:p>
            <a:pPr marL="257175" indent="-257175"/>
            <a:endParaRPr lang="en-US"/>
          </a:p>
        </p:txBody>
      </p:sp>
      <p:sp>
        <p:nvSpPr>
          <p:cNvPr id="3" name="Slide Number Placeholder 2">
            <a:extLst>
              <a:ext uri="{FF2B5EF4-FFF2-40B4-BE49-F238E27FC236}">
                <a16:creationId xmlns:a16="http://schemas.microsoft.com/office/drawing/2014/main" id="{A529854F-28D8-C8A3-CEDE-5EA847F13C2A}"/>
              </a:ext>
            </a:extLst>
          </p:cNvPr>
          <p:cNvSpPr>
            <a:spLocks noGrp="1"/>
          </p:cNvSpPr>
          <p:nvPr>
            <p:ph type="sldNum" sz="quarter" idx="11"/>
          </p:nvPr>
        </p:nvSpPr>
        <p:spPr/>
        <p:txBody>
          <a:bodyPr/>
          <a:lstStyle/>
          <a:p>
            <a:fld id="{88E71DEA-C72C-42CF-90F7-E467E0733BC8}" type="slidenum">
              <a:rPr lang="en-US" smtClean="0"/>
              <a:pPr/>
              <a:t>15</a:t>
            </a:fld>
            <a:endParaRPr lang="en-US"/>
          </a:p>
        </p:txBody>
      </p:sp>
    </p:spTree>
    <p:extLst>
      <p:ext uri="{BB962C8B-B14F-4D97-AF65-F5344CB8AC3E}">
        <p14:creationId xmlns:p14="http://schemas.microsoft.com/office/powerpoint/2010/main" val="260184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C6AB-D15D-F9A3-08AE-A43C28004A4B}"/>
              </a:ext>
            </a:extLst>
          </p:cNvPr>
          <p:cNvSpPr>
            <a:spLocks noGrp="1"/>
          </p:cNvSpPr>
          <p:nvPr>
            <p:ph type="title"/>
          </p:nvPr>
        </p:nvSpPr>
        <p:spPr/>
        <p:txBody>
          <a:bodyPr/>
          <a:lstStyle/>
          <a:p>
            <a:r>
              <a:rPr lang="en-US"/>
              <a:t>Facilities Rates Website Changes</a:t>
            </a:r>
          </a:p>
        </p:txBody>
      </p:sp>
      <p:sp>
        <p:nvSpPr>
          <p:cNvPr id="3" name="Content Placeholder 2">
            <a:extLst>
              <a:ext uri="{FF2B5EF4-FFF2-40B4-BE49-F238E27FC236}">
                <a16:creationId xmlns:a16="http://schemas.microsoft.com/office/drawing/2014/main" id="{4FF81739-FDDE-C84F-B1A3-BFF51855351B}"/>
              </a:ext>
            </a:extLst>
          </p:cNvPr>
          <p:cNvSpPr>
            <a:spLocks noGrp="1"/>
          </p:cNvSpPr>
          <p:nvPr>
            <p:ph sz="quarter" idx="10"/>
          </p:nvPr>
        </p:nvSpPr>
        <p:spPr/>
        <p:txBody>
          <a:bodyPr lIns="91440" tIns="45720" rIns="91440" bIns="45720" anchor="t"/>
          <a:lstStyle/>
          <a:p>
            <a:pPr marL="256540" indent="-256540"/>
            <a:r>
              <a:rPr lang="en-US"/>
              <a:t>In accordance to adhere to accessibility standards, changes are being made to the following sites. If there is anything missing, please feel free to email us.</a:t>
            </a:r>
          </a:p>
          <a:p>
            <a:pPr marL="256540" indent="-256540"/>
            <a:endParaRPr lang="en-US"/>
          </a:p>
          <a:p>
            <a:pPr marL="256540" indent="-256540"/>
            <a:r>
              <a:rPr lang="en-US">
                <a:hlinkClick r:id="rId2"/>
              </a:rPr>
              <a:t>Inpatient Hospital Payment</a:t>
            </a:r>
          </a:p>
          <a:p>
            <a:pPr marL="599440" lvl="1" indent="-256540"/>
            <a:r>
              <a:rPr lang="en-US"/>
              <a:t>Contact </a:t>
            </a:r>
            <a:r>
              <a:rPr lang="en-US">
                <a:hlinkClick r:id="rId3"/>
              </a:rPr>
              <a:t>Diana Lambe</a:t>
            </a:r>
          </a:p>
          <a:p>
            <a:pPr marL="599440" lvl="1" indent="-256540"/>
            <a:endParaRPr lang="en-US"/>
          </a:p>
          <a:p>
            <a:pPr marL="256540" indent="-256540"/>
            <a:r>
              <a:rPr lang="en-US">
                <a:hlinkClick r:id="rId4"/>
              </a:rPr>
              <a:t>Outpatient Hospital Payment</a:t>
            </a:r>
          </a:p>
          <a:p>
            <a:pPr marL="599440" lvl="1" indent="-256540"/>
            <a:r>
              <a:rPr lang="en-US"/>
              <a:t>Contact </a:t>
            </a:r>
            <a:r>
              <a:rPr lang="en-US">
                <a:hlinkClick r:id="rId5"/>
              </a:rPr>
              <a:t>Sean Paschke</a:t>
            </a:r>
          </a:p>
          <a:p>
            <a:pPr marL="342900" lvl="1" indent="0">
              <a:buNone/>
            </a:pPr>
            <a:endParaRPr lang="en-US"/>
          </a:p>
          <a:p>
            <a:pPr marL="256540" indent="-256540"/>
            <a:r>
              <a:rPr lang="en-US">
                <a:hlinkClick r:id="rId6"/>
              </a:rPr>
              <a:t>Inpatient Hospital Per Diem Reimbursement Group</a:t>
            </a:r>
          </a:p>
          <a:p>
            <a:pPr marL="599440" lvl="1" indent="-256540"/>
            <a:r>
              <a:rPr lang="en-US"/>
              <a:t>Contact </a:t>
            </a:r>
            <a:r>
              <a:rPr lang="en-US">
                <a:hlinkClick r:id="rId7"/>
              </a:rPr>
              <a:t>Della Phan</a:t>
            </a:r>
          </a:p>
        </p:txBody>
      </p:sp>
      <p:sp>
        <p:nvSpPr>
          <p:cNvPr id="4" name="Slide Number Placeholder 3">
            <a:extLst>
              <a:ext uri="{FF2B5EF4-FFF2-40B4-BE49-F238E27FC236}">
                <a16:creationId xmlns:a16="http://schemas.microsoft.com/office/drawing/2014/main" id="{25857984-5B80-3870-8850-E4DE53174CDC}"/>
              </a:ext>
            </a:extLst>
          </p:cNvPr>
          <p:cNvSpPr>
            <a:spLocks noGrp="1"/>
          </p:cNvSpPr>
          <p:nvPr>
            <p:ph type="sldNum" sz="quarter" idx="11"/>
          </p:nvPr>
        </p:nvSpPr>
        <p:spPr/>
        <p:txBody>
          <a:bodyPr/>
          <a:lstStyle/>
          <a:p>
            <a:fld id="{7CD4B2A3-DF06-4EAB-85AB-0641A4D150A0}" type="slidenum">
              <a:rPr lang="en-US" smtClean="0">
                <a:solidFill>
                  <a:srgbClr val="FFFFFF"/>
                </a:solidFill>
              </a:rPr>
              <a:pPr/>
              <a:t>16</a:t>
            </a:fld>
            <a:endParaRPr lang="en-US">
              <a:solidFill>
                <a:srgbClr val="FFFFFF"/>
              </a:solidFill>
            </a:endParaRPr>
          </a:p>
        </p:txBody>
      </p:sp>
    </p:spTree>
    <p:extLst>
      <p:ext uri="{BB962C8B-B14F-4D97-AF65-F5344CB8AC3E}">
        <p14:creationId xmlns:p14="http://schemas.microsoft.com/office/powerpoint/2010/main" val="97651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85DC-B1F5-382A-BB8F-DD4DF69610F8}"/>
              </a:ext>
            </a:extLst>
          </p:cNvPr>
          <p:cNvSpPr>
            <a:spLocks noGrp="1"/>
          </p:cNvSpPr>
          <p:nvPr>
            <p:ph type="title"/>
          </p:nvPr>
        </p:nvSpPr>
        <p:spPr>
          <a:xfrm>
            <a:off x="4948530" y="651016"/>
            <a:ext cx="3204567" cy="3259648"/>
          </a:xfrm>
        </p:spPr>
        <p:txBody>
          <a:bodyPr/>
          <a:lstStyle/>
          <a:p>
            <a:r>
              <a:rPr lang="en-US" sz="4400"/>
              <a:t>Questions?  Comments? </a:t>
            </a:r>
            <a:br>
              <a:rPr lang="en-US" sz="4400"/>
            </a:br>
            <a:r>
              <a:rPr lang="en-US" sz="4400"/>
              <a:t>Solutions?</a:t>
            </a:r>
          </a:p>
        </p:txBody>
      </p:sp>
      <p:sp>
        <p:nvSpPr>
          <p:cNvPr id="3" name="Slide Number Placeholder 2">
            <a:extLst>
              <a:ext uri="{FF2B5EF4-FFF2-40B4-BE49-F238E27FC236}">
                <a16:creationId xmlns:a16="http://schemas.microsoft.com/office/drawing/2014/main" id="{990BD84B-1093-127A-934B-0A80B3CAB5E3}"/>
              </a:ext>
            </a:extLst>
          </p:cNvPr>
          <p:cNvSpPr>
            <a:spLocks noGrp="1"/>
          </p:cNvSpPr>
          <p:nvPr>
            <p:ph type="sldNum" sz="quarter" idx="10"/>
          </p:nvPr>
        </p:nvSpPr>
        <p:spPr/>
        <p:txBody>
          <a:bodyPr/>
          <a:lstStyle/>
          <a:p>
            <a:fld id="{88E71DEA-C72C-42CF-90F7-E467E0733BC8}" type="slidenum">
              <a:rPr lang="en-US" smtClean="0"/>
              <a:pPr/>
              <a:t>17</a:t>
            </a:fld>
            <a:endParaRPr lang="en-US"/>
          </a:p>
        </p:txBody>
      </p:sp>
    </p:spTree>
    <p:extLst>
      <p:ext uri="{BB962C8B-B14F-4D97-AF65-F5344CB8AC3E}">
        <p14:creationId xmlns:p14="http://schemas.microsoft.com/office/powerpoint/2010/main" val="61373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1229973" y="247081"/>
            <a:ext cx="10245796" cy="1464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87672" marR="0" lvl="0" indent="-487672"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1" u="none" strike="noStrike" kern="1200" cap="none" spc="0" normalizeH="0" baseline="0" noProof="0">
                <a:ln>
                  <a:noFill/>
                </a:ln>
                <a:solidFill>
                  <a:schemeClr val="tx1"/>
                </a:solidFill>
                <a:effectLst/>
                <a:uLnTx/>
                <a:uFillTx/>
                <a:latin typeface="+mj-lt"/>
                <a:ea typeface="+mn-ea"/>
                <a:cs typeface="+mn-cs"/>
                <a:sym typeface="Trebuchet MS" pitchFamily="-100" charset="0"/>
              </a:rPr>
              <a:t>Thank You!</a:t>
            </a:r>
          </a:p>
        </p:txBody>
      </p:sp>
      <p:sp>
        <p:nvSpPr>
          <p:cNvPr id="7" name="Text Placeholder 2"/>
          <p:cNvSpPr txBox="1">
            <a:spLocks/>
          </p:cNvSpPr>
          <p:nvPr/>
        </p:nvSpPr>
        <p:spPr>
          <a:xfrm>
            <a:off x="1229973" y="2166169"/>
            <a:ext cx="4911402" cy="6770932"/>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a:solidFill>
                  <a:schemeClr val="tx1"/>
                </a:solidFill>
              </a:rPr>
              <a:t>Kevin Martin</a:t>
            </a:r>
          </a:p>
          <a:p>
            <a:pPr marL="0" indent="0">
              <a:spcBef>
                <a:spcPts val="0"/>
              </a:spcBef>
              <a:buNone/>
              <a:defRPr/>
            </a:pPr>
            <a:r>
              <a:rPr lang="en-US" sz="2000">
                <a:solidFill>
                  <a:schemeClr val="tx1"/>
                </a:solidFill>
              </a:rPr>
              <a:t>Fee for Service Rates Division Director</a:t>
            </a:r>
          </a:p>
          <a:p>
            <a:pPr marL="0" indent="0">
              <a:spcBef>
                <a:spcPts val="0"/>
              </a:spcBef>
              <a:buNone/>
              <a:defRPr/>
            </a:pPr>
            <a:r>
              <a:rPr lang="en-US" sz="2000">
                <a:solidFill>
                  <a:schemeClr val="tx2">
                    <a:lumMod val="60000"/>
                    <a:lumOff val="40000"/>
                  </a:schemeClr>
                </a:solidFill>
                <a:hlinkClick r:id="rId3">
                  <a:extLst>
                    <a:ext uri="{A12FA001-AC4F-418D-AE19-62706E023703}">
                      <ahyp:hlinkClr xmlns:ahyp="http://schemas.microsoft.com/office/drawing/2018/hyperlinkcolor" val="tx"/>
                    </a:ext>
                  </a:extLst>
                </a:hlinkClick>
              </a:rPr>
              <a:t>Kevin.Martin@state.co.us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Andrew Abalos</a:t>
            </a:r>
          </a:p>
          <a:p>
            <a:pPr marL="0" indent="0">
              <a:spcBef>
                <a:spcPts val="0"/>
              </a:spcBef>
              <a:buNone/>
              <a:defRPr/>
            </a:pPr>
            <a:r>
              <a:rPr lang="en-US" sz="2000">
                <a:solidFill>
                  <a:schemeClr val="tx1"/>
                </a:solidFill>
              </a:rPr>
              <a:t>Facility Rates Section Manager</a:t>
            </a:r>
          </a:p>
          <a:p>
            <a:pPr marL="0" indent="0">
              <a:spcBef>
                <a:spcPts val="0"/>
              </a:spcBef>
              <a:buNone/>
              <a:defRPr/>
            </a:pPr>
            <a:r>
              <a:rPr lang="en-US" sz="2000">
                <a:solidFill>
                  <a:schemeClr val="tx2">
                    <a:lumMod val="60000"/>
                    <a:lumOff val="40000"/>
                  </a:schemeClr>
                </a:solidFill>
                <a:hlinkClick r:id="rId4">
                  <a:extLst>
                    <a:ext uri="{A12FA001-AC4F-418D-AE19-62706E023703}">
                      <ahyp:hlinkClr xmlns:ahyp="http://schemas.microsoft.com/office/drawing/2018/hyperlinkcolor" val="tx"/>
                    </a:ext>
                  </a:extLst>
                </a:hlinkClick>
              </a:rPr>
              <a:t>Andrew.Abalos@state.co.us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Diana Lambe</a:t>
            </a:r>
          </a:p>
          <a:p>
            <a:pPr marL="0" indent="0">
              <a:spcBef>
                <a:spcPts val="0"/>
              </a:spcBef>
              <a:buNone/>
              <a:defRPr/>
            </a:pPr>
            <a:r>
              <a:rPr lang="en-US" sz="2000">
                <a:solidFill>
                  <a:schemeClr val="tx1"/>
                </a:solidFill>
              </a:rPr>
              <a:t>Inpatient Hospital Rates Analyst</a:t>
            </a:r>
          </a:p>
          <a:p>
            <a:pPr marL="0" indent="0">
              <a:spcBef>
                <a:spcPts val="0"/>
              </a:spcBef>
              <a:buNone/>
              <a:defRPr/>
            </a:pPr>
            <a:r>
              <a:rPr lang="en-US" sz="2000">
                <a:solidFill>
                  <a:schemeClr val="tx2">
                    <a:lumMod val="60000"/>
                    <a:lumOff val="40000"/>
                  </a:schemeClr>
                </a:solidFill>
                <a:hlinkClick r:id="rId5">
                  <a:extLst>
                    <a:ext uri="{A12FA001-AC4F-418D-AE19-62706E023703}">
                      <ahyp:hlinkClr xmlns:ahyp="http://schemas.microsoft.com/office/drawing/2018/hyperlinkcolor" val="tx"/>
                    </a:ext>
                  </a:extLst>
                </a:hlinkClick>
              </a:rPr>
              <a:t>Diana.Lambe@state.co.us</a:t>
            </a:r>
            <a:endParaRPr lang="en-US" sz="2000">
              <a:solidFill>
                <a:schemeClr val="tx2">
                  <a:lumMod val="60000"/>
                  <a:lumOff val="40000"/>
                </a:schemeClr>
              </a:solidFill>
            </a:endParaRPr>
          </a:p>
          <a:p>
            <a:pPr marL="0" indent="0">
              <a:spcBef>
                <a:spcPts val="0"/>
              </a:spcBef>
              <a:buNone/>
            </a:pPr>
            <a:endParaRPr lang="en-US" sz="2000">
              <a:solidFill>
                <a:schemeClr val="tx1"/>
              </a:solidFill>
            </a:endParaRPr>
          </a:p>
          <a:p>
            <a:pPr marL="0" indent="0">
              <a:spcBef>
                <a:spcPts val="0"/>
              </a:spcBef>
              <a:buNone/>
            </a:pPr>
            <a:r>
              <a:rPr lang="en-US" sz="2000">
                <a:solidFill>
                  <a:schemeClr val="tx1"/>
                </a:solidFill>
                <a:ea typeface="+mn-lt"/>
                <a:cs typeface="+mn-lt"/>
              </a:rPr>
              <a:t>Sean Paschke</a:t>
            </a:r>
          </a:p>
          <a:p>
            <a:pPr marL="0" indent="0">
              <a:spcBef>
                <a:spcPts val="0"/>
              </a:spcBef>
              <a:buNone/>
            </a:pPr>
            <a:r>
              <a:rPr lang="en-US" sz="2000">
                <a:solidFill>
                  <a:schemeClr val="tx1"/>
                </a:solidFill>
                <a:ea typeface="+mn-lt"/>
                <a:cs typeface="+mn-lt"/>
              </a:rPr>
              <a:t>Outpatient Hospital Rates Analyst</a:t>
            </a:r>
          </a:p>
          <a:p>
            <a:pPr marL="0" indent="0">
              <a:spcBef>
                <a:spcPts val="0"/>
              </a:spcBef>
              <a:buNone/>
            </a:pPr>
            <a:r>
              <a:rPr lang="en-US" sz="2000">
                <a:solidFill>
                  <a:schemeClr val="tx2">
                    <a:lumMod val="60000"/>
                    <a:lumOff val="40000"/>
                  </a:schemeClr>
                </a:solidFill>
                <a:hlinkClick r:id="rId6">
                  <a:extLst>
                    <a:ext uri="{A12FA001-AC4F-418D-AE19-62706E023703}">
                      <ahyp:hlinkClr xmlns:ahyp="http://schemas.microsoft.com/office/drawing/2018/hyperlinkcolor" val="tx"/>
                    </a:ext>
                  </a:extLst>
                </a:hlinkClick>
              </a:rPr>
              <a:t>Sean.Paschke@state.co.us</a:t>
            </a:r>
            <a:endParaRPr lang="en-US" sz="2000">
              <a:solidFill>
                <a:schemeClr val="tx2">
                  <a:lumMod val="60000"/>
                  <a:lumOff val="40000"/>
                </a:schemeClr>
              </a:solidFill>
            </a:endParaRPr>
          </a:p>
          <a:p>
            <a:pPr marL="0" indent="0">
              <a:spcBef>
                <a:spcPts val="0"/>
              </a:spcBef>
              <a:buNone/>
            </a:pPr>
            <a:endParaRPr lang="en-US" sz="1300">
              <a:solidFill>
                <a:schemeClr val="tx1"/>
              </a:solidFill>
              <a:ea typeface="+mn-lt"/>
              <a:cs typeface="+mn-lt"/>
            </a:endParaRPr>
          </a:p>
          <a:p>
            <a:pPr marL="0" indent="0" algn="just">
              <a:spcBef>
                <a:spcPts val="0"/>
              </a:spcBef>
              <a:buNone/>
            </a:pPr>
            <a:r>
              <a:rPr lang="en-US" sz="2000">
                <a:solidFill>
                  <a:schemeClr val="tx1"/>
                </a:solidFill>
                <a:ea typeface="+mn-lt"/>
                <a:cs typeface="+mn-lt"/>
              </a:rPr>
              <a:t>Della Phan</a:t>
            </a:r>
            <a:endParaRPr lang="en-US">
              <a:solidFill>
                <a:schemeClr val="tx1"/>
              </a:solidFill>
            </a:endParaRPr>
          </a:p>
          <a:p>
            <a:pPr marL="0" indent="0" algn="just">
              <a:spcBef>
                <a:spcPts val="0"/>
              </a:spcBef>
              <a:buNone/>
            </a:pPr>
            <a:r>
              <a:rPr lang="en-US" sz="2000">
                <a:solidFill>
                  <a:schemeClr val="tx1"/>
                </a:solidFill>
                <a:ea typeface="+mn-lt"/>
                <a:cs typeface="+mn-lt"/>
              </a:rPr>
              <a:t>Specialty Hospital Rates Analyst</a:t>
            </a:r>
          </a:p>
          <a:p>
            <a:pPr marL="0" indent="0" algn="just">
              <a:spcBef>
                <a:spcPts val="0"/>
              </a:spcBef>
              <a:buNone/>
            </a:pPr>
            <a:r>
              <a:rPr lang="en-US" sz="2000">
                <a:solidFill>
                  <a:schemeClr val="tx2">
                    <a:lumMod val="60000"/>
                    <a:lumOff val="40000"/>
                  </a:schemeClr>
                </a:solidFill>
                <a:ea typeface="+mn-lt"/>
                <a:cs typeface="+mn-lt"/>
                <a:hlinkClick r:id="rId7">
                  <a:extLst>
                    <a:ext uri="{A12FA001-AC4F-418D-AE19-62706E023703}">
                      <ahyp:hlinkClr xmlns:ahyp="http://schemas.microsoft.com/office/drawing/2018/hyperlinkcolor" val="tx"/>
                    </a:ext>
                  </a:extLst>
                </a:hlinkClick>
              </a:rPr>
              <a:t>Della.Phan@state.co.us</a:t>
            </a:r>
          </a:p>
          <a:p>
            <a:pPr marL="0" indent="0">
              <a:buNone/>
            </a:pPr>
            <a:endParaRPr lang="en-US" sz="2000">
              <a:solidFill>
                <a:schemeClr val="tx1"/>
              </a:solidFill>
            </a:endParaRPr>
          </a:p>
          <a:p>
            <a:pPr marL="0" indent="0">
              <a:spcBef>
                <a:spcPts val="0"/>
              </a:spcBef>
              <a:buNone/>
            </a:pPr>
            <a:endParaRPr lang="en-US" sz="2000">
              <a:solidFill>
                <a:schemeClr val="tx1"/>
              </a:solidFill>
            </a:endParaRPr>
          </a:p>
          <a:p>
            <a:pPr marL="0" indent="0">
              <a:buNone/>
            </a:pPr>
            <a:endParaRPr lang="en-US" sz="2418">
              <a:solidFill>
                <a:schemeClr val="tx1"/>
              </a:solidFill>
            </a:endParaRPr>
          </a:p>
        </p:txBody>
      </p:sp>
      <p:sp>
        <p:nvSpPr>
          <p:cNvPr id="6" name="Text Placeholder 2"/>
          <p:cNvSpPr txBox="1">
            <a:spLocks/>
          </p:cNvSpPr>
          <p:nvPr/>
        </p:nvSpPr>
        <p:spPr>
          <a:xfrm>
            <a:off x="6441910" y="2178827"/>
            <a:ext cx="5347467" cy="6758274"/>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a:solidFill>
                  <a:schemeClr val="tx1"/>
                </a:solidFill>
              </a:rPr>
              <a:t>Raine Henry</a:t>
            </a:r>
          </a:p>
          <a:p>
            <a:pPr marL="0" indent="0">
              <a:spcBef>
                <a:spcPts val="0"/>
              </a:spcBef>
              <a:buNone/>
            </a:pPr>
            <a:r>
              <a:rPr lang="en-US" sz="2000">
                <a:solidFill>
                  <a:schemeClr val="tx1"/>
                </a:solidFill>
              </a:rPr>
              <a:t>Hospital and Specialty Care Section Manager</a:t>
            </a:r>
          </a:p>
          <a:p>
            <a:pPr marL="0" indent="0">
              <a:spcBef>
                <a:spcPts val="0"/>
              </a:spcBef>
              <a:buNone/>
            </a:pPr>
            <a:r>
              <a:rPr lang="en-US" sz="2000">
                <a:solidFill>
                  <a:schemeClr val="tx2">
                    <a:lumMod val="60000"/>
                    <a:lumOff val="40000"/>
                  </a:schemeClr>
                </a:solidFill>
                <a:hlinkClick r:id="rId8">
                  <a:extLst>
                    <a:ext uri="{A12FA001-AC4F-418D-AE19-62706E023703}">
                      <ahyp:hlinkClr xmlns:ahyp="http://schemas.microsoft.com/office/drawing/2018/hyperlinkcolor" val="tx"/>
                    </a:ext>
                  </a:extLst>
                </a:hlinkClick>
              </a:rPr>
              <a:t>Raine.Henry@state.co.us</a:t>
            </a:r>
            <a:r>
              <a:rPr lang="en-US" sz="2000">
                <a:solidFill>
                  <a:schemeClr val="tx2">
                    <a:lumMod val="60000"/>
                    <a:lumOff val="40000"/>
                  </a:schemeClr>
                </a:solidFill>
              </a:rPr>
              <a:t> </a:t>
            </a:r>
          </a:p>
          <a:p>
            <a:pPr marL="0" indent="0">
              <a:spcBef>
                <a:spcPts val="0"/>
              </a:spcBef>
              <a:buNone/>
            </a:pPr>
            <a:endParaRPr lang="en-US" sz="2000">
              <a:solidFill>
                <a:schemeClr val="tx2">
                  <a:lumMod val="60000"/>
                  <a:lumOff val="40000"/>
                </a:schemeClr>
              </a:solidFill>
              <a:ea typeface="+mn-lt"/>
              <a:cs typeface="+mn-lt"/>
            </a:endParaRPr>
          </a:p>
          <a:p>
            <a:pPr marL="0" indent="0">
              <a:spcBef>
                <a:spcPts val="0"/>
              </a:spcBef>
              <a:buNone/>
            </a:pPr>
            <a:r>
              <a:rPr lang="en-US" sz="2000">
                <a:solidFill>
                  <a:srgbClr val="000000"/>
                </a:solidFill>
                <a:ea typeface="+mn-lt"/>
                <a:cs typeface="+mn-lt"/>
              </a:rPr>
              <a:t>Chris Lane</a:t>
            </a:r>
          </a:p>
          <a:p>
            <a:pPr marL="0" indent="0">
              <a:spcBef>
                <a:spcPts val="0"/>
              </a:spcBef>
              <a:buNone/>
            </a:pPr>
            <a:r>
              <a:rPr lang="en-US" sz="2000">
                <a:solidFill>
                  <a:schemeClr val="tx1"/>
                </a:solidFill>
              </a:rPr>
              <a:t>Specialty Care and Facilities Unit Manager</a:t>
            </a:r>
          </a:p>
          <a:p>
            <a:pPr marL="0" indent="0">
              <a:spcBef>
                <a:spcPts val="0"/>
              </a:spcBef>
              <a:buNone/>
            </a:pPr>
            <a:r>
              <a:rPr lang="en-US" sz="2000">
                <a:solidFill>
                  <a:schemeClr val="tx2">
                    <a:lumMod val="60000"/>
                    <a:lumOff val="40000"/>
                  </a:schemeClr>
                </a:solidFill>
                <a:hlinkClick r:id="rId9">
                  <a:extLst>
                    <a:ext uri="{A12FA001-AC4F-418D-AE19-62706E023703}">
                      <ahyp:hlinkClr xmlns:ahyp="http://schemas.microsoft.com/office/drawing/2018/hyperlinkcolor" val="tx"/>
                    </a:ext>
                  </a:extLst>
                </a:hlinkClick>
              </a:rPr>
              <a:t>Christopher.Lane@state.co.us</a:t>
            </a:r>
            <a:endParaRPr lang="en-US" sz="2000">
              <a:solidFill>
                <a:schemeClr val="tx2">
                  <a:lumMod val="60000"/>
                  <a:lumOff val="40000"/>
                </a:schemeClr>
              </a:solidFill>
            </a:endParaRPr>
          </a:p>
          <a:p>
            <a:pPr marL="0" indent="0">
              <a:spcBef>
                <a:spcPts val="0"/>
              </a:spcBef>
              <a:buNone/>
            </a:pPr>
            <a:endParaRPr lang="en-US" sz="2000">
              <a:solidFill>
                <a:srgbClr val="000000"/>
              </a:solidFill>
              <a:ea typeface="+mn-lt"/>
              <a:cs typeface="+mn-lt"/>
            </a:endParaRPr>
          </a:p>
          <a:p>
            <a:pPr marL="0" indent="0">
              <a:spcBef>
                <a:spcPts val="0"/>
              </a:spcBef>
              <a:buNone/>
            </a:pPr>
            <a:r>
              <a:rPr lang="en-US" sz="2000">
                <a:solidFill>
                  <a:srgbClr val="000000"/>
                </a:solidFill>
                <a:ea typeface="+mn-lt"/>
                <a:cs typeface="+mn-lt"/>
              </a:rPr>
              <a:t>Diva Wood</a:t>
            </a:r>
            <a:endParaRPr lang="en-US"/>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0">
                  <a:extLst>
                    <a:ext uri="{A12FA001-AC4F-418D-AE19-62706E023703}">
                      <ahyp:hlinkClr xmlns:ahyp="http://schemas.microsoft.com/office/drawing/2018/hyperlinkcolor" val="tx"/>
                    </a:ext>
                  </a:extLst>
                </a:hlinkClick>
              </a:rPr>
              <a:t>Diva.Wood@state.co.us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r>
              <a:rPr lang="en-US" sz="2000">
                <a:solidFill>
                  <a:schemeClr val="tx1"/>
                </a:solidFill>
                <a:ea typeface="+mn-lt"/>
                <a:cs typeface="+mn-lt"/>
              </a:rPr>
              <a:t>Jessica Short</a:t>
            </a:r>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1">
                  <a:extLst>
                    <a:ext uri="{A12FA001-AC4F-418D-AE19-62706E023703}">
                      <ahyp:hlinkClr xmlns:ahyp="http://schemas.microsoft.com/office/drawing/2018/hyperlinkcolor" val="tx"/>
                    </a:ext>
                  </a:extLst>
                </a:hlinkClick>
              </a:rPr>
              <a:t>Jessica.Short@state.co.us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p:txBody>
      </p:sp>
      <p:sp>
        <p:nvSpPr>
          <p:cNvPr id="4" name="Slide Number Placeholder 3"/>
          <p:cNvSpPr>
            <a:spLocks noGrp="1"/>
          </p:cNvSpPr>
          <p:nvPr>
            <p:ph type="sldNum" sz="quarter" idx="11"/>
          </p:nvPr>
        </p:nvSpPr>
        <p:spPr/>
        <p:txBody>
          <a:bodyPr/>
          <a:lstStyle/>
          <a:p>
            <a:fld id="{7CD4B2A3-DF06-4EAB-85AB-0641A4D150A0}" type="slidenum">
              <a:rPr lang="en-US" dirty="0" smtClean="0">
                <a:solidFill>
                  <a:srgbClr val="FFFFFF"/>
                </a:solidFill>
              </a:rPr>
              <a:pPr/>
              <a:t>18</a:t>
            </a:fld>
            <a:endParaRPr lang="en-US">
              <a:solidFill>
                <a:srgbClr val="FFFFFF"/>
              </a:solidFill>
            </a:endParaRPr>
          </a:p>
        </p:txBody>
      </p:sp>
    </p:spTree>
    <p:extLst>
      <p:ext uri="{BB962C8B-B14F-4D97-AF65-F5344CB8AC3E}">
        <p14:creationId xmlns:p14="http://schemas.microsoft.com/office/powerpoint/2010/main" val="367774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noGrp="1"/>
          </p:cNvSpPr>
          <p:nvPr>
            <p:ph type="title" idx="4294967295"/>
          </p:nvPr>
        </p:nvSpPr>
        <p:spPr>
          <a:xfrm>
            <a:off x="154183" y="210439"/>
            <a:ext cx="12354560" cy="1127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a:noFill/>
                </a:ln>
                <a:solidFill>
                  <a:schemeClr val="tx1"/>
                </a:solidFill>
                <a:effectLst/>
                <a:uLnTx/>
                <a:uFillTx/>
                <a:latin typeface="+mj-lt"/>
                <a:ea typeface="+mn-ea"/>
                <a:cs typeface="+mn-cs"/>
                <a:sym typeface="Trebuchet MS" pitchFamily="-100" charset="0"/>
              </a:rPr>
              <a:t>Welcome &amp; Introductions</a:t>
            </a:r>
          </a:p>
        </p:txBody>
      </p:sp>
      <p:sp>
        <p:nvSpPr>
          <p:cNvPr id="8" name="TextBox 7"/>
          <p:cNvSpPr txBox="1"/>
          <p:nvPr/>
        </p:nvSpPr>
        <p:spPr>
          <a:xfrm>
            <a:off x="1620825" y="1752869"/>
            <a:ext cx="9763150" cy="1992853"/>
          </a:xfrm>
          <a:prstGeom prst="rect">
            <a:avLst/>
          </a:prstGeom>
          <a:noFill/>
        </p:spPr>
        <p:txBody>
          <a:bodyPr wrap="square" lIns="91440" tIns="45720" rIns="91440" bIns="45720" rtlCol="0" anchor="t">
            <a:spAutoFit/>
          </a:bodyPr>
          <a:lstStyle/>
          <a:p>
            <a:pPr marL="730885" indent="-730885" defTabSz="1300460" fontAlgn="auto" hangingPunct="1">
              <a:spcBef>
                <a:spcPts val="0"/>
              </a:spcBef>
              <a:spcAft>
                <a:spcPts val="0"/>
              </a:spcAft>
              <a:buFont typeface="Wingdings" panose="020B0604020202020204" pitchFamily="34" charset="0"/>
              <a:buChar char="Ø"/>
              <a:defRPr/>
            </a:pPr>
            <a:r>
              <a:rPr lang="en-US" sz="3950" b="1" kern="0">
                <a:solidFill>
                  <a:schemeClr val="tx1"/>
                </a:solidFill>
                <a:latin typeface="+mn-lt"/>
              </a:rPr>
              <a:t>Thank you for participating today!</a:t>
            </a:r>
            <a:endParaRPr lang="en-US" sz="3950">
              <a:solidFill>
                <a:schemeClr val="tx1"/>
              </a:solidFill>
            </a:endParaRPr>
          </a:p>
          <a:p>
            <a:pPr marL="730885" indent="-730885" defTabSz="1300460" fontAlgn="auto" hangingPunct="1">
              <a:spcBef>
                <a:spcPts val="0"/>
              </a:spcBef>
              <a:spcAft>
                <a:spcPts val="0"/>
              </a:spcAft>
              <a:buFont typeface="Wingdings" panose="020B0604020202020204" pitchFamily="34" charset="0"/>
              <a:buChar char="Ø"/>
              <a:defRPr/>
            </a:pPr>
            <a:endParaRPr lang="en-US" sz="1600" b="1" kern="0">
              <a:solidFill>
                <a:schemeClr val="tx1"/>
              </a:solidFill>
              <a:latin typeface="+mn-lt"/>
            </a:endParaRPr>
          </a:p>
          <a:p>
            <a:pPr marL="730885" indent="-730885" defTabSz="1300460" fontAlgn="auto" hangingPunct="1">
              <a:spcBef>
                <a:spcPts val="0"/>
              </a:spcBef>
              <a:spcAft>
                <a:spcPts val="0"/>
              </a:spcAft>
              <a:buFont typeface="Wingdings" panose="020B0604020202020204" pitchFamily="34" charset="0"/>
              <a:buChar char="Ø"/>
              <a:defRPr/>
            </a:pPr>
            <a:r>
              <a:rPr lang="en-US" sz="3400" kern="0">
                <a:solidFill>
                  <a:schemeClr val="tx1"/>
                </a:solidFill>
                <a:latin typeface="+mn-lt"/>
              </a:rPr>
              <a:t>We are counting on your participation to make these meetings successful</a:t>
            </a:r>
            <a:endParaRPr lang="en-US" sz="3413" kern="0">
              <a:solidFill>
                <a:schemeClr val="tx1"/>
              </a:solidFill>
              <a:latin typeface="+mn-lt"/>
            </a:endParaRPr>
          </a:p>
        </p:txBody>
      </p:sp>
      <p:pic>
        <p:nvPicPr>
          <p:cNvPr id="3" name="Picture 2" descr="cartoon picture of people sitting in a circle at a table having a meeting">
            <a:extLst>
              <a:ext uri="{FF2B5EF4-FFF2-40B4-BE49-F238E27FC236}">
                <a16:creationId xmlns:a16="http://schemas.microsoft.com/office/drawing/2014/main" id="{1D6B36EA-E8B4-4906-89F7-6468C40536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2729" y="3745722"/>
            <a:ext cx="6389474" cy="5335211"/>
          </a:xfrm>
          <a:prstGeom prst="rect">
            <a:avLst/>
          </a:prstGeom>
        </p:spPr>
      </p:pic>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324744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noGrp="1"/>
          </p:cNvSpPr>
          <p:nvPr>
            <p:ph type="title" idx="4294967295"/>
          </p:nvPr>
        </p:nvSpPr>
        <p:spPr>
          <a:xfrm>
            <a:off x="184392" y="228254"/>
            <a:ext cx="12354560" cy="9695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a:ln w="9525">
                  <a:solidFill>
                    <a:schemeClr val="bg1"/>
                  </a:solidFill>
                  <a:prstDash val="solid"/>
                </a:ln>
                <a:solidFill>
                  <a:schemeClr val="tx1"/>
                </a:solidFill>
                <a:effectLst/>
                <a:uLnTx/>
                <a:uFillTx/>
                <a:latin typeface="+mj-lt"/>
                <a:ea typeface="+mn-ea"/>
                <a:cs typeface="+mn-cs"/>
                <a:sym typeface="Trebuchet MS" pitchFamily="-100" charset="0"/>
              </a:rPr>
              <a:t>About this Meeting</a:t>
            </a:r>
          </a:p>
        </p:txBody>
      </p:sp>
      <p:sp>
        <p:nvSpPr>
          <p:cNvPr id="8" name="TextBox 7"/>
          <p:cNvSpPr txBox="1"/>
          <p:nvPr/>
        </p:nvSpPr>
        <p:spPr>
          <a:xfrm>
            <a:off x="972673" y="1528834"/>
            <a:ext cx="11059453" cy="6124754"/>
          </a:xfrm>
          <a:prstGeom prst="rect">
            <a:avLst/>
          </a:prstGeom>
          <a:noFill/>
        </p:spPr>
        <p:txBody>
          <a:bodyPr wrap="square" lIns="91440" tIns="45720" rIns="91440" bIns="45720" rtlCol="0" anchor="t">
            <a:spAutoFit/>
          </a:bodyPr>
          <a:lstStyle/>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We will be recording this meeting.</a:t>
            </a:r>
            <a:endParaRPr lang="en-US" sz="2800" kern="0">
              <a:solidFill>
                <a:schemeClr val="tx1"/>
              </a:solidFill>
            </a:endParaRPr>
          </a:p>
          <a:p>
            <a:pPr marL="730885" indent="-730885" fontAlgn="auto">
              <a:spcBef>
                <a:spcPts val="0"/>
              </a:spcBef>
              <a:spcAft>
                <a:spcPts val="0"/>
              </a:spcAft>
              <a:buFont typeface="Wingdings" panose="020B0604020202020204" pitchFamily="34" charset="0"/>
              <a:buChar char="Ø"/>
              <a:defRPr/>
            </a:pPr>
            <a:endParaRPr lang="en-US" sz="2800" b="1" kern="0">
              <a:solidFill>
                <a:schemeClr val="tx1"/>
              </a:solidFill>
              <a:latin typeface="+mn-lt"/>
            </a:endParaRPr>
          </a:p>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Please speak clearly when asking a question and give your name and hospital</a:t>
            </a:r>
          </a:p>
          <a:p>
            <a:pPr marL="730885" indent="-730885">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kern="0">
                <a:solidFill>
                  <a:schemeClr val="tx1"/>
                </a:solidFill>
                <a:latin typeface="+mn-lt"/>
              </a:rPr>
              <a:t>A recording of this meeting will be posted to the </a:t>
            </a:r>
            <a:r>
              <a:rPr lang="en-US" sz="2800" kern="0">
                <a:solidFill>
                  <a:srgbClr val="002DD1"/>
                </a:solidFill>
                <a:latin typeface="+mn-lt"/>
                <a:hlinkClick r:id="rId3">
                  <a:extLst>
                    <a:ext uri="{A12FA001-AC4F-418D-AE19-62706E023703}">
                      <ahyp:hlinkClr xmlns:ahyp="http://schemas.microsoft.com/office/drawing/2018/hyperlinkcolor" val="tx"/>
                    </a:ext>
                  </a:extLst>
                </a:hlinkClick>
              </a:rPr>
              <a:t>Hospital Engagement Meeting website</a:t>
            </a:r>
            <a:r>
              <a:rPr lang="en-US" sz="2800" kern="0">
                <a:solidFill>
                  <a:schemeClr val="tx1"/>
                </a:solidFill>
                <a:latin typeface="+mn-lt"/>
              </a:rPr>
              <a:t> for later viewing.</a:t>
            </a:r>
          </a:p>
          <a:p>
            <a:pPr marL="730885" indent="-730885" defTabSz="1300460">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b="1" kern="0">
                <a:solidFill>
                  <a:schemeClr val="tx1"/>
                </a:solidFill>
                <a:latin typeface="+mn-lt"/>
              </a:rPr>
              <a:t>Hospital Generated Topics:  </a:t>
            </a:r>
            <a:r>
              <a:rPr lang="en-US" sz="2800" kern="0">
                <a:solidFill>
                  <a:schemeClr val="tx1"/>
                </a:solidFill>
                <a:latin typeface="+mn-lt"/>
              </a:rPr>
              <a:t>Please contact Della Phan at </a:t>
            </a:r>
            <a:r>
              <a:rPr lang="en-US" sz="2800" kern="0">
                <a:solidFill>
                  <a:srgbClr val="002DD1"/>
                </a:solidFill>
                <a:latin typeface="+mn-lt"/>
                <a:hlinkClick r:id="rId4"/>
              </a:rPr>
              <a:t>Della.Phan@state.co.us</a:t>
            </a:r>
            <a:r>
              <a:rPr lang="en-US" sz="2800" kern="0">
                <a:solidFill>
                  <a:schemeClr val="tx1"/>
                </a:solidFill>
                <a:latin typeface="+mn-lt"/>
              </a:rPr>
              <a:t> with requests to cover questions or topics in future hospital engagement meetings.  Topics requested fewer than 2 weeks before the next meeting may need to be pushed to future meetings depending on availability of personnel with knowledge of those topics.</a:t>
            </a:r>
            <a:endParaRPr lang="en-US" sz="2844" kern="0">
              <a:solidFill>
                <a:schemeClr val="tx1"/>
              </a:solidFill>
              <a:latin typeface="+mn-lt"/>
            </a:endParaRPr>
          </a:p>
        </p:txBody>
      </p:sp>
      <p:pic>
        <p:nvPicPr>
          <p:cNvPr id="3" name="Picture 2" descr="Title in rainbow colors" title="Thank you for your cooperation">
            <a:extLst>
              <a:ext uri="{FF2B5EF4-FFF2-40B4-BE49-F238E27FC236}">
                <a16:creationId xmlns:a16="http://schemas.microsoft.com/office/drawing/2014/main" id="{BDB9440E-0B85-4DE2-A15E-8DDAC5FB25C7}"/>
              </a:ext>
            </a:extLst>
          </p:cNvPr>
          <p:cNvPicPr>
            <a:picLocks noChangeAspect="1"/>
          </p:cNvPicPr>
          <p:nvPr/>
        </p:nvPicPr>
        <p:blipFill>
          <a:blip r:embed="rId5"/>
          <a:stretch>
            <a:fillRect/>
          </a:stretch>
        </p:blipFill>
        <p:spPr>
          <a:xfrm>
            <a:off x="111044" y="7824058"/>
            <a:ext cx="12501256" cy="1148391"/>
          </a:xfrm>
          <a:prstGeom prst="rect">
            <a:avLst/>
          </a:prstGeom>
        </p:spPr>
      </p:pic>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216731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484592" y="365962"/>
            <a:ext cx="11923556" cy="15229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Dates and Times for </a:t>
            </a:r>
            <a:r>
              <a:rPr lang="en-US" sz="3400">
                <a:solidFill>
                  <a:schemeClr val="tx1"/>
                </a:solidFill>
                <a:latin typeface="+mj-lt"/>
              </a:rPr>
              <a:t>2025</a:t>
            </a:r>
            <a:endParaRPr kumimoji="0" lang="en-US" sz="3400" b="0" i="0" u="none" strike="noStrike" kern="1200" cap="none" spc="0" normalizeH="0" baseline="0" noProof="0">
              <a:ln>
                <a:noFill/>
              </a:ln>
              <a:solidFill>
                <a:schemeClr val="tx1"/>
              </a:solidFill>
              <a:effectLst/>
              <a:uLnTx/>
              <a:uFillTx/>
              <a:latin typeface="+mn-lt"/>
              <a:ea typeface="+mn-lt"/>
              <a:cs typeface="+mn-lt"/>
              <a:sym typeface="Trebuchet MS" pitchFamily="-100" charset="0"/>
            </a:endParaRPr>
          </a:p>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General Hospital Stakeholder Engagement Meetings</a:t>
            </a:r>
            <a:endParaRPr lang="en-US" sz="3400" b="1" i="0" u="none" strike="noStrike" kern="1200" cap="none" spc="0" normalizeH="0" baseline="0" noProof="0">
              <a:ln>
                <a:noFill/>
              </a:ln>
              <a:solidFill>
                <a:schemeClr val="tx1"/>
              </a:solidFill>
              <a:effectLst/>
              <a:uLnTx/>
              <a:uFillTx/>
              <a:latin typeface="+mj-lt"/>
              <a:ea typeface="+mn-ea"/>
              <a:cs typeface="+mn-cs"/>
            </a:endParaRPr>
          </a:p>
        </p:txBody>
      </p:sp>
      <p:graphicFrame>
        <p:nvGraphicFramePr>
          <p:cNvPr id="4" name="Table 3" descr="Upcoming Meetings&#10;&#10;Next Meeting Date September thirteenth from 12:30pm to 4pm. Final meeting for the year is November first from 9am to 12:30pm" title="Upcoming Meetings">
            <a:extLst>
              <a:ext uri="{FF2B5EF4-FFF2-40B4-BE49-F238E27FC236}">
                <a16:creationId xmlns:a16="http://schemas.microsoft.com/office/drawing/2014/main" id="{765865DA-2F64-407C-83D2-AFFC340159F5}"/>
              </a:ext>
            </a:extLst>
          </p:cNvPr>
          <p:cNvGraphicFramePr>
            <a:graphicFrameLocks noGrp="1"/>
          </p:cNvGraphicFramePr>
          <p:nvPr>
            <p:extLst>
              <p:ext uri="{D42A27DB-BD31-4B8C-83A1-F6EECF244321}">
                <p14:modId xmlns:p14="http://schemas.microsoft.com/office/powerpoint/2010/main" val="2767005695"/>
              </p:ext>
            </p:extLst>
          </p:nvPr>
        </p:nvGraphicFramePr>
        <p:xfrm>
          <a:off x="2514075" y="1963057"/>
          <a:ext cx="8365283" cy="4736592"/>
        </p:xfrm>
        <a:graphic>
          <a:graphicData uri="http://schemas.openxmlformats.org/drawingml/2006/table">
            <a:tbl>
              <a:tblPr firstRow="1" bandRow="1">
                <a:tableStyleId>{6E25E649-3F16-4E02-A733-19D2CDBF48F0}</a:tableStyleId>
              </a:tblPr>
              <a:tblGrid>
                <a:gridCol w="4187931">
                  <a:extLst>
                    <a:ext uri="{9D8B030D-6E8A-4147-A177-3AD203B41FA5}">
                      <a16:colId xmlns:a16="http://schemas.microsoft.com/office/drawing/2014/main" val="1192070663"/>
                    </a:ext>
                  </a:extLst>
                </a:gridCol>
                <a:gridCol w="4177352">
                  <a:extLst>
                    <a:ext uri="{9D8B030D-6E8A-4147-A177-3AD203B41FA5}">
                      <a16:colId xmlns:a16="http://schemas.microsoft.com/office/drawing/2014/main" val="495390942"/>
                    </a:ext>
                  </a:extLst>
                </a:gridCol>
              </a:tblGrid>
              <a:tr h="492348">
                <a:tc>
                  <a:txBody>
                    <a:bodyPr/>
                    <a:lstStyle/>
                    <a:p>
                      <a:pPr algn="ctr"/>
                      <a:r>
                        <a:rPr lang="en-US" sz="2600"/>
                        <a:t>Dates of Meetings</a:t>
                      </a:r>
                    </a:p>
                  </a:txBody>
                  <a:tcPr marL="130048" marR="130048" marT="65024" marB="65024"/>
                </a:tc>
                <a:tc>
                  <a:txBody>
                    <a:bodyPr/>
                    <a:lstStyle/>
                    <a:p>
                      <a:pPr algn="ctr"/>
                      <a:r>
                        <a:rPr lang="en-US" sz="2600"/>
                        <a:t>Meeting Time</a:t>
                      </a:r>
                    </a:p>
                  </a:txBody>
                  <a:tcPr marL="130048" marR="130048" marT="65024" marB="65024"/>
                </a:tc>
                <a:extLst>
                  <a:ext uri="{0D108BD9-81ED-4DB2-BD59-A6C34878D82A}">
                    <a16:rowId xmlns:a16="http://schemas.microsoft.com/office/drawing/2014/main" val="2235870846"/>
                  </a:ext>
                </a:extLst>
              </a:tr>
              <a:tr h="492348">
                <a:tc>
                  <a:txBody>
                    <a:bodyPr/>
                    <a:lstStyle/>
                    <a:p>
                      <a:pPr algn="ctr"/>
                      <a:r>
                        <a:rPr lang="en-US" sz="2600" strike="sngStrike" baseline="0">
                          <a:solidFill>
                            <a:schemeClr val="tx1"/>
                          </a:solidFill>
                        </a:rPr>
                        <a:t>January 10, 2025</a:t>
                      </a:r>
                    </a:p>
                  </a:txBody>
                  <a:tcPr marL="130048" marR="130048" marT="65024" marB="65024"/>
                </a:tc>
                <a:tc>
                  <a:txBody>
                    <a:bodyPr/>
                    <a:lstStyle/>
                    <a:p>
                      <a:pPr lvl="0" algn="ctr">
                        <a:buNone/>
                      </a:pPr>
                      <a:r>
                        <a:rPr lang="en-US" sz="2600" b="0" i="0" u="none" strike="sngStrike" baseline="0" noProof="0">
                          <a:solidFill>
                            <a:schemeClr val="tx1"/>
                          </a:solidFill>
                        </a:rPr>
                        <a:t>1:00pm-3:00pm</a:t>
                      </a:r>
                      <a:endParaRPr lang="en-US" strike="sngStrike">
                        <a:solidFill>
                          <a:schemeClr val="tx1"/>
                        </a:solidFill>
                      </a:endParaRPr>
                    </a:p>
                  </a:txBody>
                  <a:tcPr marL="130048" marR="130048" marT="65024" marB="65024"/>
                </a:tc>
                <a:extLst>
                  <a:ext uri="{0D108BD9-81ED-4DB2-BD59-A6C34878D82A}">
                    <a16:rowId xmlns:a16="http://schemas.microsoft.com/office/drawing/2014/main" val="258151912"/>
                  </a:ext>
                </a:extLst>
              </a:tr>
              <a:tr h="492348">
                <a:tc>
                  <a:txBody>
                    <a:bodyPr/>
                    <a:lstStyle/>
                    <a:p>
                      <a:pPr algn="ctr"/>
                      <a:r>
                        <a:rPr lang="en-US" sz="2600" b="0" strike="sngStrike" baseline="0">
                          <a:solidFill>
                            <a:schemeClr val="tx1"/>
                          </a:solidFill>
                        </a:rPr>
                        <a:t>February 7, 2025</a:t>
                      </a:r>
                    </a:p>
                  </a:txBody>
                  <a:tcPr marL="130048" marR="130048" marT="65024" marB="65024"/>
                </a:tc>
                <a:tc>
                  <a:txBody>
                    <a:bodyPr/>
                    <a:lstStyle/>
                    <a:p>
                      <a:pPr marL="0" marR="0" lvl="0" indent="0" algn="ctr" defTabSz="342968" rtl="0" eaLnBrk="1" fontAlgn="auto" latinLnBrk="0" hangingPunct="1">
                        <a:lnSpc>
                          <a:spcPct val="100000"/>
                        </a:lnSpc>
                        <a:spcBef>
                          <a:spcPts val="0"/>
                        </a:spcBef>
                        <a:spcAft>
                          <a:spcPts val="0"/>
                        </a:spcAft>
                        <a:buClrTx/>
                        <a:buSzTx/>
                        <a:buFontTx/>
                        <a:buNone/>
                        <a:tabLst/>
                        <a:defRPr/>
                      </a:pPr>
                      <a:r>
                        <a:rPr lang="en-US" sz="2600" b="0" strike="sngStrike" baseline="0">
                          <a:solidFill>
                            <a:schemeClr val="tx1"/>
                          </a:solidFill>
                        </a:rPr>
                        <a:t>9:00am-11:00am</a:t>
                      </a:r>
                    </a:p>
                  </a:txBody>
                  <a:tcPr marL="130048" marR="130048" marT="65024" marB="65024"/>
                </a:tc>
                <a:extLst>
                  <a:ext uri="{0D108BD9-81ED-4DB2-BD59-A6C34878D82A}">
                    <a16:rowId xmlns:a16="http://schemas.microsoft.com/office/drawing/2014/main" val="3557668154"/>
                  </a:ext>
                </a:extLst>
              </a:tr>
              <a:tr h="492348">
                <a:tc>
                  <a:txBody>
                    <a:bodyPr/>
                    <a:lstStyle/>
                    <a:p>
                      <a:pPr algn="ctr"/>
                      <a:r>
                        <a:rPr lang="en-US" sz="2600" strike="sngStrike" baseline="0"/>
                        <a:t>March 7, 2025</a:t>
                      </a:r>
                    </a:p>
                  </a:txBody>
                  <a:tcPr marL="130048" marR="130048" marT="65024" marB="65024"/>
                </a:tc>
                <a:tc>
                  <a:txBody>
                    <a:bodyPr/>
                    <a:lstStyle/>
                    <a:p>
                      <a:pPr algn="ctr"/>
                      <a:r>
                        <a:rPr lang="en-US" sz="2600" strike="sngStrike" baseline="0"/>
                        <a:t>9:00am-11:00am</a:t>
                      </a:r>
                    </a:p>
                  </a:txBody>
                  <a:tcPr marL="130048" marR="130048" marT="65024" marB="65024"/>
                </a:tc>
                <a:extLst>
                  <a:ext uri="{0D108BD9-81ED-4DB2-BD59-A6C34878D82A}">
                    <a16:rowId xmlns:a16="http://schemas.microsoft.com/office/drawing/2014/main" val="2786757573"/>
                  </a:ext>
                </a:extLst>
              </a:tr>
              <a:tr h="492348">
                <a:tc>
                  <a:txBody>
                    <a:bodyPr/>
                    <a:lstStyle/>
                    <a:p>
                      <a:pPr algn="ctr"/>
                      <a:r>
                        <a:rPr lang="en-US" sz="2600" strike="sngStrike" baseline="0"/>
                        <a:t>May 2,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sngStrike" baseline="0"/>
                        <a:t>9:00am-11:00am</a:t>
                      </a:r>
                    </a:p>
                  </a:txBody>
                  <a:tcPr marL="130048" marR="130048" marT="65024" marB="65024"/>
                </a:tc>
                <a:extLst>
                  <a:ext uri="{0D108BD9-81ED-4DB2-BD59-A6C34878D82A}">
                    <a16:rowId xmlns:a16="http://schemas.microsoft.com/office/drawing/2014/main" val="1472245145"/>
                  </a:ext>
                </a:extLst>
              </a:tr>
              <a:tr h="492348">
                <a:tc>
                  <a:txBody>
                    <a:bodyPr/>
                    <a:lstStyle/>
                    <a:p>
                      <a:pPr marL="0" algn="ctr" defTabSz="342968" rtl="0" eaLnBrk="1" latinLnBrk="0" hangingPunct="1"/>
                      <a:r>
                        <a:rPr lang="en-US" sz="2600" b="0" strike="sngStrike" kern="1200" baseline="0">
                          <a:solidFill>
                            <a:schemeClr val="tx1"/>
                          </a:solidFill>
                          <a:latin typeface="+mn-lt"/>
                          <a:ea typeface="+mn-ea"/>
                          <a:cs typeface="+mn-cs"/>
                        </a:rPr>
                        <a:t>June 13,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b="0" i="0" u="none" strike="sngStrike" baseline="0" noProof="0">
                          <a:solidFill>
                            <a:schemeClr val="tx1"/>
                          </a:solidFill>
                        </a:rPr>
                        <a:t>1:00pm-3:00pm</a:t>
                      </a:r>
                    </a:p>
                  </a:txBody>
                  <a:tcPr marL="130048" marR="130048" marT="65024" marB="65024"/>
                </a:tc>
                <a:extLst>
                  <a:ext uri="{0D108BD9-81ED-4DB2-BD59-A6C34878D82A}">
                    <a16:rowId xmlns:a16="http://schemas.microsoft.com/office/drawing/2014/main" val="3736760773"/>
                  </a:ext>
                </a:extLst>
              </a:tr>
              <a:tr h="492348">
                <a:tc>
                  <a:txBody>
                    <a:bodyPr/>
                    <a:lstStyle/>
                    <a:p>
                      <a:pPr algn="ctr"/>
                      <a:r>
                        <a:rPr lang="en-US" sz="2600" strike="sngStrike" baseline="0"/>
                        <a:t>July 11, 2025</a:t>
                      </a:r>
                      <a:endParaRPr lang="en-US" strike="sngStrike"/>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sngStrike" baseline="0" noProof="0"/>
                        <a:t>1:00pm-3:00pm</a:t>
                      </a:r>
                    </a:p>
                  </a:txBody>
                  <a:tcPr marL="130048" marR="130048" marT="65024" marB="65024"/>
                </a:tc>
                <a:extLst>
                  <a:ext uri="{0D108BD9-81ED-4DB2-BD59-A6C34878D82A}">
                    <a16:rowId xmlns:a16="http://schemas.microsoft.com/office/drawing/2014/main" val="1996103309"/>
                  </a:ext>
                </a:extLst>
              </a:tr>
              <a:tr h="492348">
                <a:tc>
                  <a:txBody>
                    <a:bodyPr/>
                    <a:lstStyle/>
                    <a:p>
                      <a:pPr algn="ctr"/>
                      <a:r>
                        <a:rPr lang="en-US" sz="2600" strike="noStrike" baseline="0"/>
                        <a:t>September 5, 2025</a:t>
                      </a:r>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9:00am-11:00am</a:t>
                      </a:r>
                      <a:endParaRPr lang="en-US" strike="noStrike"/>
                    </a:p>
                  </a:txBody>
                  <a:tcPr marL="130048" marR="130048" marT="65024" marB="65024"/>
                </a:tc>
                <a:extLst>
                  <a:ext uri="{0D108BD9-81ED-4DB2-BD59-A6C34878D82A}">
                    <a16:rowId xmlns:a16="http://schemas.microsoft.com/office/drawing/2014/main" val="3554601321"/>
                  </a:ext>
                </a:extLst>
              </a:tr>
              <a:tr h="492348">
                <a:tc>
                  <a:txBody>
                    <a:bodyPr/>
                    <a:lstStyle/>
                    <a:p>
                      <a:pPr algn="ctr"/>
                      <a:r>
                        <a:rPr lang="en-US" sz="2600" strike="noStrike" baseline="0"/>
                        <a:t>November 7,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noStrike" baseline="0"/>
                        <a:t>9:00am-11:00am</a:t>
                      </a:r>
                    </a:p>
                  </a:txBody>
                  <a:tcPr marL="130048" marR="130048" marT="65024" marB="65024"/>
                </a:tc>
                <a:extLst>
                  <a:ext uri="{0D108BD9-81ED-4DB2-BD59-A6C34878D82A}">
                    <a16:rowId xmlns:a16="http://schemas.microsoft.com/office/drawing/2014/main" val="2237649"/>
                  </a:ext>
                </a:extLst>
              </a:tr>
            </a:tbl>
          </a:graphicData>
        </a:graphic>
      </p:graphicFrame>
      <p:sp>
        <p:nvSpPr>
          <p:cNvPr id="6" name="TextBox 5"/>
          <p:cNvSpPr txBox="1"/>
          <p:nvPr/>
        </p:nvSpPr>
        <p:spPr>
          <a:xfrm>
            <a:off x="989808" y="6768041"/>
            <a:ext cx="5464114" cy="2368662"/>
          </a:xfrm>
          <a:prstGeom prst="rect">
            <a:avLst/>
          </a:prstGeom>
          <a:noFill/>
        </p:spPr>
        <p:txBody>
          <a:bodyPr wrap="square" rtlCol="0" anchor="t">
            <a:spAutoFit/>
          </a:bodyPr>
          <a:lstStyle/>
          <a:p>
            <a:pPr algn="ctr"/>
            <a:r>
              <a:rPr lang="en-US" sz="2276">
                <a:latin typeface="+mn-lt"/>
              </a:rPr>
              <a:t>The agenda for upcoming meetings will be available on our external website on a Monday the week of the meeting. </a:t>
            </a:r>
          </a:p>
          <a:p>
            <a:pPr algn="ctr"/>
            <a:r>
              <a:rPr lang="en-US" sz="2276">
                <a:latin typeface="+mn-lt"/>
              </a:rPr>
              <a:t> </a:t>
            </a:r>
            <a:r>
              <a:rPr lang="en-US" sz="2276">
                <a:latin typeface="+mn-lt"/>
                <a:hlinkClick r:id="rId3"/>
              </a:rPr>
              <a:t>https://www.colorado.gov/pacific/hcpf/hospital-engagement-meetings</a:t>
            </a:r>
            <a:endParaRPr lang="en-US" sz="2276">
              <a:latin typeface="+mn-lt"/>
            </a:endParaRPr>
          </a:p>
          <a:p>
            <a:pPr algn="ctr"/>
            <a:endParaRPr lang="en-US" sz="3413">
              <a:latin typeface="+mn-lt"/>
            </a:endParaRPr>
          </a:p>
        </p:txBody>
      </p:sp>
      <p:sp>
        <p:nvSpPr>
          <p:cNvPr id="19" name="Callout: Double Bent Line 18">
            <a:extLst>
              <a:ext uri="{FF2B5EF4-FFF2-40B4-BE49-F238E27FC236}">
                <a16:creationId xmlns:a16="http://schemas.microsoft.com/office/drawing/2014/main" id="{2BCCB8AF-00F6-4F5D-8984-0192474D0E80}"/>
              </a:ext>
              <a:ext uri="{C183D7F6-B498-43B3-948B-1728B52AA6E4}">
                <adec:decorative xmlns:adec="http://schemas.microsoft.com/office/drawing/2017/decorative" val="1"/>
              </a:ext>
            </a:extLst>
          </p:cNvPr>
          <p:cNvSpPr/>
          <p:nvPr/>
        </p:nvSpPr>
        <p:spPr bwMode="auto">
          <a:xfrm rot="10800000">
            <a:off x="7885594" y="6871683"/>
            <a:ext cx="3890953" cy="1657064"/>
          </a:xfrm>
          <a:prstGeom prst="borderCallout3">
            <a:avLst>
              <a:gd name="adj1" fmla="val 18117"/>
              <a:gd name="adj2" fmla="val 23"/>
              <a:gd name="adj3" fmla="val 18750"/>
              <a:gd name="adj4" fmla="val -13702"/>
              <a:gd name="adj5" fmla="val 68354"/>
              <a:gd name="adj6" fmla="val -13702"/>
              <a:gd name="adj7" fmla="val 302999"/>
              <a:gd name="adj8" fmla="val -12839"/>
            </a:avLst>
          </a:prstGeom>
          <a:noFill/>
          <a:ln w="12700" cap="flat" cmpd="sng" algn="ctr">
            <a:solidFill>
              <a:srgbClr val="000000"/>
            </a:solidFill>
            <a:prstDash val="solid"/>
            <a:miter lim="0"/>
            <a:headEnd type="none" w="med" len="med"/>
            <a:tailEnd type="none" w="med" len="med"/>
          </a:ln>
          <a:effectLst/>
        </p:spPr>
        <p:txBody>
          <a:bodyPr vert="horz" wrap="square" lIns="72249" tIns="72249" rIns="72249" bIns="72249" numCol="1" rtlCol="0" anchor="ctr" anchorCtr="0" compatLnSpc="1">
            <a:prstTxWarp prst="textNoShape">
              <a:avLst/>
            </a:prstTxWarp>
          </a:bodyPr>
          <a:lstStyle/>
          <a:p>
            <a:pPr marL="325115" defTabSz="830849"/>
            <a:endParaRPr lang="en-US" sz="2560">
              <a:noFill/>
            </a:endParaRPr>
          </a:p>
        </p:txBody>
      </p:sp>
      <p:sp>
        <p:nvSpPr>
          <p:cNvPr id="27" name="TextBox 26">
            <a:extLst>
              <a:ext uri="{FF2B5EF4-FFF2-40B4-BE49-F238E27FC236}">
                <a16:creationId xmlns:a16="http://schemas.microsoft.com/office/drawing/2014/main" id="{D6811DD5-7AD3-4F1A-9C2E-5395F0376FFA}"/>
              </a:ext>
            </a:extLst>
          </p:cNvPr>
          <p:cNvSpPr txBox="1"/>
          <p:nvPr/>
        </p:nvSpPr>
        <p:spPr>
          <a:xfrm>
            <a:off x="8015397" y="6870024"/>
            <a:ext cx="3649735" cy="1493229"/>
          </a:xfrm>
          <a:prstGeom prst="rect">
            <a:avLst/>
          </a:prstGeom>
          <a:noFill/>
          <a:ln w="38100">
            <a:noFill/>
          </a:ln>
        </p:spPr>
        <p:txBody>
          <a:bodyPr wrap="square" rtlCol="0">
            <a:spAutoFit/>
          </a:bodyPr>
          <a:lstStyle/>
          <a:p>
            <a:r>
              <a:rPr lang="en-US" sz="2276"/>
              <a:t>Please note the offset dates and times to work around holidays AND Medical Services Board</a:t>
            </a:r>
          </a:p>
        </p:txBody>
      </p:sp>
      <p:cxnSp>
        <p:nvCxnSpPr>
          <p:cNvPr id="2" name="Straight Arrow Connector 1">
            <a:extLst>
              <a:ext uri="{FF2B5EF4-FFF2-40B4-BE49-F238E27FC236}">
                <a16:creationId xmlns:a16="http://schemas.microsoft.com/office/drawing/2014/main" id="{2A24B62C-909A-450B-86C8-1EECC20B4AC3}"/>
              </a:ext>
              <a:ext uri="{C183D7F6-B498-43B3-948B-1728B52AA6E4}">
                <adec:decorative xmlns:adec="http://schemas.microsoft.com/office/drawing/2017/decorative" val="1"/>
              </a:ext>
            </a:extLst>
          </p:cNvPr>
          <p:cNvCxnSpPr/>
          <p:nvPr/>
        </p:nvCxnSpPr>
        <p:spPr bwMode="auto">
          <a:xfrm flipH="1" flipV="1">
            <a:off x="10452503" y="5387685"/>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1" name="Straight Arrow Connector 10">
            <a:extLst>
              <a:ext uri="{FF2B5EF4-FFF2-40B4-BE49-F238E27FC236}">
                <a16:creationId xmlns:a16="http://schemas.microsoft.com/office/drawing/2014/main" id="{36A11985-5075-42F5-86C6-D80F6ECDC78A}"/>
              </a:ext>
              <a:ext uri="{C183D7F6-B498-43B3-948B-1728B52AA6E4}">
                <adec:decorative xmlns:adec="http://schemas.microsoft.com/office/drawing/2017/decorative" val="1"/>
              </a:ext>
            </a:extLst>
          </p:cNvPr>
          <p:cNvCxnSpPr>
            <a:cxnSpLocks/>
          </p:cNvCxnSpPr>
          <p:nvPr/>
        </p:nvCxnSpPr>
        <p:spPr bwMode="auto">
          <a:xfrm flipH="1">
            <a:off x="10510726" y="2774467"/>
            <a:ext cx="1756563"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4" name="Straight Arrow Connector 13">
            <a:extLst>
              <a:ext uri="{FF2B5EF4-FFF2-40B4-BE49-F238E27FC236}">
                <a16:creationId xmlns:a16="http://schemas.microsoft.com/office/drawing/2014/main" id="{A6FC390A-081B-19FC-12D4-DB7F23696E55}"/>
              </a:ext>
              <a:ext uri="{C183D7F6-B498-43B3-948B-1728B52AA6E4}">
                <adec:decorative xmlns:adec="http://schemas.microsoft.com/office/drawing/2017/decorative" val="1"/>
              </a:ext>
            </a:extLst>
          </p:cNvPr>
          <p:cNvCxnSpPr>
            <a:cxnSpLocks/>
          </p:cNvCxnSpPr>
          <p:nvPr/>
        </p:nvCxnSpPr>
        <p:spPr bwMode="auto">
          <a:xfrm>
            <a:off x="12267289" y="2774467"/>
            <a:ext cx="19997" cy="5477287"/>
          </a:xfrm>
          <a:prstGeom prst="straightConnector1">
            <a:avLst/>
          </a:prstGeom>
          <a:solidFill>
            <a:srgbClr val="14943F"/>
          </a:solidFill>
          <a:ln w="57150" cap="flat" cmpd="sng" algn="ctr">
            <a:solidFill>
              <a:schemeClr val="accent1">
                <a:lumMod val="75000"/>
              </a:schemeClr>
            </a:solidFill>
            <a:prstDash val="solid"/>
            <a:miter lim="0"/>
            <a:headEnd type="none" w="med" len="med"/>
            <a:tailEnd type="none" w="med" len="med"/>
          </a:ln>
          <a:effectLst/>
        </p:spPr>
      </p:cxnSp>
      <p:cxnSp>
        <p:nvCxnSpPr>
          <p:cNvPr id="7" name="Straight Arrow Connector 6">
            <a:extLst>
              <a:ext uri="{FF2B5EF4-FFF2-40B4-BE49-F238E27FC236}">
                <a16:creationId xmlns:a16="http://schemas.microsoft.com/office/drawing/2014/main" id="{1E1C426A-C798-76DE-1A42-41AA260B21EB}"/>
              </a:ext>
              <a:ext uri="{C183D7F6-B498-43B3-948B-1728B52AA6E4}">
                <adec:decorative xmlns:adec="http://schemas.microsoft.com/office/drawing/2017/decorative" val="1"/>
              </a:ext>
            </a:extLst>
          </p:cNvPr>
          <p:cNvCxnSpPr/>
          <p:nvPr/>
        </p:nvCxnSpPr>
        <p:spPr bwMode="auto">
          <a:xfrm flipH="1" flipV="1">
            <a:off x="10462707" y="4876800"/>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sp>
        <p:nvSpPr>
          <p:cNvPr id="3" name="Slide Number Placeholder 2"/>
          <p:cNvSpPr>
            <a:spLocks noGrp="1"/>
          </p:cNvSpPr>
          <p:nvPr>
            <p:ph type="sldNum" sz="quarter" idx="10"/>
          </p:nvPr>
        </p:nvSpPr>
        <p:spPr/>
        <p:txBody>
          <a:bodyPr/>
          <a:lstStyle/>
          <a:p>
            <a:fld id="{7CD4B2A3-DF06-4EAB-85AB-0641A4D150A0}" type="slidenum">
              <a:rPr lang="en-US" smtClean="0">
                <a:solidFill>
                  <a:srgbClr val="FFFFFF"/>
                </a:solidFill>
              </a:rPr>
              <a:pPr/>
              <a:t>4</a:t>
            </a:fld>
            <a:endParaRPr lang="en-US">
              <a:solidFill>
                <a:srgbClr val="FFFFFF"/>
              </a:solidFill>
            </a:endParaRPr>
          </a:p>
        </p:txBody>
      </p:sp>
    </p:spTree>
    <p:extLst>
      <p:ext uri="{BB962C8B-B14F-4D97-AF65-F5344CB8AC3E}">
        <p14:creationId xmlns:p14="http://schemas.microsoft.com/office/powerpoint/2010/main" val="283828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13D8B-3009-4359-9FB8-AD660C8B55D1}"/>
              </a:ext>
            </a:extLst>
          </p:cNvPr>
          <p:cNvSpPr txBox="1">
            <a:spLocks noGrp="1"/>
          </p:cNvSpPr>
          <p:nvPr>
            <p:ph type="title" idx="4294967295"/>
          </p:nvPr>
        </p:nvSpPr>
        <p:spPr>
          <a:xfrm>
            <a:off x="2438941" y="206348"/>
            <a:ext cx="8123837" cy="8802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31013" rtl="0" eaLnBrk="1" fontAlgn="auto" latinLnBrk="0" hangingPunct="1">
              <a:lnSpc>
                <a:spcPct val="100000"/>
              </a:lnSpc>
              <a:spcBef>
                <a:spcPts val="1092"/>
              </a:spcBef>
              <a:spcAft>
                <a:spcPts val="0"/>
              </a:spcAft>
              <a:buClrTx/>
              <a:buSzTx/>
              <a:buFontTx/>
              <a:buNone/>
              <a:tabLst/>
              <a:defRPr/>
            </a:pPr>
            <a:r>
              <a:rPr kumimoji="0" lang="en-US" sz="5120" b="1" i="0" u="none" strike="noStrike" kern="0" cap="none" spc="0" normalizeH="0" baseline="0" noProof="0">
                <a:ln w="0"/>
                <a:solidFill>
                  <a:schemeClr val="tx1"/>
                </a:solidFill>
                <a:effectLst/>
                <a:uLnTx/>
                <a:uFillTx/>
                <a:latin typeface="Trebuchet MS"/>
                <a:ea typeface="Trebuchet MS" pitchFamily="-100" charset="0"/>
                <a:cs typeface="Trebuchet MS" pitchFamily="-100" charset="0"/>
                <a:sym typeface="Trebuchet MS" pitchFamily="-100" charset="0"/>
              </a:rPr>
              <a:t>AGENDA</a:t>
            </a:r>
          </a:p>
        </p:txBody>
      </p:sp>
      <p:graphicFrame>
        <p:nvGraphicFramePr>
          <p:cNvPr id="6" name="Table 13">
            <a:extLst>
              <a:ext uri="{FF2B5EF4-FFF2-40B4-BE49-F238E27FC236}">
                <a16:creationId xmlns:a16="http://schemas.microsoft.com/office/drawing/2014/main" id="{05A6AE4F-1A0A-496C-A3D3-B55588F2DC51}"/>
              </a:ext>
            </a:extLst>
          </p:cNvPr>
          <p:cNvGraphicFramePr>
            <a:graphicFrameLocks noGrp="1"/>
          </p:cNvGraphicFramePr>
          <p:nvPr>
            <p:extLst>
              <p:ext uri="{D42A27DB-BD31-4B8C-83A1-F6EECF244321}">
                <p14:modId xmlns:p14="http://schemas.microsoft.com/office/powerpoint/2010/main" val="3816399403"/>
              </p:ext>
            </p:extLst>
          </p:nvPr>
        </p:nvGraphicFramePr>
        <p:xfrm>
          <a:off x="695730" y="1244286"/>
          <a:ext cx="11554260" cy="5897916"/>
        </p:xfrm>
        <a:graphic>
          <a:graphicData uri="http://schemas.openxmlformats.org/drawingml/2006/table">
            <a:tbl>
              <a:tblPr firstRow="1" bandRow="1">
                <a:tableStyleId>{5C22544A-7EE6-4342-B048-85BDC9FD1C3A}</a:tableStyleId>
              </a:tblPr>
              <a:tblGrid>
                <a:gridCol w="11554260">
                  <a:extLst>
                    <a:ext uri="{9D8B030D-6E8A-4147-A177-3AD203B41FA5}">
                      <a16:colId xmlns:a16="http://schemas.microsoft.com/office/drawing/2014/main" val="2531418421"/>
                    </a:ext>
                  </a:extLst>
                </a:gridCol>
              </a:tblGrid>
              <a:tr h="1223674">
                <a:tc>
                  <a:txBody>
                    <a:bodyPr/>
                    <a:lstStyle/>
                    <a:p>
                      <a:pPr marL="0" marR="0" lvl="0" indent="0" algn="ctr" rtl="0" eaLnBrk="1" fontAlgn="auto" latinLnBrk="0" hangingPunct="1">
                        <a:lnSpc>
                          <a:spcPct val="100000"/>
                        </a:lnSpc>
                        <a:spcBef>
                          <a:spcPts val="0"/>
                        </a:spcBef>
                        <a:spcAft>
                          <a:spcPts val="0"/>
                        </a:spcAft>
                        <a:buClrTx/>
                        <a:buSzTx/>
                        <a:buFontTx/>
                        <a:buNone/>
                      </a:pPr>
                      <a:r>
                        <a:rPr lang="en-US" sz="3200" dirty="0"/>
                        <a:t>July 2025 Hospital Stakeholder </a:t>
                      </a:r>
                    </a:p>
                    <a:p>
                      <a:pPr marL="0" marR="0" lvl="0" indent="0" algn="ctr" defTabSz="342968" rtl="0" eaLnBrk="1" fontAlgn="auto" latinLnBrk="0" hangingPunct="1">
                        <a:lnSpc>
                          <a:spcPct val="100000"/>
                        </a:lnSpc>
                        <a:spcBef>
                          <a:spcPts val="0"/>
                        </a:spcBef>
                        <a:spcAft>
                          <a:spcPts val="0"/>
                        </a:spcAft>
                        <a:buClrTx/>
                        <a:buSzTx/>
                        <a:buFontTx/>
                        <a:buNone/>
                        <a:tabLst/>
                        <a:defRPr/>
                      </a:pPr>
                      <a:r>
                        <a:rPr lang="en-US" sz="3200" dirty="0"/>
                        <a:t>Engagement Meeting Topics </a:t>
                      </a:r>
                      <a:r>
                        <a:rPr lang="en-US" sz="3200" dirty="0">
                          <a:solidFill>
                            <a:srgbClr val="FF0000"/>
                          </a:solidFill>
                        </a:rPr>
                        <a:t>– </a:t>
                      </a:r>
                      <a:r>
                        <a:rPr lang="en-US" sz="3200" dirty="0" err="1">
                          <a:solidFill>
                            <a:srgbClr val="FF0000"/>
                          </a:solidFill>
                        </a:rPr>
                        <a:t>mm:ss</a:t>
                      </a:r>
                      <a:endParaRPr lang="en-US" sz="32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70826839"/>
                  </a:ext>
                </a:extLst>
              </a:tr>
              <a:tr h="281795">
                <a:tc>
                  <a:txBody>
                    <a:bodyPr/>
                    <a:lstStyle/>
                    <a:p>
                      <a:pPr marL="0" lvl="0" indent="0" algn="l">
                        <a:lnSpc>
                          <a:spcPct val="100000"/>
                        </a:lnSpc>
                        <a:spcBef>
                          <a:spcPts val="0"/>
                        </a:spcBef>
                        <a:spcAft>
                          <a:spcPts val="0"/>
                        </a:spcAft>
                        <a:buNone/>
                      </a:pPr>
                      <a:r>
                        <a:rPr lang="en-US" sz="2800" dirty="0"/>
                        <a:t>Staffing Update </a:t>
                      </a:r>
                      <a:r>
                        <a:rPr lang="en-US" sz="2800" dirty="0">
                          <a:solidFill>
                            <a:srgbClr val="FF0000"/>
                          </a:solidFill>
                        </a:rPr>
                        <a:t>– 4:06</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30271316"/>
                  </a:ext>
                </a:extLst>
              </a:tr>
              <a:tr h="281795">
                <a:tc>
                  <a:txBody>
                    <a:bodyPr/>
                    <a:lstStyle/>
                    <a:p>
                      <a:pPr marL="0" lvl="0" indent="0" algn="l">
                        <a:lnSpc>
                          <a:spcPct val="100000"/>
                        </a:lnSpc>
                        <a:spcBef>
                          <a:spcPts val="0"/>
                        </a:spcBef>
                        <a:spcAft>
                          <a:spcPts val="0"/>
                        </a:spcAft>
                        <a:buNone/>
                      </a:pPr>
                      <a:r>
                        <a:rPr lang="en-US" sz="2800" dirty="0"/>
                        <a:t>Senate Bill 25-206 (SFY25-26 Long Bill) </a:t>
                      </a:r>
                      <a:r>
                        <a:rPr lang="en-US" sz="2800" dirty="0">
                          <a:solidFill>
                            <a:srgbClr val="FF0000"/>
                          </a:solidFill>
                        </a:rPr>
                        <a:t>– 4:45</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93585882"/>
                  </a:ext>
                </a:extLst>
              </a:tr>
              <a:tr h="281795">
                <a:tc>
                  <a:txBody>
                    <a:bodyPr/>
                    <a:lstStyle/>
                    <a:p>
                      <a:pPr marL="0" lvl="0" indent="0" algn="l">
                        <a:lnSpc>
                          <a:spcPct val="100000"/>
                        </a:lnSpc>
                        <a:spcBef>
                          <a:spcPts val="0"/>
                        </a:spcBef>
                        <a:spcAft>
                          <a:spcPts val="0"/>
                        </a:spcAft>
                        <a:buNone/>
                      </a:pPr>
                      <a:r>
                        <a:rPr lang="en-US" sz="2800" dirty="0"/>
                        <a:t>Psychiatric, Long-term Acute Care, Rehabilitation Hospitals </a:t>
                      </a:r>
                      <a:r>
                        <a:rPr lang="en-US" sz="2800" dirty="0">
                          <a:solidFill>
                            <a:srgbClr val="FF0000"/>
                          </a:solidFill>
                        </a:rPr>
                        <a:t>– 5:32</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90188818"/>
                  </a:ext>
                </a:extLst>
              </a:tr>
              <a:tr h="281795">
                <a:tc>
                  <a:txBody>
                    <a:bodyPr/>
                    <a:lstStyle/>
                    <a:p>
                      <a:pPr marL="0" lvl="0" indent="0" algn="l">
                        <a:lnSpc>
                          <a:spcPct val="100000"/>
                        </a:lnSpc>
                        <a:spcBef>
                          <a:spcPts val="0"/>
                        </a:spcBef>
                        <a:spcAft>
                          <a:spcPts val="0"/>
                        </a:spcAft>
                        <a:buNone/>
                      </a:pPr>
                      <a:r>
                        <a:rPr lang="en-US" sz="2800" dirty="0"/>
                        <a:t>EAPG Rate Changes, Effective July 1, 2025 </a:t>
                      </a:r>
                      <a:r>
                        <a:rPr lang="en-US" sz="2800" dirty="0">
                          <a:solidFill>
                            <a:srgbClr val="FF0000"/>
                          </a:solidFill>
                        </a:rPr>
                        <a:t>– 6:21</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30919624"/>
                  </a:ext>
                </a:extLst>
              </a:tr>
              <a:tr h="281795">
                <a:tc>
                  <a:txBody>
                    <a:bodyPr/>
                    <a:lstStyle/>
                    <a:p>
                      <a:pPr marL="0" lvl="0" indent="0" algn="l">
                        <a:lnSpc>
                          <a:spcPct val="100000"/>
                        </a:lnSpc>
                        <a:spcBef>
                          <a:spcPts val="0"/>
                        </a:spcBef>
                        <a:spcAft>
                          <a:spcPts val="0"/>
                        </a:spcAft>
                        <a:buNone/>
                      </a:pPr>
                      <a:r>
                        <a:rPr lang="en-US" sz="2800" dirty="0"/>
                        <a:t>Inpatient-specific 30-Day Review &amp; Regulatory Updates </a:t>
                      </a:r>
                      <a:r>
                        <a:rPr lang="en-US" sz="2800" dirty="0">
                          <a:solidFill>
                            <a:srgbClr val="FF0000"/>
                          </a:solidFill>
                        </a:rPr>
                        <a:t>– 9:15</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605921813"/>
                  </a:ext>
                </a:extLst>
              </a:tr>
              <a:tr h="281795">
                <a:tc>
                  <a:txBody>
                    <a:bodyPr/>
                    <a:lstStyle/>
                    <a:p>
                      <a:pPr marL="0" lvl="0" indent="0" algn="l">
                        <a:lnSpc>
                          <a:spcPct val="100000"/>
                        </a:lnSpc>
                        <a:spcBef>
                          <a:spcPts val="0"/>
                        </a:spcBef>
                        <a:spcAft>
                          <a:spcPts val="0"/>
                        </a:spcAft>
                        <a:buNone/>
                      </a:pPr>
                      <a:r>
                        <a:rPr lang="en-US" sz="2800" dirty="0"/>
                        <a:t>Regulatory Updates </a:t>
                      </a:r>
                      <a:r>
                        <a:rPr lang="en-US" sz="2800" dirty="0">
                          <a:solidFill>
                            <a:srgbClr val="FF0000"/>
                          </a:solidFill>
                        </a:rPr>
                        <a:t>– 13:34</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04313348"/>
                  </a:ext>
                </a:extLst>
              </a:tr>
              <a:tr h="281795">
                <a:tc>
                  <a:txBody>
                    <a:bodyPr/>
                    <a:lstStyle/>
                    <a:p>
                      <a:pPr marL="0" lvl="0" indent="0" algn="l">
                        <a:lnSpc>
                          <a:spcPct val="100000"/>
                        </a:lnSpc>
                        <a:spcBef>
                          <a:spcPts val="0"/>
                        </a:spcBef>
                        <a:spcAft>
                          <a:spcPts val="0"/>
                        </a:spcAft>
                        <a:buNone/>
                      </a:pPr>
                      <a:r>
                        <a:rPr lang="en-US" sz="2800" dirty="0" err="1"/>
                        <a:t>Vagus</a:t>
                      </a:r>
                      <a:r>
                        <a:rPr lang="en-US" sz="2800" dirty="0"/>
                        <a:t> Nerve Stimulator Reimbursement </a:t>
                      </a:r>
                      <a:r>
                        <a:rPr lang="en-US" sz="2800" dirty="0">
                          <a:solidFill>
                            <a:srgbClr val="FF0000"/>
                          </a:solidFill>
                        </a:rPr>
                        <a:t>– 15:23</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69301"/>
                  </a:ext>
                </a:extLst>
              </a:tr>
              <a:tr h="523561">
                <a:tc>
                  <a:txBody>
                    <a:bodyPr/>
                    <a:lstStyle/>
                    <a:p>
                      <a:pPr marL="0" marR="0" lvl="0" indent="0" algn="l" rtl="0" eaLnBrk="1" fontAlgn="auto" latinLnBrk="0" hangingPunct="1">
                        <a:lnSpc>
                          <a:spcPct val="100000"/>
                        </a:lnSpc>
                        <a:spcBef>
                          <a:spcPts val="0"/>
                        </a:spcBef>
                        <a:spcAft>
                          <a:spcPts val="0"/>
                        </a:spcAft>
                        <a:buClrTx/>
                        <a:buSzTx/>
                        <a:buFontTx/>
                        <a:buNone/>
                      </a:pPr>
                      <a:r>
                        <a:rPr lang="en-US" sz="2800" b="0" i="0" u="none" strike="noStrike" kern="1200" cap="none" spc="0" normalizeH="0" baseline="0" noProof="0" dirty="0">
                          <a:ln>
                            <a:noFill/>
                          </a:ln>
                          <a:effectLst/>
                          <a:uLnTx/>
                          <a:uFillTx/>
                          <a:latin typeface="+mn-lt"/>
                        </a:rPr>
                        <a:t>Facility Licenses for Hospitals </a:t>
                      </a:r>
                      <a:r>
                        <a:rPr lang="en-US" sz="2800" b="0" i="0" u="none" strike="noStrike" kern="1200" cap="none" spc="0" normalizeH="0" baseline="0" noProof="0" dirty="0">
                          <a:ln>
                            <a:noFill/>
                          </a:ln>
                          <a:solidFill>
                            <a:srgbClr val="FF0000"/>
                          </a:solidFill>
                          <a:effectLst/>
                          <a:uLnTx/>
                          <a:uFillTx/>
                          <a:latin typeface="+mn-lt"/>
                        </a:rPr>
                        <a:t>- 16:28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61103628"/>
                  </a:ext>
                </a:extLst>
              </a:tr>
              <a:tr h="523561">
                <a:tc>
                  <a:txBody>
                    <a:bodyPr/>
                    <a:lstStyle/>
                    <a:p>
                      <a:pPr marL="0" lvl="0" indent="0" algn="l">
                        <a:lnSpc>
                          <a:spcPct val="100000"/>
                        </a:lnSpc>
                        <a:spcBef>
                          <a:spcPts val="0"/>
                        </a:spcBef>
                        <a:spcAft>
                          <a:spcPts val="0"/>
                        </a:spcAft>
                        <a:buNone/>
                      </a:pPr>
                      <a:r>
                        <a:rPr lang="en-US" sz="2800" b="0" i="0" u="none" strike="noStrike" kern="1200" cap="none" spc="0" normalizeH="0" baseline="0" noProof="0" dirty="0">
                          <a:ln>
                            <a:noFill/>
                          </a:ln>
                          <a:effectLst/>
                          <a:uLnTx/>
                          <a:uFillTx/>
                          <a:latin typeface="+mn-lt"/>
                        </a:rPr>
                        <a:t>CPT codes 97550, 97551, and 97552 for OP Hospital </a:t>
                      </a:r>
                      <a:r>
                        <a:rPr lang="en-US" sz="2800" b="0" i="0" u="none" strike="noStrike" kern="1200" cap="none" spc="0" normalizeH="0" baseline="0" noProof="0" dirty="0">
                          <a:ln>
                            <a:noFill/>
                          </a:ln>
                          <a:solidFill>
                            <a:srgbClr val="FF0000"/>
                          </a:solidFill>
                          <a:effectLst/>
                          <a:uLnTx/>
                          <a:uFillTx/>
                          <a:latin typeface="+mn-lt"/>
                        </a:rPr>
                        <a:t>– 17:37</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68750017"/>
                  </a:ext>
                </a:extLst>
              </a:tr>
            </a:tbl>
          </a:graphicData>
        </a:graphic>
      </p:graphicFrame>
      <p:sp>
        <p:nvSpPr>
          <p:cNvPr id="2" name="Slide Number Placeholder 1"/>
          <p:cNvSpPr>
            <a:spLocks noGrp="1"/>
          </p:cNvSpPr>
          <p:nvPr>
            <p:ph type="sldNum" sz="quarter" idx="10"/>
          </p:nvPr>
        </p:nvSpPr>
        <p:spPr/>
        <p:txBody>
          <a:bodyPr/>
          <a:lstStyle/>
          <a:p>
            <a:pPr defTabSz="438148">
              <a:defRPr/>
            </a:pPr>
            <a:fld id="{CDE68769-00DC-405B-88E2-248530D96551}" type="slidenum">
              <a:rPr lang="en-US">
                <a:solidFill>
                  <a:srgbClr val="FFFFFF"/>
                </a:solidFill>
              </a:rPr>
              <a:pPr defTabSz="438148">
                <a:defRPr/>
              </a:pPr>
              <a:t>5</a:t>
            </a:fld>
            <a:endParaRPr lang="en-US">
              <a:solidFill>
                <a:srgbClr val="FFFFFF"/>
              </a:solidFill>
            </a:endParaRPr>
          </a:p>
        </p:txBody>
      </p:sp>
    </p:spTree>
    <p:extLst>
      <p:ext uri="{BB962C8B-B14F-4D97-AF65-F5344CB8AC3E}">
        <p14:creationId xmlns:p14="http://schemas.microsoft.com/office/powerpoint/2010/main" val="359328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0C5A2-DE05-B4A9-2E3C-624003E8746E}"/>
              </a:ext>
            </a:extLst>
          </p:cNvPr>
          <p:cNvSpPr txBox="1">
            <a:spLocks noGrp="1"/>
          </p:cNvSpPr>
          <p:nvPr>
            <p:ph type="title" idx="4294967295"/>
          </p:nvPr>
        </p:nvSpPr>
        <p:spPr>
          <a:xfrm>
            <a:off x="5781039" y="1140659"/>
            <a:ext cx="6635609" cy="13651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a:lstStyle>
          <a:p>
            <a:pPr marL="0" marR="0" lvl="0" indent="0" algn="l" defTabSz="438237" rtl="0" eaLnBrk="0" fontAlgn="base" latinLnBrk="0" hangingPunct="0">
              <a:lnSpc>
                <a:spcPct val="100000"/>
              </a:lnSpc>
              <a:spcBef>
                <a:spcPct val="0"/>
              </a:spcBef>
              <a:spcAft>
                <a:spcPct val="0"/>
              </a:spcAft>
              <a:buClrTx/>
              <a:buSzTx/>
              <a:buFontTx/>
              <a:buNone/>
              <a:tabLst/>
              <a:defRPr/>
            </a:pPr>
            <a:r>
              <a:rPr kumimoji="0" lang="en-US" sz="6000" b="1" i="0" u="none" strike="noStrike" kern="0" cap="none" spc="0" normalizeH="0" baseline="0" noProof="0">
                <a:ln>
                  <a:noFill/>
                </a:ln>
                <a:solidFill>
                  <a:schemeClr val="accent6">
                    <a:lumMod val="60000"/>
                    <a:lumOff val="40000"/>
                  </a:schemeClr>
                </a:solidFill>
                <a:effectLst/>
                <a:uLnTx/>
                <a:uFillTx/>
                <a:latin typeface="+mj-lt"/>
                <a:ea typeface="+mj-ea"/>
                <a:cs typeface="+mj-cs"/>
                <a:sym typeface="Trebuchet MS" pitchFamily="-100" charset="0"/>
              </a:rPr>
              <a:t>STAFFING UPDATE</a:t>
            </a:r>
          </a:p>
        </p:txBody>
      </p:sp>
      <p:pic>
        <p:nvPicPr>
          <p:cNvPr id="14" name="Picture 13">
            <a:extLst>
              <a:ext uri="{FF2B5EF4-FFF2-40B4-BE49-F238E27FC236}">
                <a16:creationId xmlns:a16="http://schemas.microsoft.com/office/drawing/2014/main" id="{560203DD-3DC2-41E5-A6FD-804B14B22771}"/>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2048" y="117842"/>
            <a:ext cx="5405718" cy="4455964"/>
          </a:xfrm>
          <a:prstGeom prst="rect">
            <a:avLst/>
          </a:prstGeom>
        </p:spPr>
      </p:pic>
      <p:sp useBgFill="1">
        <p:nvSpPr>
          <p:cNvPr id="15" name="Content Placeholder 2">
            <a:extLst>
              <a:ext uri="{FF2B5EF4-FFF2-40B4-BE49-F238E27FC236}">
                <a16:creationId xmlns:a16="http://schemas.microsoft.com/office/drawing/2014/main" id="{C9CA7F49-D476-4D21-A2AF-EEED3F5475C8}"/>
              </a:ext>
            </a:extLst>
          </p:cNvPr>
          <p:cNvSpPr txBox="1">
            <a:spLocks/>
          </p:cNvSpPr>
          <p:nvPr/>
        </p:nvSpPr>
        <p:spPr>
          <a:xfrm>
            <a:off x="5742987" y="3416181"/>
            <a:ext cx="5856358" cy="4811446"/>
          </a:xfrm>
          <a:prstGeom prst="rect">
            <a:avLst/>
          </a:prstGeom>
          <a:ln w="76200">
            <a:noFill/>
          </a:ln>
        </p:spPr>
        <p:txBody>
          <a:bodyPr vert="horz" lIns="91440" tIns="45720" rIns="91440" bIns="45720" rtlCol="0" anchor="t"/>
          <a:lstStyle>
            <a:defPPr>
              <a:defRPr lang="en-US"/>
            </a:defPPr>
            <a:lvl1pPr algn="r" defTabSz="584200" rtl="0" fontAlgn="base" hangingPunct="0">
              <a:spcBef>
                <a:spcPct val="0"/>
              </a:spcBef>
              <a:spcAft>
                <a:spcPct val="0"/>
              </a:spcAft>
              <a:defRPr sz="1012" b="1" kern="1200">
                <a:solidFill>
                  <a:schemeClr val="bg1"/>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a:lstStyle>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0000"/>
              </a:solidFill>
              <a:effectLst/>
              <a:uLnTx/>
              <a:uFillTx/>
              <a:latin typeface="Trebuchet MS" pitchFamily="-100" charset="0"/>
              <a:ea typeface="+mn-lt"/>
              <a:cs typeface="+mn-lt"/>
              <a:sym typeface="Trebuchet MS" pitchFamily="-100" charset="0"/>
            </a:endParaRPr>
          </a:p>
          <a:p>
            <a:pPr marL="0" marR="0" lvl="0" indent="0" algn="ctr" defTabSz="584200" rtl="0" eaLnBrk="1"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a:ea typeface="+mn-lt"/>
                <a:cs typeface="+mn-lt"/>
                <a:sym typeface="Trebuchet MS" pitchFamily="-100" charset="0"/>
              </a:rPr>
              <a:t>Sean Paschke</a:t>
            </a:r>
            <a:endParaRPr kumimoji="0" lang="en-US" sz="1012" b="1" i="0" u="none" strike="noStrike" kern="1200" cap="none" spc="0" normalizeH="0" baseline="0" noProof="0">
              <a:ln>
                <a:noFill/>
              </a:ln>
              <a:solidFill>
                <a:srgbClr val="000000"/>
              </a:solidFill>
              <a:effectLst/>
              <a:uLnTx/>
              <a:uFillTx/>
              <a:latin typeface="Trebuchet MS" pitchFamily="-100" charset="0"/>
              <a:sym typeface="Trebuchet MS" pitchFamily="-100" charset="0"/>
            </a:endParaRPr>
          </a:p>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a:ea typeface="+mn-lt"/>
                <a:cs typeface="+mn-lt"/>
                <a:sym typeface="Trebuchet MS" pitchFamily="-100" charset="0"/>
              </a:rPr>
              <a:t>Outpatient Hospital Rates Analyst</a:t>
            </a:r>
            <a:endParaRPr kumimoji="0" lang="en-US" sz="4000" b="1" i="0" u="none" strike="noStrike" kern="1200" cap="none" spc="0" normalizeH="0" baseline="0" noProof="0">
              <a:ln>
                <a:noFill/>
              </a:ln>
              <a:solidFill>
                <a:srgbClr val="000000"/>
              </a:solidFill>
              <a:effectLst/>
              <a:uLnTx/>
              <a:uFillTx/>
              <a:latin typeface="Trebuchet MS" pitchFamily="-100" charset="0"/>
              <a:ea typeface="+mn-lt"/>
              <a:cs typeface="+mn-lt"/>
              <a:sym typeface="Trebuchet MS" pitchFamily="-100" charset="0"/>
            </a:endParaRPr>
          </a:p>
          <a:p>
            <a:pPr marL="856615" marR="0" lvl="2" indent="0" algn="l" defTabSz="584200" rtl="0" eaLnBrk="1"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C6670"/>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0" marR="0" lvl="0" indent="0"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Sans-Serif"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Sans-Serif"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913765" marR="0" lvl="1" indent="-457200" algn="l" defTabSz="584200" rtl="0" eaLnBrk="1" fontAlgn="base" latinLnBrk="0" hangingPunct="0">
              <a:lnSpc>
                <a:spcPct val="100000"/>
              </a:lnSpc>
              <a:spcBef>
                <a:spcPct val="0"/>
              </a:spcBef>
              <a:spcAft>
                <a:spcPct val="0"/>
              </a:spcAft>
              <a:buClrTx/>
              <a:buSzTx/>
              <a:buFont typeface="Wingdings" panose="05000000000000000000" pitchFamily="2" charset="2"/>
              <a:buAutoNum type="arabicPeriod"/>
              <a:tabLst/>
              <a:defRPr/>
            </a:pPr>
            <a:endParaRPr kumimoji="0" lang="en-US" sz="2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799465" marR="0" lvl="1" indent="-342265" algn="l" defTabSz="584200" rtl="0" eaLnBrk="1"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p:txBody>
      </p:sp>
      <p:sp>
        <p:nvSpPr>
          <p:cNvPr id="16" name="TextBox 15">
            <a:extLst>
              <a:ext uri="{FF2B5EF4-FFF2-40B4-BE49-F238E27FC236}">
                <a16:creationId xmlns:a16="http://schemas.microsoft.com/office/drawing/2014/main" id="{E87EE8BD-8613-4B6A-A489-5268E35CB7C3}"/>
              </a:ext>
            </a:extLst>
          </p:cNvPr>
          <p:cNvSpPr txBox="1"/>
          <p:nvPr/>
        </p:nvSpPr>
        <p:spPr>
          <a:xfrm>
            <a:off x="629251" y="8755700"/>
            <a:ext cx="4631312" cy="230832"/>
          </a:xfrm>
          <a:prstGeom prst="rect">
            <a:avLst/>
          </a:prstGeom>
          <a:noFill/>
        </p:spPr>
        <p:txBody>
          <a:bodyPr wrap="square" rtlCol="0" anchor="ctr">
            <a:spAutoFit/>
          </a:bodyPr>
          <a:lstStyle/>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hlinkClick r:id="rId4" tooltip="http://pngimg.com/download/87025"/>
              </a:rPr>
              <a:t>This Photo</a:t>
            </a: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rPr>
              <a:t> by Unknown Author is licensed under </a:t>
            </a: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hlinkClick r:id="rId5" tooltip="https://creativecommons.org/licenses/by-nc/3.0/"/>
              </a:rPr>
              <a:t>CC BY-NC</a:t>
            </a:r>
            <a:endPar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p:txBody>
      </p:sp>
      <p:sp>
        <p:nvSpPr>
          <p:cNvPr id="2" name="Slide Number Placeholder 1"/>
          <p:cNvSpPr>
            <a:spLocks noGrp="1"/>
          </p:cNvSpPr>
          <p:nvPr>
            <p:ph type="sldNum" sz="quarter" idx="10"/>
          </p:nvPr>
        </p:nvSpPr>
        <p:spPr/>
        <p:txBody>
          <a:bodyPr/>
          <a:lstStyle/>
          <a:p>
            <a:pPr marL="0" marR="0" lvl="0" indent="0" algn="r" defTabSz="438148" rtl="0" eaLnBrk="1" fontAlgn="base" latinLnBrk="0" hangingPunct="0">
              <a:lnSpc>
                <a:spcPct val="100000"/>
              </a:lnSpc>
              <a:spcBef>
                <a:spcPct val="0"/>
              </a:spcBef>
              <a:spcAft>
                <a:spcPct val="0"/>
              </a:spcAft>
              <a:buClrTx/>
              <a:buSzTx/>
              <a:buFontTx/>
              <a:buNone/>
              <a:tabLst/>
              <a:defRPr/>
            </a:pPr>
            <a:fld id="{CDE68769-00DC-405B-88E2-248530D96551}" type="slidenum">
              <a:rPr kumimoji="0" lang="en-US" sz="1012" b="1" i="0" u="none" strike="noStrike" kern="1200" cap="none" spc="0" normalizeH="0" baseline="0" noProof="0">
                <a:ln>
                  <a:noFill/>
                </a:ln>
                <a:solidFill>
                  <a:srgbClr val="FFFFFF"/>
                </a:solidFill>
                <a:effectLst/>
                <a:uLnTx/>
                <a:uFillTx/>
                <a:latin typeface="Trebuchet MS" pitchFamily="-100" charset="0"/>
                <a:sym typeface="Trebuchet MS" pitchFamily="-100" charset="0"/>
              </a:rPr>
              <a:pPr marL="0" marR="0" lvl="0" indent="0" algn="r" defTabSz="438148" rtl="0" eaLnBrk="1" fontAlgn="base" latinLnBrk="0" hangingPunct="0">
                <a:lnSpc>
                  <a:spcPct val="100000"/>
                </a:lnSpc>
                <a:spcBef>
                  <a:spcPct val="0"/>
                </a:spcBef>
                <a:spcAft>
                  <a:spcPct val="0"/>
                </a:spcAft>
                <a:buClrTx/>
                <a:buSzTx/>
                <a:buFontTx/>
                <a:buNone/>
                <a:tabLst/>
                <a:defRPr/>
              </a:pPr>
              <a:t>6</a:t>
            </a:fld>
            <a:endParaRPr kumimoji="0" lang="en-US" sz="1012"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p:txBody>
      </p:sp>
    </p:spTree>
    <p:extLst>
      <p:ext uri="{BB962C8B-B14F-4D97-AF65-F5344CB8AC3E}">
        <p14:creationId xmlns:p14="http://schemas.microsoft.com/office/powerpoint/2010/main" val="406550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72E2-05A9-46E5-1E1E-9DEEEC63B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F17CA-569E-11F0-3019-C8791836A642}"/>
              </a:ext>
            </a:extLst>
          </p:cNvPr>
          <p:cNvSpPr>
            <a:spLocks noGrp="1"/>
          </p:cNvSpPr>
          <p:nvPr>
            <p:ph type="title"/>
          </p:nvPr>
        </p:nvSpPr>
        <p:spPr>
          <a:xfrm>
            <a:off x="894080" y="622912"/>
            <a:ext cx="11216640" cy="2023285"/>
          </a:xfrm>
        </p:spPr>
        <p:txBody>
          <a:bodyPr vert="horz" wrap="square" lIns="0" tIns="0" rIns="0" bIns="0" numCol="1" rtlCol="0" anchor="t" anchorCtr="0" compatLnSpc="1">
            <a:prstTxWarp prst="textNoShape">
              <a:avLst/>
            </a:prstTxWarp>
            <a:noAutofit/>
          </a:bodyPr>
          <a:lstStyle/>
          <a:p>
            <a:r>
              <a:rPr lang="en-US" sz="5400"/>
              <a:t>Senate Bill 25-206</a:t>
            </a:r>
            <a:br>
              <a:rPr lang="en-US" sz="5400"/>
            </a:br>
            <a:r>
              <a:rPr lang="en-US" sz="5400"/>
              <a:t>(Long Appropriations Bill)</a:t>
            </a:r>
          </a:p>
        </p:txBody>
      </p:sp>
      <p:sp>
        <p:nvSpPr>
          <p:cNvPr id="3" name="Text Placeholder 2">
            <a:extLst>
              <a:ext uri="{FF2B5EF4-FFF2-40B4-BE49-F238E27FC236}">
                <a16:creationId xmlns:a16="http://schemas.microsoft.com/office/drawing/2014/main" id="{962BE960-5F9B-06D4-FD06-DCDA7944BC30}"/>
              </a:ext>
            </a:extLst>
          </p:cNvPr>
          <p:cNvSpPr>
            <a:spLocks noGrp="1"/>
          </p:cNvSpPr>
          <p:nvPr>
            <p:ph type="body" idx="1"/>
          </p:nvPr>
        </p:nvSpPr>
        <p:spPr>
          <a:xfrm>
            <a:off x="257778" y="3155324"/>
            <a:ext cx="12231719" cy="5151549"/>
          </a:xfrm>
        </p:spPr>
        <p:txBody>
          <a:bodyPr lIns="91440" tIns="45720" rIns="91440" bIns="45720" anchor="t"/>
          <a:lstStyle/>
          <a:p>
            <a:pPr marL="257160" lvl="1" indent="-257160">
              <a:spcBef>
                <a:spcPts val="576"/>
              </a:spcBef>
              <a:buFont typeface="Arial" panose="020B0604020202020204" pitchFamily="34" charset="0"/>
              <a:buChar char="•"/>
            </a:pPr>
            <a:r>
              <a:rPr lang="en-US" sz="3200" b="1">
                <a:latin typeface="+mn-lt"/>
                <a:hlinkClick r:id="rId2"/>
              </a:rPr>
              <a:t>Senate Bill 25-206</a:t>
            </a:r>
            <a:r>
              <a:rPr lang="en-US" sz="3200" b="1">
                <a:latin typeface="+mn-lt"/>
              </a:rPr>
              <a:t> (State Fiscal year 2025-2026 Long Bill) signed by Governor Polis on April 28, 2025</a:t>
            </a:r>
          </a:p>
          <a:p>
            <a:pPr marL="805789" lvl="2" indent="-257160">
              <a:spcBef>
                <a:spcPts val="576"/>
              </a:spcBef>
              <a:buFont typeface="Arial" panose="020B0604020202020204" pitchFamily="34" charset="0"/>
              <a:buChar char="•"/>
            </a:pPr>
            <a:r>
              <a:rPr lang="en-US" sz="2560" b="1">
                <a:latin typeface="+mn-lt"/>
              </a:rPr>
              <a:t>Includes 1.6% across the board rate increase to base rates,</a:t>
            </a:r>
            <a:br>
              <a:rPr lang="en-US" sz="2560" b="1">
                <a:latin typeface="+mn-lt"/>
              </a:rPr>
            </a:br>
            <a:r>
              <a:rPr lang="en-US" sz="2560" b="1">
                <a:latin typeface="+mn-lt"/>
              </a:rPr>
              <a:t>effective July 1, 2025:</a:t>
            </a:r>
          </a:p>
          <a:p>
            <a:pPr marL="1293459" lvl="3" indent="-257160">
              <a:spcBef>
                <a:spcPts val="576"/>
              </a:spcBef>
            </a:pPr>
            <a:r>
              <a:rPr lang="en-US" sz="2240">
                <a:latin typeface="+mn-lt"/>
              </a:rPr>
              <a:t>Inpatient hospital</a:t>
            </a:r>
          </a:p>
          <a:p>
            <a:pPr marL="1293459" lvl="3" indent="-257160">
              <a:spcBef>
                <a:spcPts val="576"/>
              </a:spcBef>
            </a:pPr>
            <a:r>
              <a:rPr lang="en-US" sz="2240">
                <a:latin typeface="+mn-lt"/>
              </a:rPr>
              <a:t>Outpatient hospital</a:t>
            </a:r>
          </a:p>
          <a:p>
            <a:pPr marL="1293459" lvl="3" indent="-257160">
              <a:spcBef>
                <a:spcPts val="576"/>
              </a:spcBef>
            </a:pPr>
            <a:r>
              <a:rPr lang="en-US" sz="2240">
                <a:latin typeface="+mn-lt"/>
              </a:rPr>
              <a:t>Specialty hospitals</a:t>
            </a:r>
          </a:p>
          <a:p>
            <a:pPr marL="1293459" lvl="3" indent="-257160">
              <a:spcBef>
                <a:spcPts val="576"/>
              </a:spcBef>
            </a:pPr>
            <a:r>
              <a:rPr lang="en-US" sz="2240">
                <a:latin typeface="+mn-lt"/>
              </a:rPr>
              <a:t>Freestanding psychiatric hospitals</a:t>
            </a:r>
          </a:p>
        </p:txBody>
      </p:sp>
      <p:sp>
        <p:nvSpPr>
          <p:cNvPr id="4" name="Slide Number Placeholder 3">
            <a:extLst>
              <a:ext uri="{FF2B5EF4-FFF2-40B4-BE49-F238E27FC236}">
                <a16:creationId xmlns:a16="http://schemas.microsoft.com/office/drawing/2014/main" id="{F0D4A27C-A725-9AC5-6D79-97EC42BFC656}"/>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213311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F1946-3B64-F597-BF5F-75939832F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74AE4-9619-8527-9DA2-86126F3EB0C9}"/>
              </a:ext>
            </a:extLst>
          </p:cNvPr>
          <p:cNvSpPr>
            <a:spLocks noGrp="1"/>
          </p:cNvSpPr>
          <p:nvPr>
            <p:ph type="title"/>
          </p:nvPr>
        </p:nvSpPr>
        <p:spPr>
          <a:xfrm>
            <a:off x="894080" y="519881"/>
            <a:ext cx="11216640" cy="2023285"/>
          </a:xfrm>
        </p:spPr>
        <p:txBody>
          <a:bodyPr vert="horz" wrap="square" lIns="0" tIns="0" rIns="0" bIns="0" numCol="1" rtlCol="0" anchor="t" anchorCtr="0" compatLnSpc="1">
            <a:prstTxWarp prst="textNoShape">
              <a:avLst/>
            </a:prstTxWarp>
            <a:noAutofit/>
          </a:bodyPr>
          <a:lstStyle/>
          <a:p>
            <a:r>
              <a:rPr lang="en-US" sz="5400"/>
              <a:t>Psychiatric, Long-term Acute Care, Rehabilitation Hospital</a:t>
            </a:r>
          </a:p>
        </p:txBody>
      </p:sp>
      <p:sp>
        <p:nvSpPr>
          <p:cNvPr id="3" name="Text Placeholder 2">
            <a:extLst>
              <a:ext uri="{FF2B5EF4-FFF2-40B4-BE49-F238E27FC236}">
                <a16:creationId xmlns:a16="http://schemas.microsoft.com/office/drawing/2014/main" id="{E854D98B-2EE7-4493-56C0-25B69A519D52}"/>
              </a:ext>
            </a:extLst>
          </p:cNvPr>
          <p:cNvSpPr>
            <a:spLocks noGrp="1"/>
          </p:cNvSpPr>
          <p:nvPr>
            <p:ph type="body" idx="1"/>
          </p:nvPr>
        </p:nvSpPr>
        <p:spPr>
          <a:xfrm>
            <a:off x="975074" y="2932089"/>
            <a:ext cx="11054652" cy="5413421"/>
          </a:xfrm>
        </p:spPr>
        <p:txBody>
          <a:bodyPr lIns="91440" tIns="45720" rIns="91440" bIns="45720" anchor="t"/>
          <a:lstStyle/>
          <a:p>
            <a:pPr marL="257160" lvl="1" indent="-257160">
              <a:spcBef>
                <a:spcPts val="576"/>
              </a:spcBef>
              <a:buFont typeface="Arial" panose="020B0604020202020204" pitchFamily="34" charset="0"/>
              <a:buChar char="•"/>
            </a:pPr>
            <a:r>
              <a:rPr lang="en-US" sz="3200">
                <a:latin typeface="+mn-lt"/>
              </a:rPr>
              <a:t>1.6% Across the board increase to all per diems, step downs</a:t>
            </a:r>
          </a:p>
          <a:p>
            <a:pPr marL="257160" lvl="1" indent="-257160">
              <a:spcBef>
                <a:spcPts val="576"/>
              </a:spcBef>
              <a:buFont typeface="Arial" panose="020B0604020202020204" pitchFamily="34" charset="0"/>
              <a:buChar char="•"/>
            </a:pPr>
            <a:endParaRPr lang="en-US" sz="3200">
              <a:latin typeface="+mn-lt"/>
            </a:endParaRPr>
          </a:p>
          <a:p>
            <a:pPr marL="257160" lvl="1" indent="-257160">
              <a:spcBef>
                <a:spcPts val="576"/>
              </a:spcBef>
              <a:buFont typeface="Arial" panose="020B0604020202020204" pitchFamily="34" charset="0"/>
              <a:buChar char="•"/>
            </a:pPr>
            <a:r>
              <a:rPr lang="en-US" sz="3200">
                <a:latin typeface="+mn-lt"/>
              </a:rPr>
              <a:t>Rate load completed within June, no claims reprocessing required</a:t>
            </a:r>
          </a:p>
          <a:p>
            <a:pPr marL="257160" lvl="1" indent="-257160">
              <a:spcBef>
                <a:spcPts val="576"/>
              </a:spcBef>
              <a:buFont typeface="Arial" panose="020B0604020202020204" pitchFamily="34" charset="0"/>
              <a:buChar char="•"/>
            </a:pPr>
            <a:endParaRPr lang="en-US" sz="3200">
              <a:latin typeface="+mn-lt"/>
            </a:endParaRPr>
          </a:p>
          <a:p>
            <a:pPr marL="257160" lvl="1" indent="-257160">
              <a:spcBef>
                <a:spcPts val="576"/>
              </a:spcBef>
              <a:buFont typeface="Arial" panose="020B0604020202020204" pitchFamily="34" charset="0"/>
              <a:buChar char="•"/>
            </a:pPr>
            <a:r>
              <a:rPr lang="en-US" sz="3200">
                <a:latin typeface="+mn-lt"/>
              </a:rPr>
              <a:t>More information on rates:</a:t>
            </a:r>
          </a:p>
          <a:p>
            <a:pPr marL="0" lvl="1" indent="0">
              <a:spcBef>
                <a:spcPts val="576"/>
              </a:spcBef>
              <a:buNone/>
            </a:pPr>
            <a:r>
              <a:rPr lang="en-US" sz="3200">
                <a:latin typeface="+mn-lt"/>
                <a:hlinkClick r:id="rId2"/>
              </a:rPr>
              <a:t>https://hcpf.colorado.gov/inpatient-hospital-diem-reimbursement-group</a:t>
            </a:r>
            <a:endParaRPr lang="en-US" sz="3200">
              <a:latin typeface="+mn-lt"/>
            </a:endParaRPr>
          </a:p>
          <a:p>
            <a:pPr marL="257160" lvl="1" indent="-257160">
              <a:spcBef>
                <a:spcPts val="576"/>
              </a:spcBef>
              <a:buFont typeface="Arial" panose="020B0604020202020204" pitchFamily="34" charset="0"/>
              <a:buChar char="•"/>
            </a:pPr>
            <a:endParaRPr lang="en-US" sz="3200">
              <a:latin typeface="+mn-lt"/>
            </a:endParaRPr>
          </a:p>
          <a:p>
            <a:pPr marL="257160" lvl="1" indent="-257160">
              <a:spcBef>
                <a:spcPts val="576"/>
              </a:spcBef>
              <a:buFont typeface="Arial" panose="020B0604020202020204" pitchFamily="34" charset="0"/>
              <a:buChar char="•"/>
            </a:pPr>
            <a:endParaRPr lang="en-US" sz="2240">
              <a:latin typeface="+mn-lt"/>
            </a:endParaRPr>
          </a:p>
        </p:txBody>
      </p:sp>
      <p:sp>
        <p:nvSpPr>
          <p:cNvPr id="4" name="Slide Number Placeholder 3">
            <a:extLst>
              <a:ext uri="{FF2B5EF4-FFF2-40B4-BE49-F238E27FC236}">
                <a16:creationId xmlns:a16="http://schemas.microsoft.com/office/drawing/2014/main" id="{744234A5-6A9B-0E96-F6D1-02CF143BAC17}"/>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36825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2D81-61BA-361B-F36E-8D6A2C93E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852E7-032E-FD1B-7753-6BA2CA19B52C}"/>
              </a:ext>
            </a:extLst>
          </p:cNvPr>
          <p:cNvSpPr>
            <a:spLocks noGrp="1"/>
          </p:cNvSpPr>
          <p:nvPr>
            <p:ph type="title"/>
          </p:nvPr>
        </p:nvSpPr>
        <p:spPr>
          <a:xfrm>
            <a:off x="894080" y="519881"/>
            <a:ext cx="11216640" cy="2023285"/>
          </a:xfrm>
        </p:spPr>
        <p:txBody>
          <a:bodyPr vert="horz" wrap="square" lIns="0" tIns="0" rIns="0" bIns="0" numCol="1" rtlCol="0" anchor="t" anchorCtr="0" compatLnSpc="1">
            <a:prstTxWarp prst="textNoShape">
              <a:avLst/>
            </a:prstTxWarp>
            <a:noAutofit/>
          </a:bodyPr>
          <a:lstStyle/>
          <a:p>
            <a:r>
              <a:rPr lang="en-US" sz="5400"/>
              <a:t>EAPG Rate Changes</a:t>
            </a:r>
            <a:br>
              <a:rPr lang="en-US" sz="5400"/>
            </a:br>
            <a:r>
              <a:rPr lang="en-US" sz="5400"/>
              <a:t>Effective July 1, 2025</a:t>
            </a:r>
          </a:p>
        </p:txBody>
      </p:sp>
      <p:sp>
        <p:nvSpPr>
          <p:cNvPr id="3" name="Text Placeholder 2">
            <a:extLst>
              <a:ext uri="{FF2B5EF4-FFF2-40B4-BE49-F238E27FC236}">
                <a16:creationId xmlns:a16="http://schemas.microsoft.com/office/drawing/2014/main" id="{8BB3BD9D-B84D-8841-41AA-612BCB5360E3}"/>
              </a:ext>
            </a:extLst>
          </p:cNvPr>
          <p:cNvSpPr>
            <a:spLocks noGrp="1"/>
          </p:cNvSpPr>
          <p:nvPr>
            <p:ph type="body" idx="1"/>
          </p:nvPr>
        </p:nvSpPr>
        <p:spPr>
          <a:xfrm>
            <a:off x="1056068" y="2197994"/>
            <a:ext cx="11054652" cy="6778581"/>
          </a:xfrm>
        </p:spPr>
        <p:txBody>
          <a:bodyPr lIns="91440" tIns="45720" rIns="91440" bIns="45720" anchor="t"/>
          <a:lstStyle/>
          <a:p>
            <a:pPr marL="257160" lvl="1" indent="-257160">
              <a:spcBef>
                <a:spcPts val="576"/>
              </a:spcBef>
              <a:buFont typeface="Arial" panose="020B0604020202020204" pitchFamily="34" charset="0"/>
              <a:buChar char="•"/>
            </a:pPr>
            <a:r>
              <a:rPr lang="en-US" sz="2400">
                <a:latin typeface="+mn-lt"/>
              </a:rPr>
              <a:t>1.6% EAPG Base Rate Increase</a:t>
            </a:r>
          </a:p>
          <a:p>
            <a:pPr marL="257160" lvl="1" indent="-257160">
              <a:spcBef>
                <a:spcPts val="576"/>
              </a:spcBef>
              <a:buFont typeface="Arial" panose="020B0604020202020204" pitchFamily="34" charset="0"/>
              <a:buChar char="•"/>
            </a:pPr>
            <a:r>
              <a:rPr lang="en-US" sz="2400">
                <a:latin typeface="+mn-lt"/>
              </a:rPr>
              <a:t>80% -&gt; 65% 340B Rate Reduction</a:t>
            </a:r>
          </a:p>
          <a:p>
            <a:pPr marL="257160" lvl="1" indent="-257160">
              <a:spcBef>
                <a:spcPts val="576"/>
              </a:spcBef>
              <a:buFont typeface="Arial" panose="020B0604020202020204" pitchFamily="34" charset="0"/>
              <a:buChar char="•"/>
            </a:pPr>
            <a:r>
              <a:rPr lang="en-US" sz="2400">
                <a:latin typeface="+mn-lt"/>
              </a:rPr>
              <a:t>EAPG Version 3.18</a:t>
            </a:r>
          </a:p>
          <a:p>
            <a:pPr marL="257160" lvl="1" indent="-257160">
              <a:spcBef>
                <a:spcPts val="576"/>
              </a:spcBef>
              <a:buFont typeface="Arial" panose="020B0604020202020204" pitchFamily="34" charset="0"/>
              <a:buChar char="•"/>
            </a:pPr>
            <a:endParaRPr lang="en-US" sz="2400">
              <a:latin typeface="+mn-lt"/>
            </a:endParaRPr>
          </a:p>
          <a:p>
            <a:pPr marL="257160" lvl="1" indent="-257160">
              <a:spcBef>
                <a:spcPts val="576"/>
              </a:spcBef>
              <a:buFont typeface="Arial" panose="020B0604020202020204" pitchFamily="34" charset="0"/>
              <a:buChar char="•"/>
            </a:pPr>
            <a:r>
              <a:rPr lang="en-US" sz="2400">
                <a:latin typeface="+mn-lt"/>
              </a:rPr>
              <a:t>System Change Request with Gainwell to accommodate EAPG Version Update</a:t>
            </a:r>
          </a:p>
          <a:p>
            <a:pPr marL="257160" lvl="1" indent="-257160">
              <a:spcBef>
                <a:spcPts val="576"/>
              </a:spcBef>
              <a:buFont typeface="Arial" panose="020B0604020202020204" pitchFamily="34" charset="0"/>
              <a:buChar char="•"/>
            </a:pPr>
            <a:endParaRPr lang="en-US" sz="2400">
              <a:latin typeface="+mn-lt"/>
            </a:endParaRPr>
          </a:p>
          <a:p>
            <a:pPr marL="257160" lvl="1" indent="-257160">
              <a:spcBef>
                <a:spcPts val="576"/>
              </a:spcBef>
              <a:buFont typeface="Arial" panose="020B0604020202020204" pitchFamily="34" charset="0"/>
              <a:buChar char="•"/>
            </a:pPr>
            <a:r>
              <a:rPr lang="en-US" sz="2400">
                <a:latin typeface="+mn-lt"/>
              </a:rPr>
              <a:t>All claims with FDOS 7/1/2025 and on to be reprocessed upon completion</a:t>
            </a:r>
          </a:p>
          <a:p>
            <a:pPr marL="257160" lvl="1" indent="-257160">
              <a:spcBef>
                <a:spcPts val="576"/>
              </a:spcBef>
              <a:buFont typeface="Arial" panose="020B0604020202020204" pitchFamily="34" charset="0"/>
              <a:buChar char="•"/>
            </a:pPr>
            <a:endParaRPr lang="en-US" sz="2400">
              <a:latin typeface="+mn-lt"/>
            </a:endParaRPr>
          </a:p>
          <a:p>
            <a:pPr marL="257160" lvl="1" indent="-257160">
              <a:spcBef>
                <a:spcPts val="576"/>
              </a:spcBef>
              <a:buFont typeface="Arial" panose="020B0604020202020204" pitchFamily="34" charset="0"/>
              <a:buChar char="•"/>
            </a:pPr>
            <a:r>
              <a:rPr lang="en-US" sz="2400">
                <a:latin typeface="+mn-lt"/>
              </a:rPr>
              <a:t>Providers to be notified of reprocessing schedule depending on SCR completion date</a:t>
            </a:r>
          </a:p>
          <a:p>
            <a:pPr marL="257160" lvl="1" indent="-257160">
              <a:spcBef>
                <a:spcPts val="576"/>
              </a:spcBef>
              <a:buFont typeface="Arial" panose="020B0604020202020204" pitchFamily="34" charset="0"/>
              <a:buChar char="•"/>
            </a:pPr>
            <a:endParaRPr lang="en-US" sz="2400">
              <a:latin typeface="+mn-lt"/>
            </a:endParaRPr>
          </a:p>
          <a:p>
            <a:pPr marL="257160" lvl="1" indent="-257160">
              <a:spcBef>
                <a:spcPts val="576"/>
              </a:spcBef>
              <a:buFont typeface="Arial" panose="020B0604020202020204" pitchFamily="34" charset="0"/>
              <a:buChar char="•"/>
            </a:pPr>
            <a:r>
              <a:rPr lang="en-US" sz="2400">
                <a:latin typeface="+mn-lt"/>
              </a:rPr>
              <a:t>More information on OP rates:</a:t>
            </a:r>
            <a:br>
              <a:rPr lang="en-US" sz="1800">
                <a:latin typeface="+mn-lt"/>
              </a:rPr>
            </a:br>
            <a:r>
              <a:rPr lang="en-US" sz="2400">
                <a:latin typeface="+mn-lt"/>
                <a:hlinkClick r:id="rId2"/>
              </a:rPr>
              <a:t>https://hcpf.colorado.gov/outpatient-hospital-payment</a:t>
            </a:r>
            <a:endParaRPr lang="en-US" sz="2400">
              <a:latin typeface="+mn-lt"/>
            </a:endParaRPr>
          </a:p>
        </p:txBody>
      </p:sp>
      <p:sp>
        <p:nvSpPr>
          <p:cNvPr id="4" name="Slide Number Placeholder 3">
            <a:extLst>
              <a:ext uri="{FF2B5EF4-FFF2-40B4-BE49-F238E27FC236}">
                <a16:creationId xmlns:a16="http://schemas.microsoft.com/office/drawing/2014/main" id="{C48610E4-33FA-AD24-5B8D-1ACCDDBBC444}"/>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4220512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989&quot;&gt;&lt;property id=&quot;20148&quot; value=&quot;5&quot;/&gt;&lt;property id=&quot;20300&quot; value=&quot;Slide 2 - &amp;quot;Presentation Title&amp;quot;&quot;/&gt;&lt;property id=&quot;20307&quot; value=&quot;256&quot;/&gt;&lt;/object&gt;&lt;object type=&quot;3&quot; unique_id=&quot;10990&quot;&gt;&lt;property id=&quot;20148&quot; value=&quot;5&quot;/&gt;&lt;property id=&quot;20300&quot; value=&quot;Slide 3 - &amp;quot;HCPF Mission&amp;quot;&quot;/&gt;&lt;property id=&quot;20307&quot; value=&quot;257&quot;/&gt;&lt;/object&gt;&lt;object type=&quot;3&quot; unique_id=&quot;10992&quot;&gt;&lt;property id=&quot;20148&quot; value=&quot;5&quot;/&gt;&lt;property id=&quot;20300&quot; value=&quot;Slide 7 - &amp;quot;Thank You!&amp;quot;&quot;/&gt;&lt;property id=&quot;20307&quot; value=&quot;259&quot;/&gt;&lt;/object&gt;&lt;object type=&quot;3&quot; unique_id=&quot;11267&quot;&gt;&lt;property id=&quot;20148&quot; value=&quot;5&quot;/&gt;&lt;property id=&quot;20300&quot; value=&quot;Slide 1 - &amp;quot;DELETE THIS SLIDE before sharing your presentation!&amp;quot;&quot;/&gt;&lt;property id=&quot;20307&quot; value=&quot;260&quot;/&gt;&lt;/object&gt;&lt;object type=&quot;3&quot; unique_id=&quot;11884&quot;&gt;&lt;property id=&quot;20148&quot; value=&quot;5&quot;/&gt;&lt;property id=&quot;20300&quot; value=&quot;Slide 4 - &amp;quot;List Your Objectives&amp;quot;&quot;/&gt;&lt;property id=&quot;20307&quot; value=&quot;263&quot;/&gt;&lt;/object&gt;&lt;object type=&quot;3&quot; unique_id=&quot;12201&quot;&gt;&lt;property id=&quot;20148&quot; value=&quot;5&quot;/&gt;&lt;property id=&quot;20300&quot; value=&quot;Slide 5 - &amp;quot;Questions or Concerns?&amp;quot;&quot;/&gt;&lt;property id=&quot;20307&quot; value=&quot;264&quot;/&gt;&lt;/object&gt;&lt;object type=&quot;3&quot; unique_id=&quot;14329&quot;&gt;&lt;property id=&quot;20148&quot; value=&quot;5&quot;/&gt;&lt;property id=&quot;20300&quot; value=&quot;Slide 6 - &amp;quot;Contact Information&amp;quot;&quot;/&gt;&lt;property id=&quot;20307&quot; value=&quot;265&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BD2944A2-E627-42A1-9A09-0EE5E9CE7B24}"/>
    </a:ext>
  </a:extLst>
</a:theme>
</file>

<file path=ppt/theme/theme2.xml><?xml version="1.0" encoding="utf-8"?>
<a:theme xmlns:a="http://schemas.openxmlformats.org/drawingml/2006/main" name="Gradient Master Slide">
  <a:themeElements>
    <a:clrScheme name="HCPF2019">
      <a:dk1>
        <a:srgbClr val="00206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2BC5EC3A-6952-40C3-B843-3E2E7E591EE2}"/>
    </a:ext>
  </a:extLst>
</a:theme>
</file>

<file path=ppt/theme/theme3.xml><?xml version="1.0" encoding="utf-8"?>
<a:theme xmlns:a="http://schemas.openxmlformats.org/drawingml/2006/main" name="1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4.xml><?xml version="1.0" encoding="utf-8"?>
<a:theme xmlns:a="http://schemas.openxmlformats.org/drawingml/2006/main" name="2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HCPF_Standard_Blue_June2019 [Read-Only]" id="{40D95C45-25C3-4AF3-B399-FFD9FA4BF04D}" vid="{B160529B-D12E-47D4-A3B6-C79F45273148}"/>
    </a:ext>
  </a:extLst>
</a:theme>
</file>

<file path=ppt/theme/theme5.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6.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7.xml><?xml version="1.0" encoding="utf-8"?>
<a:theme xmlns:a="http://schemas.openxmlformats.org/drawingml/2006/main" name="Office Theme">
  <a:themeElements>
    <a:clrScheme name="HCPF Brand Colors">
      <a:dk1>
        <a:srgbClr val="4E5758"/>
      </a:dk1>
      <a:lt1>
        <a:srgbClr val="FFFFFF"/>
      </a:lt1>
      <a:dk2>
        <a:srgbClr val="616264"/>
      </a:dk2>
      <a:lt2>
        <a:srgbClr val="FFFFFF"/>
      </a:lt2>
      <a:accent1>
        <a:srgbClr val="00A6CE"/>
      </a:accent1>
      <a:accent2>
        <a:srgbClr val="814C9E"/>
      </a:accent2>
      <a:accent3>
        <a:srgbClr val="009ADD"/>
      </a:accent3>
      <a:accent4>
        <a:srgbClr val="FDB714"/>
      </a:accent4>
      <a:accent5>
        <a:srgbClr val="3B5CAD"/>
      </a:accent5>
      <a:accent6>
        <a:srgbClr val="8011B3"/>
      </a:accent6>
      <a:hlink>
        <a:srgbClr val="24A5DC"/>
      </a:hlink>
      <a:folHlink>
        <a:srgbClr val="F6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ecc8aa5-329f-4415-a30f-f9455747c8b8">
      <UserInfo>
        <DisplayName>DeValois, Riley</DisplayName>
        <AccountId>1593</AccountId>
        <AccountType/>
      </UserInfo>
      <UserInfo>
        <DisplayName>Samora, Tyler</DisplayName>
        <AccountId>2709</AccountId>
        <AccountType/>
      </UserInfo>
      <UserInfo>
        <DisplayName>Wittreich, Jeff</DisplayName>
        <AccountId>255</AccountId>
        <AccountType/>
      </UserInfo>
      <UserInfo>
        <DisplayName>Tolchinsky, Kimberly</DisplayName>
        <AccountId>2720</AccountId>
        <AccountType/>
      </UserInfo>
      <UserInfo>
        <DisplayName>Cochran, Karola</DisplayName>
        <AccountId>2481</AccountId>
        <AccountType/>
      </UserInfo>
      <UserInfo>
        <DisplayName>Dolson, Nancy</DisplayName>
        <AccountId>206</AccountId>
        <AccountType/>
      </UserInfo>
      <UserInfo>
        <DisplayName>Graf, Taryn</DisplayName>
        <AccountId>831</AccountId>
        <AccountType/>
      </UserInfo>
      <UserInfo>
        <DisplayName>Vital, Chandra</DisplayName>
        <AccountId>203</AccountId>
        <AccountType/>
      </UserInfo>
      <UserInfo>
        <DisplayName>Henry, Raine</DisplayName>
        <AccountId>1260</AccountId>
        <AccountType/>
      </UserInfo>
      <UserInfo>
        <DisplayName>Abalos, Andrew</DisplayName>
        <AccountId>955</AccountId>
        <AccountType/>
      </UserInfo>
      <UserInfo>
        <DisplayName>Lambe, Diana</DisplayName>
        <AccountId>897</AccountId>
        <AccountType/>
      </UserInfo>
      <UserInfo>
        <DisplayName>Leo, Janna</DisplayName>
        <AccountId>2464</AccountId>
        <AccountType/>
      </UserInfo>
      <UserInfo>
        <DisplayName>Rempfer, Jonathan</DisplayName>
        <AccountId>2665</AccountId>
        <AccountType/>
      </UserInfo>
      <UserInfo>
        <DisplayName>Miranda, Julia</DisplayName>
        <AccountId>1140</AccountId>
        <AccountType/>
      </UserInfo>
      <UserInfo>
        <DisplayName>Adams, Justen</DisplayName>
        <AccountId>2506</AccountId>
        <AccountType/>
      </UserInfo>
      <UserInfo>
        <DisplayName>Martin, Kevin</DisplayName>
        <AccountId>1023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D6F26E3C5004488EDE74D295E098C" ma:contentTypeVersion="9" ma:contentTypeDescription="Create a new document." ma:contentTypeScope="" ma:versionID="85f1e7db85bd072c9bd823f495e14efa">
  <xsd:schema xmlns:xsd="http://www.w3.org/2001/XMLSchema" xmlns:xs="http://www.w3.org/2001/XMLSchema" xmlns:p="http://schemas.microsoft.com/office/2006/metadata/properties" xmlns:ns2="36c5c4b8-f5e8-4b82-a660-18e4d176ea77" xmlns:ns3="aecc8aa5-329f-4415-a30f-f9455747c8b8" targetNamespace="http://schemas.microsoft.com/office/2006/metadata/properties" ma:root="true" ma:fieldsID="b0c4b9792e45ddba02083e82ce96acb4" ns2:_="" ns3:_="">
    <xsd:import namespace="36c5c4b8-f5e8-4b82-a660-18e4d176ea77"/>
    <xsd:import namespace="aecc8aa5-329f-4415-a30f-f9455747c8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5c4b8-f5e8-4b82-a660-18e4d176e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cc8aa5-329f-4415-a30f-f9455747c8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45F1F-DBDE-4308-82F5-00C0C1A0A17E}">
  <ds:schemaRefs>
    <ds:schemaRef ds:uri="http://schemas.microsoft.com/sharepoint/v3/contenttype/forms"/>
  </ds:schemaRefs>
</ds:datastoreItem>
</file>

<file path=customXml/itemProps2.xml><?xml version="1.0" encoding="utf-8"?>
<ds:datastoreItem xmlns:ds="http://schemas.openxmlformats.org/officeDocument/2006/customXml" ds:itemID="{60D32244-251C-49BD-B4AC-079A3367F6F2}">
  <ds:schemaRefs>
    <ds:schemaRef ds:uri="36c5c4b8-f5e8-4b82-a660-18e4d176ea77"/>
    <ds:schemaRef ds:uri="aecc8aa5-329f-4415-a30f-f9455747c8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F37886-2A73-4600-AB02-3F03140506F6}">
  <ds:schemaRefs>
    <ds:schemaRef ds:uri="36c5c4b8-f5e8-4b82-a660-18e4d176ea77"/>
    <ds:schemaRef ds:uri="aecc8aa5-329f-4415-a30f-f9455747c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7.12.2019 Hospital Engagement Meeting PPT</Template>
  <TotalTime>0</TotalTime>
  <Words>1507</Words>
  <Application>Microsoft Office PowerPoint</Application>
  <PresentationFormat>Custom</PresentationFormat>
  <Paragraphs>222</Paragraphs>
  <Slides>18</Slides>
  <Notes>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Arial</vt:lpstr>
      <vt:lpstr>Arial,Sans-Serif</vt:lpstr>
      <vt:lpstr>Calibri</vt:lpstr>
      <vt:lpstr>Gill Sans</vt:lpstr>
      <vt:lpstr>Noto Sans Symbols</vt:lpstr>
      <vt:lpstr>Trebuchet MS</vt:lpstr>
      <vt:lpstr>Wingdings</vt:lpstr>
      <vt:lpstr>Master Slide</vt:lpstr>
      <vt:lpstr>Gradient Master Slide</vt:lpstr>
      <vt:lpstr>1_White Master Slide</vt:lpstr>
      <vt:lpstr>2_White Master Slide</vt:lpstr>
      <vt:lpstr>3_White Master Slide</vt:lpstr>
      <vt:lpstr>3_White Master Slide</vt:lpstr>
      <vt:lpstr>HOSPITAL STAKEHOLDER ENGAGEMENT MEETING</vt:lpstr>
      <vt:lpstr>Welcome &amp; Introductions</vt:lpstr>
      <vt:lpstr>About this Meeting</vt:lpstr>
      <vt:lpstr>Dates and Times for 2025 General Hospital Stakeholder Engagement Meetings</vt:lpstr>
      <vt:lpstr>AGENDA</vt:lpstr>
      <vt:lpstr>STAFFING UPDATE</vt:lpstr>
      <vt:lpstr>Senate Bill 25-206 (Long Appropriations Bill)</vt:lpstr>
      <vt:lpstr>Psychiatric, Long-term Acute Care, Rehabilitation Hospital</vt:lpstr>
      <vt:lpstr>EAPG Rate Changes Effective July 1, 2025</vt:lpstr>
      <vt:lpstr>FY 25-26 Inpatient Base Rates 30-day Review</vt:lpstr>
      <vt:lpstr>Timeline on Inpatient Hospital Rates Regulatory Changes</vt:lpstr>
      <vt:lpstr>Regulatory updates</vt:lpstr>
      <vt:lpstr>Vagus Nerve Stimulator Reimbursement</vt:lpstr>
      <vt:lpstr>Facility Licenses for Hospitals</vt:lpstr>
      <vt:lpstr>CPT Codes 97550, 97551, and 97552 for OP Hospital claims</vt:lpstr>
      <vt:lpstr>Facilities Rates Website Changes</vt:lpstr>
      <vt:lpstr>Questions?  Comments?  Solutions?</vt:lpstr>
      <vt:lpstr>Thank You!</vt:lpstr>
    </vt:vector>
  </TitlesOfParts>
  <Manager>yamairah.keller@hcpf.state.co.us</Manager>
  <Company>Colorado Department of Health Care Policy and Financing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Quaife, Elizabeth</dc:creator>
  <cp:keywords>Enter keywords for your presentation, separated by commas</cp:keywords>
  <dc:description>Updated colors for new HCPF and State logos</dc:description>
  <cp:lastModifiedBy>Phan, Della</cp:lastModifiedBy>
  <cp:revision>5</cp:revision>
  <dcterms:created xsi:type="dcterms:W3CDTF">2019-07-12T16:58:40Z</dcterms:created>
  <dcterms:modified xsi:type="dcterms:W3CDTF">2025-07-14T19:25:40Z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0x01010028FD6F26E3C5004488EDE74D295E098C</vt:lpwstr>
  </property>
  <property fmtid="{D5CDD505-2E9C-101B-9397-08002B2CF9AE}" pid="4" name="Order">
    <vt:r8>21600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_CopySource">
    <vt:lpwstr>https://cohcpf.sharepoint.com/sites/FO/RAD/FFS1/HospitalEngagement/Documents/2025 Engagement Meetings/June 13, 2025/Hospital Stakeholder Engagement Meeting June 2025 PowerPoint.pptx</vt:lpwstr>
  </property>
</Properties>
</file>