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718" r:id="rId4"/>
    <p:sldMasterId id="2147483879" r:id="rId5"/>
    <p:sldMasterId id="2147483896" r:id="rId6"/>
    <p:sldMasterId id="2147483947" r:id="rId7"/>
    <p:sldMasterId id="2147483988" r:id="rId8"/>
  </p:sldMasterIdLst>
  <p:notesMasterIdLst>
    <p:notesMasterId r:id="rId22"/>
  </p:notesMasterIdLst>
  <p:handoutMasterIdLst>
    <p:handoutMasterId r:id="rId23"/>
  </p:handoutMasterIdLst>
  <p:sldIdLst>
    <p:sldId id="267" r:id="rId9"/>
    <p:sldId id="268" r:id="rId10"/>
    <p:sldId id="269" r:id="rId11"/>
    <p:sldId id="3299" r:id="rId12"/>
    <p:sldId id="3107" r:id="rId13"/>
    <p:sldId id="3312" r:id="rId14"/>
    <p:sldId id="3316" r:id="rId15"/>
    <p:sldId id="3311" r:id="rId16"/>
    <p:sldId id="3314" r:id="rId17"/>
    <p:sldId id="3315" r:id="rId18"/>
    <p:sldId id="3252" r:id="rId19"/>
    <p:sldId id="3302" r:id="rId20"/>
    <p:sldId id="291" r:id="rId21"/>
  </p:sldIdLst>
  <p:sldSz cx="13004800" cy="9753600"/>
  <p:notesSz cx="6858000" cy="9144000"/>
  <p:custDataLst>
    <p:tags r:id="rId24"/>
  </p:custDataLst>
  <p:defaultTextStyle>
    <a:defPPr>
      <a:defRPr lang="en-US"/>
    </a:defPPr>
    <a:lvl1pPr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1pPr>
    <a:lvl2pPr marL="228600" indent="2286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2pPr>
    <a:lvl3pPr marL="457200" indent="4572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3pPr>
    <a:lvl4pPr marL="685800" indent="6858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4pPr>
    <a:lvl5pPr marL="914400" indent="9144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5pPr>
    <a:lvl6pPr marL="22860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6pPr>
    <a:lvl7pPr marL="27432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7pPr>
    <a:lvl8pPr marL="32004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8pPr>
    <a:lvl9pPr marL="36576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ambe, Diana" initials="LD" lastIdx="31" clrIdx="6">
    <p:extLst>
      <p:ext uri="{19B8F6BF-5375-455C-9EA6-DF929625EA0E}">
        <p15:presenceInfo xmlns:p15="http://schemas.microsoft.com/office/powerpoint/2012/main" userId="S::drlamb@hcpf.co.gov::2f887916-2834-45f8-a1d4-393635c52bd1" providerId="AD"/>
      </p:ext>
    </p:extLst>
  </p:cmAuthor>
  <p:cmAuthor id="1" name="Larsen, Jennifer" initials="LJ" lastIdx="21" clrIdx="0">
    <p:extLst>
      <p:ext uri="{19B8F6BF-5375-455C-9EA6-DF929625EA0E}">
        <p15:presenceInfo xmlns:p15="http://schemas.microsoft.com/office/powerpoint/2012/main" userId="S-1-5-21-931884190-1934562970-315576832-8819" providerId="AD"/>
      </p:ext>
    </p:extLst>
  </p:cmAuthor>
  <p:cmAuthor id="8" name="Parrott, Rebecca" initials="PR" lastIdx="10" clrIdx="7">
    <p:extLst>
      <p:ext uri="{19B8F6BF-5375-455C-9EA6-DF929625EA0E}">
        <p15:presenceInfo xmlns:p15="http://schemas.microsoft.com/office/powerpoint/2012/main" userId="S::reparr@hcpf.co.gov::813a3640-0aef-4f69-bc1c-6cef7ed35aa2" providerId="AD"/>
      </p:ext>
    </p:extLst>
  </p:cmAuthor>
  <p:cmAuthor id="2" name="Keller, Yamairah" initials="KY" lastIdx="10" clrIdx="1">
    <p:extLst>
      <p:ext uri="{19B8F6BF-5375-455C-9EA6-DF929625EA0E}">
        <p15:presenceInfo xmlns:p15="http://schemas.microsoft.com/office/powerpoint/2012/main" userId="S-1-5-21-931884190-1934562970-315576832-8234" providerId="AD"/>
      </p:ext>
    </p:extLst>
  </p:cmAuthor>
  <p:cmAuthor id="9" name="Vital, Chandra" initials="VC" lastIdx="3" clrIdx="8">
    <p:extLst>
      <p:ext uri="{19B8F6BF-5375-455C-9EA6-DF929625EA0E}">
        <p15:presenceInfo xmlns:p15="http://schemas.microsoft.com/office/powerpoint/2012/main" userId="S::clwill@hcpf.co.gov::c2d49152-c7c4-45ec-9985-9508853a0b4a" providerId="AD"/>
      </p:ext>
    </p:extLst>
  </p:cmAuthor>
  <p:cmAuthor id="3" name="Quaife, Elizabeth" initials="QE" lastIdx="1" clrIdx="2">
    <p:extLst>
      <p:ext uri="{19B8F6BF-5375-455C-9EA6-DF929625EA0E}">
        <p15:presenceInfo xmlns:p15="http://schemas.microsoft.com/office/powerpoint/2012/main" userId="S-1-5-21-931884190-1934562970-315576832-17900" providerId="AD"/>
      </p:ext>
    </p:extLst>
  </p:cmAuthor>
  <p:cmAuthor id="10" name="Graf, Taryn" initials="GT" lastIdx="2" clrIdx="9">
    <p:extLst>
      <p:ext uri="{19B8F6BF-5375-455C-9EA6-DF929625EA0E}">
        <p15:presenceInfo xmlns:p15="http://schemas.microsoft.com/office/powerpoint/2012/main" userId="S::tcgraf@hcpf.co.gov::258a9143-dfb8-430a-99af-016b953c9abf" providerId="AD"/>
      </p:ext>
    </p:extLst>
  </p:cmAuthor>
  <p:cmAuthor id="4" name="Martin, Kevin" initials="MK" lastIdx="2" clrIdx="3">
    <p:extLst>
      <p:ext uri="{19B8F6BF-5375-455C-9EA6-DF929625EA0E}">
        <p15:presenceInfo xmlns:p15="http://schemas.microsoft.com/office/powerpoint/2012/main" userId="S::kamart@hcpf.co.gov::75f721b4-2cfc-460b-ab16-d0f189ff6ead" providerId="AD"/>
      </p:ext>
    </p:extLst>
  </p:cmAuthor>
  <p:cmAuthor id="5" name="Quaife, Elizabeth" initials="QE [2]" lastIdx="1" clrIdx="4">
    <p:extLst>
      <p:ext uri="{19B8F6BF-5375-455C-9EA6-DF929625EA0E}">
        <p15:presenceInfo xmlns:p15="http://schemas.microsoft.com/office/powerpoint/2012/main" userId="S::exquai@hcpf.co.gov::7ff50435-04d9-4dc8-a68f-722c878c0124" providerId="AD"/>
      </p:ext>
    </p:extLst>
  </p:cmAuthor>
  <p:cmAuthor id="6" name="Abalos, Andrew" initials="AA" lastIdx="8" clrIdx="5">
    <p:extLst>
      <p:ext uri="{19B8F6BF-5375-455C-9EA6-DF929625EA0E}">
        <p15:presenceInfo xmlns:p15="http://schemas.microsoft.com/office/powerpoint/2012/main" userId="S::ajabal@hcpf.co.gov::8da616e8-c91b-4475-b82d-0293f9e3bd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D1"/>
    <a:srgbClr val="577AF7"/>
    <a:srgbClr val="FFFF00"/>
    <a:srgbClr val="FFFFCC"/>
    <a:srgbClr val="E6E6E6"/>
    <a:srgbClr val="B2B2B2"/>
    <a:srgbClr val="AFC1FF"/>
    <a:srgbClr val="001970"/>
    <a:srgbClr val="7A853B"/>
    <a:srgbClr val="6D3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0ECAC-3B19-36FD-B716-354C8056C0CF}" v="780" dt="2025-02-07T00:19:28.335"/>
    <p1510:client id="{90E59A29-E43C-49EC-999E-1EFAF41BC6E5}" v="931" dt="2025-02-07T15:25:56.583"/>
    <p1510:client id="{E56C2D35-CB4A-3A5D-187A-0484B7DBBA83}" v="111" dt="2025-02-06T19:26:00.096"/>
  </p1510:revLst>
</p1510:revInfo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854" y="78"/>
      </p:cViewPr>
      <p:guideLst>
        <p:guide orient="horz" pos="2832"/>
        <p:guide pos="4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DE7FB-2B22-4141-B112-84814D016CB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317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304800"/>
            <a:ext cx="4572000" cy="3429000"/>
          </a:xfrm>
          <a:prstGeom prst="rect">
            <a:avLst/>
          </a:prstGeom>
          <a:noFill/>
          <a:ln w="3175" cap="rnd">
            <a:solidFill>
              <a:schemeClr val="bg1"/>
            </a:solidFill>
            <a:round/>
            <a:headEnd/>
            <a:tailEnd/>
          </a:ln>
        </p:spPr>
      </p:sp>
      <p:sp>
        <p:nvSpPr>
          <p:cNvPr id="1024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381000" y="3962400"/>
            <a:ext cx="6096000" cy="4495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Avenir" charset="0"/>
              </a:rPr>
              <a:t>Click to edit Master text styles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CB1E1D-C865-4C49-A385-B79F0A7B7D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3CF69CD7-F5FD-4D46-96EE-1EA0007519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56948D-43F8-4B02-A84C-3CBE54472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8777446"/>
            <a:ext cx="151597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73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4625" indent="-174625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buFont typeface="Arial" panose="020B0604020202020204" pitchFamily="34" charset="0"/>
      <a:buChar char="•"/>
      <a:defRPr sz="1400" kern="1200">
        <a:solidFill>
          <a:schemeClr val="tx1">
            <a:lumMod val="50000"/>
          </a:schemeClr>
        </a:solidFill>
        <a:latin typeface="Trebuchet MS" panose="020B060302020202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9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65518" indent="-165518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3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3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8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F9F38B-0FAD-4B62-BD39-597FF071E1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14C9E">
                    <a:lumMod val="75000"/>
                  </a:srgbClr>
                </a:solidFill>
                <a:effectLst/>
                <a:uLnTx/>
                <a:uFillTx/>
                <a:latin typeface="Trebuchet MS" pitchFamily="-100" charset="0"/>
                <a:ea typeface="+mn-ea"/>
                <a:cs typeface="+mn-cs"/>
                <a:sym typeface="Trebuchet MS" pitchFamily="-100" charset="0"/>
              </a:rPr>
              <a:pPr marL="0" marR="0" lvl="0" indent="0" algn="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14C9E">
                  <a:lumMod val="75000"/>
                </a:srgbClr>
              </a:solidFill>
              <a:effectLst/>
              <a:uLnTx/>
              <a:uFillTx/>
              <a:latin typeface="Trebuchet MS" pitchFamily="-100" charset="0"/>
              <a:ea typeface="+mn-ea"/>
              <a:cs typeface="+mn-cs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70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0" y="1595196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2"/>
            <a:ext cx="9756648" cy="1161288"/>
          </a:xfrm>
          <a:prstGeom prst="rect">
            <a:avLst/>
          </a:prstGeom>
        </p:spPr>
        <p:txBody>
          <a:bodyPr anchor="ctr"/>
          <a:lstStyle>
            <a:lvl1pPr algn="ctr">
              <a:defRPr sz="4950" b="1" baseline="0">
                <a:solidFill>
                  <a:schemeClr val="bg1"/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33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Feb-25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5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0139F5D8-CB16-4F96-9EA5-1A604E1348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3434" y="3867917"/>
            <a:ext cx="6229754" cy="194722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9001" b="1" i="0" u="none" kern="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4B90E12E-1648-4ECB-BE68-A29F5E9B22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4687" y="2286000"/>
            <a:ext cx="5257639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5" y="3205485"/>
            <a:ext cx="6143437" cy="334264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30BEAD9C-9BCD-4A44-AB39-F65FDB5C41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1095" y="1333497"/>
            <a:ext cx="7029236" cy="708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647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630936"/>
            <a:ext cx="11734800" cy="1161288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0" y="2133601"/>
            <a:ext cx="11734800" cy="5486398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3600" b="0" baseline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33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372031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72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0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A700A686-43CC-41B9-AED0-04315377E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0" y="9137971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0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0" y="1595196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7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2"/>
            <a:ext cx="9756648" cy="1161288"/>
          </a:xfrm>
          <a:prstGeom prst="rect">
            <a:avLst/>
          </a:prstGeom>
        </p:spPr>
        <p:txBody>
          <a:bodyPr anchor="ctr"/>
          <a:lstStyle>
            <a:lvl1pPr algn="ctr">
              <a:defRPr sz="4950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33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Feb-25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49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120253"/>
            <a:ext cx="1089660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600" b="1" i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8" y="3139622"/>
            <a:ext cx="11203084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58431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>
                <a:solidFill>
                  <a:schemeClr val="tx1"/>
                </a:solidFill>
              </a:rPr>
              <a:t>Improving</a:t>
            </a:r>
            <a:r>
              <a:rPr lang="en-US" sz="6000" b="0">
                <a:solidFill>
                  <a:schemeClr val="tx1"/>
                </a:solidFill>
              </a:rPr>
              <a:t> </a:t>
            </a:r>
            <a:r>
              <a:rPr lang="en-US" sz="5400" b="0">
                <a:solidFill>
                  <a:schemeClr val="tx1"/>
                </a:solidFill>
              </a:rPr>
              <a:t>health care access and outcomes for the </a:t>
            </a:r>
            <a:r>
              <a:rPr lang="en-US" sz="6000" b="1">
                <a:solidFill>
                  <a:schemeClr val="tx1"/>
                </a:solidFill>
              </a:rPr>
              <a:t>people</a:t>
            </a:r>
            <a:r>
              <a:rPr lang="en-US" sz="6000" b="0">
                <a:solidFill>
                  <a:schemeClr val="tx1"/>
                </a:solidFill>
              </a:rPr>
              <a:t> </a:t>
            </a:r>
            <a:r>
              <a:rPr lang="en-US" sz="5400" b="0">
                <a:solidFill>
                  <a:schemeClr val="tx1"/>
                </a:solidFill>
              </a:rPr>
              <a:t>we serve </a:t>
            </a:r>
            <a:br>
              <a:rPr lang="en-US" sz="5400" b="0">
                <a:solidFill>
                  <a:schemeClr val="tx1"/>
                </a:solidFill>
              </a:rPr>
            </a:br>
            <a:r>
              <a:rPr lang="en-US" sz="5400" b="0">
                <a:solidFill>
                  <a:schemeClr val="tx1"/>
                </a:solidFill>
              </a:rPr>
              <a:t>while demonstrating sound stewardship of financial </a:t>
            </a:r>
            <a:r>
              <a:rPr lang="en-US" sz="6000" b="1">
                <a:solidFill>
                  <a:schemeClr val="tx1"/>
                </a:solidFill>
              </a:rPr>
              <a:t>resources</a:t>
            </a:r>
            <a:endParaRPr lang="en-US" sz="5400" b="1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38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0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3600" baseline="0" dirty="0" smtClean="0">
                <a:solidFill>
                  <a:schemeClr val="tx1"/>
                </a:solidFill>
              </a:defRPr>
            </a:lvl1pPr>
            <a:lvl2pPr>
              <a:defRPr lang="en-US" sz="3300" baseline="0" dirty="0" smtClean="0">
                <a:solidFill>
                  <a:schemeClr val="tx1"/>
                </a:solidFill>
              </a:defRPr>
            </a:lvl2pPr>
            <a:lvl3pPr>
              <a:defRPr lang="en-US" sz="2700" dirty="0" smtClean="0">
                <a:solidFill>
                  <a:schemeClr val="tx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4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4523"/>
            <a:ext cx="12344023" cy="11612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6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1994965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88" y="2438400"/>
            <a:ext cx="5829122" cy="6172200"/>
          </a:xfrm>
          <a:prstGeom prst="rect">
            <a:avLst/>
          </a:prstGeom>
          <a:ln w="57150">
            <a:noFill/>
          </a:ln>
        </p:spPr>
        <p:txBody>
          <a:bodyPr/>
          <a:lstStyle>
            <a:lvl1pPr>
              <a:defRPr lang="en-US" sz="3000" baseline="0" dirty="0" smtClean="0">
                <a:solidFill>
                  <a:schemeClr val="tx1"/>
                </a:solidFill>
              </a:defRPr>
            </a:lvl1pPr>
            <a:lvl2pPr>
              <a:defRPr lang="en-US" sz="2700" baseline="0" dirty="0" smtClean="0">
                <a:solidFill>
                  <a:schemeClr val="tx1"/>
                </a:solidFill>
              </a:defRPr>
            </a:lvl2pPr>
            <a:lvl3pPr>
              <a:defRPr lang="en-US" sz="2400" dirty="0" smtClean="0">
                <a:solidFill>
                  <a:schemeClr val="tx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1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4523"/>
            <a:ext cx="12344023" cy="11612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6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FF5EAB-AD08-4EAC-81DF-1F08A71581E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45289" y="2438400"/>
            <a:ext cx="5829122" cy="617220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>
              <a:defRPr lang="en-US" sz="3000" baseline="0" dirty="0" smtClean="0">
                <a:solidFill>
                  <a:schemeClr val="bg1"/>
                </a:solidFill>
              </a:defRPr>
            </a:lvl1pPr>
            <a:lvl2pPr>
              <a:defRPr lang="en-US" sz="2700" baseline="0" dirty="0" smtClean="0">
                <a:solidFill>
                  <a:schemeClr val="bg1"/>
                </a:solidFill>
              </a:defRPr>
            </a:lvl2pPr>
            <a:lvl3pPr>
              <a:defRPr lang="en-US" sz="2400" dirty="0" smtClean="0">
                <a:solidFill>
                  <a:schemeClr val="bg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100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97763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8" y="2171705"/>
            <a:ext cx="4095308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8" y="2171705"/>
            <a:ext cx="4179635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2" cy="287273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3"/>
            <a:ext cx="3685032" cy="327660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7890"/>
            <a:ext cx="12344023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115349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120253"/>
            <a:ext cx="1089660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600" b="1" i="0">
                <a:solidFill>
                  <a:schemeClr val="bg1"/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8" y="3139622"/>
            <a:ext cx="11203084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58431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>
                <a:solidFill>
                  <a:schemeClr val="bg1"/>
                </a:solidFill>
              </a:rPr>
              <a:t>Improving</a:t>
            </a:r>
            <a:r>
              <a:rPr lang="en-US" sz="6000" b="0">
                <a:solidFill>
                  <a:schemeClr val="bg1"/>
                </a:solidFill>
              </a:rPr>
              <a:t> </a:t>
            </a:r>
            <a:r>
              <a:rPr lang="en-US" sz="5400" b="0">
                <a:solidFill>
                  <a:schemeClr val="bg1"/>
                </a:solidFill>
              </a:rPr>
              <a:t>health care access and outcomes for the </a:t>
            </a:r>
            <a:r>
              <a:rPr lang="en-US" sz="6000" b="1">
                <a:solidFill>
                  <a:schemeClr val="bg1"/>
                </a:solidFill>
              </a:rPr>
              <a:t>people</a:t>
            </a:r>
            <a:r>
              <a:rPr lang="en-US" sz="6000" b="0">
                <a:solidFill>
                  <a:schemeClr val="bg1"/>
                </a:solidFill>
              </a:rPr>
              <a:t> </a:t>
            </a:r>
            <a:r>
              <a:rPr lang="en-US" sz="5400" b="0">
                <a:solidFill>
                  <a:schemeClr val="bg1"/>
                </a:solidFill>
              </a:rPr>
              <a:t>we serve </a:t>
            </a:r>
            <a:br>
              <a:rPr lang="en-US" sz="5400" b="0">
                <a:solidFill>
                  <a:schemeClr val="bg1"/>
                </a:solidFill>
              </a:rPr>
            </a:br>
            <a:r>
              <a:rPr lang="en-US" sz="5400" b="0">
                <a:solidFill>
                  <a:schemeClr val="bg1"/>
                </a:solidFill>
              </a:rPr>
              <a:t>while demonstrating sound stewardship of financial </a:t>
            </a:r>
            <a:r>
              <a:rPr lang="en-US" sz="6000" b="1">
                <a:solidFill>
                  <a:schemeClr val="bg1"/>
                </a:solidFill>
              </a:rPr>
              <a:t>resources</a:t>
            </a:r>
            <a:endParaRPr lang="en-US" sz="5400" b="1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4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73243" y="3582080"/>
            <a:ext cx="4933758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600" b="1">
                <a:solidFill>
                  <a:schemeClr val="accent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49" y="2133600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tx1"/>
                </a:solidFill>
              </a:defRPr>
            </a:lvl1pPr>
            <a:lvl2pPr>
              <a:defRPr lang="en-US" sz="3300" baseline="0" smtClean="0">
                <a:solidFill>
                  <a:schemeClr val="tx1"/>
                </a:solidFill>
              </a:defRPr>
            </a:lvl2pPr>
            <a:lvl3pPr>
              <a:defRPr lang="en-US" sz="3000" smtClean="0">
                <a:solidFill>
                  <a:schemeClr val="tx1"/>
                </a:solidFill>
              </a:defRPr>
            </a:lvl3pPr>
            <a:lvl4pPr>
              <a:defRPr lang="en-US" sz="2700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E044-5010-421F-B90C-80967742E8E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2606" y="2667000"/>
            <a:ext cx="1239794" cy="4267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67410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2" y="762001"/>
            <a:ext cx="6229160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428647" indent="-428647" algn="l">
              <a:buFont typeface="Arial" panose="020B0604020202020204" pitchFamily="34" charset="0"/>
              <a:buChar char="•"/>
              <a:defRPr lang="en-US" sz="2844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0" y="3429000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2199397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3" y="2396806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3" y="4797106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3" y="7197406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5" hasCustomPrompt="1"/>
          </p:nvPr>
        </p:nvSpPr>
        <p:spPr>
          <a:xfrm>
            <a:off x="331068" y="21336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5" y="23705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bg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0" name="Content Placeholder 28"/>
          <p:cNvSpPr>
            <a:spLocks noGrp="1"/>
          </p:cNvSpPr>
          <p:nvPr>
            <p:ph sz="quarter" idx="26" hasCustomPrompt="1"/>
          </p:nvPr>
        </p:nvSpPr>
        <p:spPr>
          <a:xfrm>
            <a:off x="325987" y="4563880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bg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1" name="Content Placeholder 28"/>
          <p:cNvSpPr>
            <a:spLocks noGrp="1"/>
          </p:cNvSpPr>
          <p:nvPr>
            <p:ph sz="quarter" idx="27" hasCustomPrompt="1"/>
          </p:nvPr>
        </p:nvSpPr>
        <p:spPr>
          <a:xfrm>
            <a:off x="325987" y="69342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5"/>
            <a:ext cx="10385297" cy="1197864"/>
          </a:xfrm>
          <a:prstGeom prst="rect">
            <a:avLst/>
          </a:prstGeom>
        </p:spPr>
        <p:txBody>
          <a:bodyPr anchor="ctr"/>
          <a:lstStyle>
            <a:lvl1pPr marL="571615" indent="-571615">
              <a:buFont typeface="Calibri" panose="020F0502020204030204" pitchFamily="34" charset="0"/>
              <a:buChar char="→"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21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89" y="2087659"/>
            <a:ext cx="6200586" cy="6446745"/>
          </a:xfrm>
          <a:prstGeom prst="rect">
            <a:avLst/>
          </a:prstGeom>
          <a:ln w="57150">
            <a:solidFill>
              <a:schemeClr val="accent2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24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844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tx1"/>
                </a:solidFill>
              </a:defRPr>
            </a:lvl1pPr>
            <a:lvl2pPr>
              <a:defRPr lang="en-US" sz="3300" baseline="0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  <a:lvl4pPr>
              <a:defRPr lang="en-US" sz="270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137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4" y="3733800"/>
            <a:ext cx="5740193" cy="329076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9FA09-FEF2-46EE-8935-90657E8B3EA2}"/>
              </a:ext>
            </a:extLst>
          </p:cNvPr>
          <p:cNvPicPr>
            <a:picLocks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19" y="762000"/>
            <a:ext cx="8468037" cy="830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5820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2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900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800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5656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5" y="3205485"/>
            <a:ext cx="6143437" cy="334264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400" y="1045765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496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2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900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800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565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5" y="3205485"/>
            <a:ext cx="6143437" cy="334264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400" y="1045765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49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630936"/>
            <a:ext cx="11734800" cy="1161288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0" y="2133601"/>
            <a:ext cx="11734800" cy="5486398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3600" b="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3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0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3600" baseline="0" dirty="0" smtClean="0">
                <a:solidFill>
                  <a:schemeClr val="bg1"/>
                </a:solidFill>
              </a:defRPr>
            </a:lvl1pPr>
            <a:lvl2pPr>
              <a:defRPr lang="en-US" sz="3300" baseline="0" dirty="0" smtClean="0">
                <a:solidFill>
                  <a:schemeClr val="bg1"/>
                </a:solidFill>
              </a:defRPr>
            </a:lvl2pPr>
            <a:lvl3pPr>
              <a:defRPr lang="en-US" sz="2700" dirty="0" smtClean="0">
                <a:solidFill>
                  <a:schemeClr val="bg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400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4523"/>
            <a:ext cx="12344023" cy="11612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22951429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372031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72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93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C4C10-3428-4022-9B73-AD3426E5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0" y="9137971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68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1AE6FB-43F4-4CC8-96BF-48D63AC6520D}"/>
              </a:ext>
            </a:extLst>
          </p:cNvPr>
          <p:cNvSpPr/>
          <p:nvPr userDrawn="1"/>
        </p:nvSpPr>
        <p:spPr bwMode="auto">
          <a:xfrm>
            <a:off x="0" y="9067800"/>
            <a:ext cx="130048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38099" tIns="38099" rIns="38099" bIns="38099" numCol="1" rtlCol="0" anchor="ctr" anchorCtr="0" compatLnSpc="1">
            <a:prstTxWarp prst="textNoShape">
              <a:avLst/>
            </a:prstTxWarp>
          </a:bodyPr>
          <a:lstStyle/>
          <a:p>
            <a:pPr marL="171458" marR="0" indent="0" algn="l" defTabSz="438172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5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794370-8F77-4973-8E54-E4FE7CACB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7" y="9250003"/>
            <a:ext cx="1894915" cy="318345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3FD6A34-4DB6-4092-939B-D71DCDFA8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8602" y="9151144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321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3764" y="914400"/>
            <a:ext cx="11217274" cy="1156322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893764" y="2438401"/>
            <a:ext cx="11217274" cy="6022848"/>
          </a:xfrm>
          <a:prstGeom prst="rect">
            <a:avLst/>
          </a:prstGeom>
        </p:spPr>
        <p:txBody>
          <a:bodyPr/>
          <a:lstStyle>
            <a:lvl1pPr marL="342882" indent="-342882">
              <a:spcBef>
                <a:spcPts val="768"/>
              </a:spcBef>
              <a:buFont typeface="Arial" panose="020B0604020202020204" pitchFamily="34" charset="0"/>
              <a:buChar char="•"/>
              <a:defRPr sz="3600" baseline="0">
                <a:solidFill>
                  <a:schemeClr val="tx1"/>
                </a:solidFill>
              </a:defRPr>
            </a:lvl1pPr>
            <a:lvl2pPr marL="800059" indent="-342882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  <a:defRPr sz="3200" baseline="0">
                <a:solidFill>
                  <a:schemeClr val="tx1"/>
                </a:solidFill>
              </a:defRPr>
            </a:lvl2pPr>
            <a:lvl3pPr marL="1200088" indent="-285736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</a:defRPr>
            </a:lvl3pPr>
            <a:lvl4pPr marL="1481062" indent="-219064">
              <a:spcBef>
                <a:spcPts val="768"/>
              </a:spcBef>
              <a:buFont typeface="Arial" panose="020B0604020202020204" pitchFamily="34" charset="0"/>
              <a:buChar char="•"/>
              <a:defRPr sz="2399">
                <a:solidFill>
                  <a:schemeClr val="tx1"/>
                </a:solidFill>
              </a:defRPr>
            </a:lvl4pPr>
            <a:lvl5pPr marL="1371530" indent="-457176">
              <a:spcBef>
                <a:spcPts val="768"/>
              </a:spcBef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Try to keep it at 3 – 5 per slide</a:t>
            </a:r>
          </a:p>
          <a:p>
            <a:pPr lvl="0"/>
            <a:r>
              <a:rPr lang="en-US"/>
              <a:t>Only represent key ideas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Don’t go below 20 </a:t>
            </a:r>
          </a:p>
          <a:p>
            <a:pPr lvl="0"/>
            <a:r>
              <a:rPr lang="en-US"/>
              <a:t>Only add images/other media if relevant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(if you MUST)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05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Thank Yo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2362201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57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/>
          <p:nvPr/>
        </p:nvSpPr>
        <p:spPr>
          <a:xfrm>
            <a:off x="1" y="0"/>
            <a:ext cx="3274849" cy="97536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rgbClr val="0012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7520" tIns="48747" rIns="97520" bIns="48747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92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" name="Google Shape;23;p21"/>
          <p:cNvSpPr txBox="1">
            <a:spLocks noGrp="1"/>
          </p:cNvSpPr>
          <p:nvPr>
            <p:ph type="ftr" idx="11"/>
          </p:nvPr>
        </p:nvSpPr>
        <p:spPr>
          <a:xfrm>
            <a:off x="4307841" y="9040145"/>
            <a:ext cx="43891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sldNum" idx="12"/>
          </p:nvPr>
        </p:nvSpPr>
        <p:spPr>
          <a:xfrm>
            <a:off x="9184640" y="9040145"/>
            <a:ext cx="292608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5" name="Google Shape;2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3010" y="8990860"/>
            <a:ext cx="2568720" cy="579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74463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Slide 2">
  <p:cSld name="1_Content Slide 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330388" y="2438400"/>
            <a:ext cx="12344000" cy="617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t" anchorCtr="0">
            <a:noAutofit/>
          </a:bodyPr>
          <a:lstStyle>
            <a:lvl1pPr marL="487695" marR="0" lvl="0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36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75390" marR="0" lvl="1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330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463086" marR="0" lvl="2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950781" marR="0" lvl="3" indent="-35222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❖"/>
              <a:defRPr sz="23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476" marR="0" lvl="4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926171" marR="0" lvl="5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13867" marR="0" lvl="6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901562" marR="0" lvl="7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389257" marR="0" lvl="8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sldNum" idx="12"/>
          </p:nvPr>
        </p:nvSpPr>
        <p:spPr>
          <a:xfrm>
            <a:off x="10502785" y="9137971"/>
            <a:ext cx="21459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Google Shape;33;p23"/>
          <p:cNvSpPr txBox="1">
            <a:spLocks noGrp="1"/>
          </p:cNvSpPr>
          <p:nvPr>
            <p:ph type="title"/>
          </p:nvPr>
        </p:nvSpPr>
        <p:spPr>
          <a:xfrm>
            <a:off x="330388" y="624523"/>
            <a:ext cx="12344000" cy="1161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1254"/>
              </a:buClr>
              <a:buSzPts val="1000"/>
              <a:buFont typeface="Trebuchet MS"/>
              <a:buNone/>
              <a:defRPr sz="6614">
                <a:solidFill>
                  <a:srgbClr val="00125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81752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EFC07-23DE-42DC-8898-3D23F50E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54AAF-0D39-41F9-A739-48D8AC24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0F39-43DB-40AC-88DF-DB040AB0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27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1" y="1595198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3"/>
            <a:ext cx="9756649" cy="1161289"/>
          </a:xfrm>
          <a:prstGeom prst="rect">
            <a:avLst/>
          </a:prstGeom>
        </p:spPr>
        <p:txBody>
          <a:bodyPr anchor="ctr"/>
          <a:lstStyle>
            <a:lvl1pPr algn="ctr">
              <a:defRPr sz="3712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2475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Feb-25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845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247277"/>
            <a:ext cx="10896601" cy="8539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949" b="1" i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9" y="4005246"/>
            <a:ext cx="11203084" cy="27930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38237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>
                <a:solidFill>
                  <a:schemeClr val="tx1"/>
                </a:solidFill>
              </a:rPr>
              <a:t>Improving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health care access and outcomes for the </a:t>
            </a:r>
            <a:r>
              <a:rPr lang="en-US" sz="4500" b="1">
                <a:solidFill>
                  <a:schemeClr val="tx1"/>
                </a:solidFill>
              </a:rPr>
              <a:t>people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we serve </a:t>
            </a:r>
            <a:br>
              <a:rPr lang="en-US" sz="4050" b="0">
                <a:solidFill>
                  <a:schemeClr val="tx1"/>
                </a:solidFill>
              </a:rPr>
            </a:br>
            <a:r>
              <a:rPr lang="en-US" sz="4050" b="0">
                <a:solidFill>
                  <a:schemeClr val="tx1"/>
                </a:solidFill>
              </a:rPr>
              <a:t>while demonstrating sound stewardship of financial </a:t>
            </a:r>
            <a:r>
              <a:rPr lang="en-US" sz="4500" b="1">
                <a:solidFill>
                  <a:schemeClr val="tx1"/>
                </a:solidFill>
              </a:rPr>
              <a:t>resources</a:t>
            </a:r>
            <a:endParaRPr lang="en-US" sz="4050" b="1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6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8" y="2171705"/>
            <a:ext cx="4095308" cy="6512053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8" y="2171705"/>
            <a:ext cx="4179635" cy="6512053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2" cy="2872739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3"/>
            <a:ext cx="3685032" cy="3276600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7890"/>
            <a:ext cx="12344023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6761958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1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2700" baseline="0" dirty="0" smtClean="0">
                <a:solidFill>
                  <a:schemeClr val="tx1"/>
                </a:solidFill>
              </a:defRPr>
            </a:lvl1pPr>
            <a:lvl2pPr>
              <a:defRPr lang="en-US" sz="2475" baseline="0" dirty="0" smtClean="0">
                <a:solidFill>
                  <a:schemeClr val="tx1"/>
                </a:solidFill>
              </a:defRPr>
            </a:lvl2pPr>
            <a:lvl3pPr>
              <a:defRPr lang="en-US" sz="2025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8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478443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88" y="2438400"/>
            <a:ext cx="5829122" cy="6172200"/>
          </a:xfrm>
          <a:prstGeom prst="rect">
            <a:avLst/>
          </a:prstGeom>
          <a:ln w="57150">
            <a:noFill/>
          </a:ln>
        </p:spPr>
        <p:txBody>
          <a:bodyPr/>
          <a:lstStyle>
            <a:lvl1pPr>
              <a:defRPr lang="en-US" sz="2250" baseline="0" dirty="0" smtClean="0">
                <a:solidFill>
                  <a:schemeClr val="tx1"/>
                </a:solidFill>
              </a:defRPr>
            </a:lvl1pPr>
            <a:lvl2pPr>
              <a:defRPr lang="en-US" sz="2025" baseline="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FF5EAB-AD08-4EAC-81DF-1F08A71581E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45289" y="2438400"/>
            <a:ext cx="5829122" cy="617220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>
              <a:defRPr lang="en-US" sz="2250" baseline="0" dirty="0" smtClean="0">
                <a:solidFill>
                  <a:schemeClr val="bg1"/>
                </a:solidFill>
              </a:defRPr>
            </a:lvl1pPr>
            <a:lvl2pPr>
              <a:defRPr lang="en-US" sz="2025" baseline="0" dirty="0" smtClean="0">
                <a:solidFill>
                  <a:schemeClr val="bg1"/>
                </a:solidFill>
              </a:defRPr>
            </a:lvl2pPr>
            <a:lvl3pPr>
              <a:defRPr lang="en-US" sz="1800" dirty="0" smtClean="0">
                <a:solidFill>
                  <a:schemeClr val="bg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89254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9" y="2171707"/>
            <a:ext cx="4095308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9" y="2171707"/>
            <a:ext cx="4179635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3" cy="287274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5"/>
            <a:ext cx="3685033" cy="327659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7890"/>
            <a:ext cx="12344023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971580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73243" y="3582080"/>
            <a:ext cx="4933758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949" b="1">
                <a:solidFill>
                  <a:schemeClr val="accent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50" y="2133601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z="2250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E044-5010-421F-B90C-80967742E8E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2606" y="2667000"/>
            <a:ext cx="1239794" cy="4267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8233319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algn="ctr"/>
            <a:endParaRPr lang="en-US" sz="13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1" y="762002"/>
            <a:ext cx="6229161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321484" indent="-321484" algn="l">
              <a:buFont typeface="Arial" panose="020B0604020202020204" pitchFamily="34" charset="0"/>
              <a:buChar char="•"/>
              <a:defRPr lang="en-US" sz="2133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1" y="3429001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4949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15957027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4" y="23968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4" y="47971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4" y="71974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5" hasCustomPrompt="1"/>
          </p:nvPr>
        </p:nvSpPr>
        <p:spPr>
          <a:xfrm>
            <a:off x="331070" y="2133601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6" y="2370556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0" name="Content Placeholder 28"/>
          <p:cNvSpPr>
            <a:spLocks noGrp="1"/>
          </p:cNvSpPr>
          <p:nvPr>
            <p:ph sz="quarter" idx="26" hasCustomPrompt="1"/>
          </p:nvPr>
        </p:nvSpPr>
        <p:spPr>
          <a:xfrm>
            <a:off x="325988" y="4563881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4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1" name="Content Placeholder 28"/>
          <p:cNvSpPr>
            <a:spLocks noGrp="1"/>
          </p:cNvSpPr>
          <p:nvPr>
            <p:ph sz="quarter" idx="27" hasCustomPrompt="1"/>
          </p:nvPr>
        </p:nvSpPr>
        <p:spPr>
          <a:xfrm>
            <a:off x="325988" y="6934199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4"/>
            <a:ext cx="10385297" cy="1197864"/>
          </a:xfrm>
          <a:prstGeom prst="rect">
            <a:avLst/>
          </a:prstGeom>
        </p:spPr>
        <p:txBody>
          <a:bodyPr anchor="ctr"/>
          <a:lstStyle>
            <a:lvl1pPr marL="428710" indent="-428710">
              <a:buFont typeface="Calibri" panose="020F0502020204030204" pitchFamily="34" charset="0"/>
              <a:buChar char="→"/>
              <a:defRPr sz="3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565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90" y="2087658"/>
            <a:ext cx="6200586" cy="6446746"/>
          </a:xfrm>
          <a:prstGeom prst="rect">
            <a:avLst/>
          </a:prstGeom>
          <a:ln w="57150">
            <a:solidFill>
              <a:schemeClr val="accent2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18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133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19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733800"/>
            <a:ext cx="5740193" cy="329076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9FA09-FEF2-46EE-8935-90657E8B3EA2}"/>
              </a:ext>
            </a:extLst>
          </p:cNvPr>
          <p:cNvPicPr>
            <a:picLocks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20" y="761999"/>
            <a:ext cx="8468037" cy="83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981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3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675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799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998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205486"/>
            <a:ext cx="6143437" cy="334264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399" y="1045766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77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&quot;&quot;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93" t="25383" r="38793" b="29556"/>
          <a:stretch/>
        </p:blipFill>
        <p:spPr>
          <a:xfrm>
            <a:off x="5530879" y="2973391"/>
            <a:ext cx="942918" cy="3806818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30390" y="3582080"/>
            <a:ext cx="5218559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600" b="1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49" y="2133600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bg1"/>
                </a:solidFill>
              </a:defRPr>
            </a:lvl1pPr>
            <a:lvl2pPr>
              <a:defRPr lang="en-US" sz="3300" baseline="0" smtClean="0">
                <a:solidFill>
                  <a:schemeClr val="bg1"/>
                </a:solidFill>
              </a:defRPr>
            </a:lvl2pPr>
            <a:lvl3pPr>
              <a:defRPr lang="en-US" sz="3000" smtClean="0">
                <a:solidFill>
                  <a:schemeClr val="bg1"/>
                </a:solidFill>
              </a:defRPr>
            </a:lvl3pPr>
            <a:lvl4pPr>
              <a:defRPr lang="en-US" sz="2700" smtClean="0">
                <a:solidFill>
                  <a:schemeClr val="bg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822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630937"/>
            <a:ext cx="11734800" cy="116128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1" y="2133601"/>
            <a:ext cx="11734800" cy="5486399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2700" b="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042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3720314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55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C4C10-3428-4022-9B73-AD3426E5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393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1AE6FB-43F4-4CC8-96BF-48D63AC6520D}"/>
              </a:ext>
            </a:extLst>
          </p:cNvPr>
          <p:cNvSpPr/>
          <p:nvPr userDrawn="1"/>
        </p:nvSpPr>
        <p:spPr bwMode="auto">
          <a:xfrm>
            <a:off x="0" y="9067801"/>
            <a:ext cx="130048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28574" tIns="28574" rIns="28574" bIns="28574" numCol="1" rtlCol="0" anchor="ctr" anchorCtr="0" compatLnSpc="1">
            <a:prstTxWarp prst="textNoShape">
              <a:avLst/>
            </a:prstTxWarp>
          </a:bodyPr>
          <a:lstStyle/>
          <a:p>
            <a:pPr marL="128593" marR="0" indent="0" algn="l" defTabSz="32862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12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794370-8F77-4973-8E54-E4FE7CACB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8" y="9250004"/>
            <a:ext cx="1894915" cy="318345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3FD6A34-4DB6-4092-939B-D71DCDFA8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8603" y="9151144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738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3764" y="914400"/>
            <a:ext cx="11217274" cy="1156322"/>
          </a:xfrm>
          <a:prstGeom prst="rect">
            <a:avLst/>
          </a:prstGeom>
        </p:spPr>
        <p:txBody>
          <a:bodyPr anchor="ctr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893764" y="2438402"/>
            <a:ext cx="11217274" cy="6022848"/>
          </a:xfrm>
          <a:prstGeom prst="rect">
            <a:avLst/>
          </a:prstGeom>
        </p:spPr>
        <p:txBody>
          <a:bodyPr/>
          <a:lstStyle>
            <a:lvl1pPr marL="257160" indent="-257160">
              <a:spcBef>
                <a:spcPts val="576"/>
              </a:spcBef>
              <a:buFont typeface="Arial" panose="020B0604020202020204" pitchFamily="34" charset="0"/>
              <a:buChar char="•"/>
              <a:defRPr sz="2700" baseline="0">
                <a:solidFill>
                  <a:schemeClr val="tx1"/>
                </a:solidFill>
              </a:defRPr>
            </a:lvl1pPr>
            <a:lvl2pPr marL="600041" indent="-257160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  <a:defRPr sz="2400" baseline="0">
                <a:solidFill>
                  <a:schemeClr val="tx1"/>
                </a:solidFill>
              </a:defRPr>
            </a:lvl2pPr>
            <a:lvl3pPr marL="900062" indent="-214301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</a:defRPr>
            </a:lvl3pPr>
            <a:lvl4pPr marL="1110792" indent="-164297">
              <a:spcBef>
                <a:spcPts val="576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1028643" indent="-342880">
              <a:spcBef>
                <a:spcPts val="576"/>
              </a:spcBef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Try to keep it at 3 – 5 per slide</a:t>
            </a:r>
          </a:p>
          <a:p>
            <a:pPr lvl="0"/>
            <a:r>
              <a:rPr lang="en-US"/>
              <a:t>Only represent key ideas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Don’t go below 20 </a:t>
            </a:r>
          </a:p>
          <a:p>
            <a:pPr lvl="0"/>
            <a:r>
              <a:rPr lang="en-US"/>
              <a:t>Only add images/other media if relevant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(if you MUST)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6189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8769-00DC-405B-88E2-248530D96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4126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Thank Yo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236220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545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-Text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3" y="914401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500" b="1" i="1" u="none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525057" y="2441448"/>
            <a:ext cx="6345259" cy="5224498"/>
          </a:xfrm>
          <a:prstGeom prst="roundRect">
            <a:avLst>
              <a:gd name="adj" fmla="val 7126"/>
            </a:avLst>
          </a:prstGeom>
          <a:ln>
            <a:solidFill>
              <a:schemeClr val="accent2"/>
            </a:solidFill>
          </a:ln>
          <a:effectLst>
            <a:glow rad="63500">
              <a:schemeClr val="accent2">
                <a:alpha val="40000"/>
              </a:schemeClr>
            </a:glow>
            <a:outerShdw blurRad="50800" dist="63500" dir="8100000" algn="tr" rotWithShape="0">
              <a:schemeClr val="tx1">
                <a:lumMod val="50000"/>
                <a:alpha val="6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/>
          <a:lstStyle>
            <a:lvl1pPr>
              <a:defRPr lang="en-US" sz="2133" b="1" i="1" dirty="0"/>
            </a:lvl1pPr>
          </a:lstStyle>
          <a:p>
            <a:pPr lvl="0" algn="ctr">
              <a:buNone/>
            </a:pPr>
            <a:r>
              <a:rPr lang="en-US" sz="2133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7264401" y="2441448"/>
            <a:ext cx="5257801" cy="5224498"/>
          </a:xfrm>
          <a:prstGeom prst="rect">
            <a:avLst/>
          </a:prstGeom>
        </p:spPr>
        <p:txBody>
          <a:bodyPr/>
          <a:lstStyle>
            <a:lvl1pPr>
              <a:defRPr lang="en-US" sz="2700" baseline="0" smtClean="0">
                <a:solidFill>
                  <a:schemeClr val="tx1"/>
                </a:solidFill>
              </a:defRPr>
            </a:lvl1pPr>
            <a:lvl2pPr>
              <a:defRPr lang="en-US" sz="2400" baseline="0" smtClean="0">
                <a:solidFill>
                  <a:schemeClr val="tx1"/>
                </a:solidFill>
              </a:defRPr>
            </a:lvl2pPr>
            <a:lvl3pPr>
              <a:defRPr lang="en-US" sz="2100" smtClean="0">
                <a:solidFill>
                  <a:schemeClr val="tx1"/>
                </a:solidFill>
              </a:defRPr>
            </a:lvl3pPr>
            <a:lvl4pPr>
              <a:defRPr lang="en-US" sz="1800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Click to edit Master text styles</a:t>
            </a:r>
          </a:p>
          <a:p>
            <a:pPr marL="600041" lvl="1" indent="-257160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062" lvl="2" indent="-214301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0792" lvl="3" indent="-164297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904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1" y="1595198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3"/>
            <a:ext cx="9756649" cy="1161289"/>
          </a:xfrm>
          <a:prstGeom prst="rect">
            <a:avLst/>
          </a:prstGeom>
        </p:spPr>
        <p:txBody>
          <a:bodyPr anchor="ctr"/>
          <a:lstStyle>
            <a:lvl1pPr algn="ctr">
              <a:defRPr sz="3712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2475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Feb-25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730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247277"/>
            <a:ext cx="10896601" cy="8539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949" b="1" i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9" y="4005246"/>
            <a:ext cx="11203084" cy="27930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38237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>
                <a:solidFill>
                  <a:schemeClr val="tx1"/>
                </a:solidFill>
              </a:rPr>
              <a:t>Improving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health care access and outcomes for the </a:t>
            </a:r>
            <a:r>
              <a:rPr lang="en-US" sz="4500" b="1">
                <a:solidFill>
                  <a:schemeClr val="tx1"/>
                </a:solidFill>
              </a:rPr>
              <a:t>people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we serve </a:t>
            </a:r>
            <a:br>
              <a:rPr lang="en-US" sz="4050" b="0">
                <a:solidFill>
                  <a:schemeClr val="tx1"/>
                </a:solidFill>
              </a:rPr>
            </a:br>
            <a:r>
              <a:rPr lang="en-US" sz="4050" b="0">
                <a:solidFill>
                  <a:schemeClr val="tx1"/>
                </a:solidFill>
              </a:rPr>
              <a:t>while demonstrating sound stewardship of financial </a:t>
            </a:r>
            <a:r>
              <a:rPr lang="en-US" sz="4500" b="1">
                <a:solidFill>
                  <a:schemeClr val="tx1"/>
                </a:solidFill>
              </a:rPr>
              <a:t>resources</a:t>
            </a:r>
            <a:endParaRPr lang="en-US" sz="4050" b="1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4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2" y="762001"/>
            <a:ext cx="6229160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428647" indent="-428647" algn="l">
              <a:buFont typeface="Arial" panose="020B0604020202020204" pitchFamily="34" charset="0"/>
              <a:buChar char="•"/>
              <a:defRPr lang="en-US" sz="2844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0" y="3429000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6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12410120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1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2700" baseline="0" dirty="0" smtClean="0">
                <a:solidFill>
                  <a:schemeClr val="tx1"/>
                </a:solidFill>
              </a:defRPr>
            </a:lvl1pPr>
            <a:lvl2pPr>
              <a:defRPr lang="en-US" sz="2475" baseline="0" dirty="0" smtClean="0">
                <a:solidFill>
                  <a:schemeClr val="tx1"/>
                </a:solidFill>
              </a:defRPr>
            </a:lvl2pPr>
            <a:lvl3pPr>
              <a:defRPr lang="en-US" sz="2025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8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5317107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88" y="2438400"/>
            <a:ext cx="5829122" cy="6172200"/>
          </a:xfrm>
          <a:prstGeom prst="rect">
            <a:avLst/>
          </a:prstGeom>
          <a:ln w="57150">
            <a:noFill/>
          </a:ln>
        </p:spPr>
        <p:txBody>
          <a:bodyPr/>
          <a:lstStyle>
            <a:lvl1pPr>
              <a:defRPr lang="en-US" sz="2250" baseline="0" dirty="0" smtClean="0">
                <a:solidFill>
                  <a:schemeClr val="tx1"/>
                </a:solidFill>
              </a:defRPr>
            </a:lvl1pPr>
            <a:lvl2pPr>
              <a:defRPr lang="en-US" sz="2025" baseline="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FF5EAB-AD08-4EAC-81DF-1F08A71581E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45289" y="2438400"/>
            <a:ext cx="5829122" cy="617220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>
              <a:defRPr lang="en-US" sz="2250" baseline="0" dirty="0" smtClean="0">
                <a:solidFill>
                  <a:schemeClr val="bg1"/>
                </a:solidFill>
              </a:defRPr>
            </a:lvl1pPr>
            <a:lvl2pPr>
              <a:defRPr lang="en-US" sz="2025" baseline="0" dirty="0" smtClean="0">
                <a:solidFill>
                  <a:schemeClr val="bg1"/>
                </a:solidFill>
              </a:defRPr>
            </a:lvl2pPr>
            <a:lvl3pPr>
              <a:defRPr lang="en-US" sz="1800" dirty="0" smtClean="0">
                <a:solidFill>
                  <a:schemeClr val="bg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5897357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9" y="2171707"/>
            <a:ext cx="4095308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9" y="2171707"/>
            <a:ext cx="4179635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3" cy="287274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5"/>
            <a:ext cx="3685033" cy="327659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7890"/>
            <a:ext cx="12344023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1671365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73243" y="3582080"/>
            <a:ext cx="4933758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949" b="1">
                <a:solidFill>
                  <a:schemeClr val="accent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50" y="2133601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z="2250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E044-5010-421F-B90C-80967742E8E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2606" y="2667000"/>
            <a:ext cx="1239794" cy="4267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1594139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algn="ctr"/>
            <a:endParaRPr lang="en-US" sz="13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1" y="762002"/>
            <a:ext cx="6229161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321484" indent="-321484" algn="l">
              <a:buFont typeface="Arial" panose="020B0604020202020204" pitchFamily="34" charset="0"/>
              <a:buChar char="•"/>
              <a:defRPr lang="en-US" sz="2133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1" y="3429001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4949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21877881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4" y="23968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4" y="47971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4" y="71974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5" hasCustomPrompt="1"/>
          </p:nvPr>
        </p:nvSpPr>
        <p:spPr>
          <a:xfrm>
            <a:off x="331070" y="2133601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6" y="2370556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0" name="Content Placeholder 28"/>
          <p:cNvSpPr>
            <a:spLocks noGrp="1"/>
          </p:cNvSpPr>
          <p:nvPr>
            <p:ph sz="quarter" idx="26" hasCustomPrompt="1"/>
          </p:nvPr>
        </p:nvSpPr>
        <p:spPr>
          <a:xfrm>
            <a:off x="325988" y="4563881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4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1" name="Content Placeholder 28"/>
          <p:cNvSpPr>
            <a:spLocks noGrp="1"/>
          </p:cNvSpPr>
          <p:nvPr>
            <p:ph sz="quarter" idx="27" hasCustomPrompt="1"/>
          </p:nvPr>
        </p:nvSpPr>
        <p:spPr>
          <a:xfrm>
            <a:off x="325988" y="6934199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4"/>
            <a:ext cx="10385297" cy="1197864"/>
          </a:xfrm>
          <a:prstGeom prst="rect">
            <a:avLst/>
          </a:prstGeom>
        </p:spPr>
        <p:txBody>
          <a:bodyPr anchor="ctr"/>
          <a:lstStyle>
            <a:lvl1pPr marL="428710" indent="-428710">
              <a:buFont typeface="Calibri" panose="020F0502020204030204" pitchFamily="34" charset="0"/>
              <a:buChar char="→"/>
              <a:defRPr sz="3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678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90" y="2087658"/>
            <a:ext cx="6200586" cy="6446746"/>
          </a:xfrm>
          <a:prstGeom prst="rect">
            <a:avLst/>
          </a:prstGeom>
          <a:ln w="57150">
            <a:solidFill>
              <a:schemeClr val="accent2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18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133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6823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733800"/>
            <a:ext cx="5740193" cy="329076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9FA09-FEF2-46EE-8935-90657E8B3EA2}"/>
              </a:ext>
            </a:extLst>
          </p:cNvPr>
          <p:cNvPicPr>
            <a:picLocks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20" y="761999"/>
            <a:ext cx="8468037" cy="83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043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3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675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799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157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205486"/>
            <a:ext cx="6143437" cy="334264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399" y="1045766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8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3" y="2396806"/>
            <a:ext cx="12108690" cy="1145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3" y="4797106"/>
            <a:ext cx="12108690" cy="1145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3" y="7197406"/>
            <a:ext cx="12108690" cy="1145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5" y="23705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5"/>
            <a:ext cx="10385297" cy="1197864"/>
          </a:xfrm>
          <a:prstGeom prst="rect">
            <a:avLst/>
          </a:prstGeom>
        </p:spPr>
        <p:txBody>
          <a:bodyPr anchor="ctr"/>
          <a:lstStyle>
            <a:lvl1pPr marL="571615" indent="-571615">
              <a:buFont typeface="Calibri" panose="020F0502020204030204" pitchFamily="34" charset="0"/>
              <a:buChar char="→"/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8">
            <a:extLst>
              <a:ext uri="{FF2B5EF4-FFF2-40B4-BE49-F238E27FC236}">
                <a16:creationId xmlns:a16="http://schemas.microsoft.com/office/drawing/2014/main" id="{A19DC5E9-65C9-46DE-B459-90C66263AD05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31068" y="21336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15" name="Content Placeholder 28">
            <a:extLst>
              <a:ext uri="{FF2B5EF4-FFF2-40B4-BE49-F238E27FC236}">
                <a16:creationId xmlns:a16="http://schemas.microsoft.com/office/drawing/2014/main" id="{A7CE86ED-4EA2-412C-AD1C-6D131DDC4CDB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25987" y="4563880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16" name="Content Placeholder 28">
            <a:extLst>
              <a:ext uri="{FF2B5EF4-FFF2-40B4-BE49-F238E27FC236}">
                <a16:creationId xmlns:a16="http://schemas.microsoft.com/office/drawing/2014/main" id="{59610014-D56E-4D49-90EC-FBB3AE85730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25987" y="69342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</p:spTree>
    <p:extLst>
      <p:ext uri="{BB962C8B-B14F-4D97-AF65-F5344CB8AC3E}">
        <p14:creationId xmlns:p14="http://schemas.microsoft.com/office/powerpoint/2010/main" val="154450178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3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675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799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61676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205486"/>
            <a:ext cx="6143437" cy="334264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399" y="1045766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654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630937"/>
            <a:ext cx="11734800" cy="116128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1" y="2133601"/>
            <a:ext cx="11734800" cy="5486399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2700" b="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840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3720314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686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C4C10-3428-4022-9B73-AD3426E5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31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1AE6FB-43F4-4CC8-96BF-48D63AC6520D}"/>
              </a:ext>
            </a:extLst>
          </p:cNvPr>
          <p:cNvSpPr/>
          <p:nvPr userDrawn="1"/>
        </p:nvSpPr>
        <p:spPr bwMode="auto">
          <a:xfrm>
            <a:off x="0" y="9067801"/>
            <a:ext cx="130048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28574" tIns="28574" rIns="28574" bIns="28574" numCol="1" rtlCol="0" anchor="ctr" anchorCtr="0" compatLnSpc="1">
            <a:prstTxWarp prst="textNoShape">
              <a:avLst/>
            </a:prstTxWarp>
          </a:bodyPr>
          <a:lstStyle/>
          <a:p>
            <a:pPr marL="128593" marR="0" indent="0" algn="l" defTabSz="32862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12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794370-8F77-4973-8E54-E4FE7CACB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8" y="9250004"/>
            <a:ext cx="1894915" cy="318345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3FD6A34-4DB6-4092-939B-D71DCDFA8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8603" y="9151144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162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3764" y="914400"/>
            <a:ext cx="11217274" cy="1156322"/>
          </a:xfrm>
          <a:prstGeom prst="rect">
            <a:avLst/>
          </a:prstGeom>
        </p:spPr>
        <p:txBody>
          <a:bodyPr anchor="ctr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893764" y="2438402"/>
            <a:ext cx="11217274" cy="6022848"/>
          </a:xfrm>
          <a:prstGeom prst="rect">
            <a:avLst/>
          </a:prstGeom>
        </p:spPr>
        <p:txBody>
          <a:bodyPr/>
          <a:lstStyle>
            <a:lvl1pPr marL="257160" indent="-257160">
              <a:spcBef>
                <a:spcPts val="576"/>
              </a:spcBef>
              <a:buFont typeface="Arial" panose="020B0604020202020204" pitchFamily="34" charset="0"/>
              <a:buChar char="•"/>
              <a:defRPr sz="2700" baseline="0">
                <a:solidFill>
                  <a:schemeClr val="tx1"/>
                </a:solidFill>
              </a:defRPr>
            </a:lvl1pPr>
            <a:lvl2pPr marL="600041" indent="-257160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  <a:defRPr sz="2400" baseline="0">
                <a:solidFill>
                  <a:schemeClr val="tx1"/>
                </a:solidFill>
              </a:defRPr>
            </a:lvl2pPr>
            <a:lvl3pPr marL="900062" indent="-214301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</a:defRPr>
            </a:lvl3pPr>
            <a:lvl4pPr marL="1110792" indent="-164297">
              <a:spcBef>
                <a:spcPts val="576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1028643" indent="-342880">
              <a:spcBef>
                <a:spcPts val="576"/>
              </a:spcBef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Try to keep it at 3 – 5 per slide</a:t>
            </a:r>
          </a:p>
          <a:p>
            <a:pPr lvl="0"/>
            <a:r>
              <a:rPr lang="en-US"/>
              <a:t>Only represent key ideas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Don’t go below 20 </a:t>
            </a:r>
          </a:p>
          <a:p>
            <a:pPr lvl="0"/>
            <a:r>
              <a:rPr lang="en-US"/>
              <a:t>Only add images/other media if relevant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(if you MUST)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6624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Thank Yo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236220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93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/>
          <p:nvPr/>
        </p:nvSpPr>
        <p:spPr>
          <a:xfrm>
            <a:off x="2" y="0"/>
            <a:ext cx="3274849" cy="97536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rgbClr val="0012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3140" tIns="36560" rIns="73140" bIns="3656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4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" name="Google Shape;23;p21"/>
          <p:cNvSpPr txBox="1">
            <a:spLocks noGrp="1"/>
          </p:cNvSpPr>
          <p:nvPr>
            <p:ph type="ftr" idx="11"/>
          </p:nvPr>
        </p:nvSpPr>
        <p:spPr>
          <a:xfrm>
            <a:off x="4307841" y="9040145"/>
            <a:ext cx="43891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sldNum" idx="12"/>
          </p:nvPr>
        </p:nvSpPr>
        <p:spPr>
          <a:xfrm>
            <a:off x="9184640" y="9040145"/>
            <a:ext cx="292608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5" name="Google Shape;2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3011" y="8990861"/>
            <a:ext cx="2568720" cy="579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26232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EFC07-23DE-42DC-8898-3D23F50E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54AAF-0D39-41F9-A739-48D8AC24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0F39-43DB-40AC-88DF-DB040AB0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3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baseline="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89" y="2087659"/>
            <a:ext cx="6200586" cy="6446745"/>
          </a:xfrm>
          <a:prstGeom prst="rect">
            <a:avLst/>
          </a:prstGeom>
          <a:ln w="57150">
            <a:solidFill>
              <a:schemeClr val="accent1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24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844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bg1"/>
                </a:solidFill>
              </a:defRPr>
            </a:lvl1pPr>
            <a:lvl2pPr>
              <a:defRPr lang="en-US" sz="3300" baseline="0" smtClean="0">
                <a:solidFill>
                  <a:schemeClr val="bg1"/>
                </a:solidFill>
              </a:defRPr>
            </a:lvl2pPr>
            <a:lvl3pPr>
              <a:defRPr lang="en-US" smtClean="0">
                <a:solidFill>
                  <a:schemeClr val="bg1"/>
                </a:solidFill>
              </a:defRPr>
            </a:lvl3pPr>
            <a:lvl4pPr>
              <a:defRPr lang="en-US" sz="270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86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8769-00DC-405B-88E2-248530D96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3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7C157AF-3354-48A5-942B-0D0A4ED23FDA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4" y="1828800"/>
            <a:ext cx="6741208" cy="727101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4" y="3733800"/>
            <a:ext cx="5740193" cy="329076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2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image" Target="../media/image8.png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0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image" Target="../media/image8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0.xml"/><Relationship Id="rId21" Type="http://schemas.openxmlformats.org/officeDocument/2006/relationships/slideLayout" Target="../slideLayouts/slideLayout78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image" Target="../media/image8.png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theme" Target="../theme/theme5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9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5" descr="&quot;&quot;"/>
          <p:cNvSpPr>
            <a:spLocks/>
          </p:cNvSpPr>
          <p:nvPr/>
        </p:nvSpPr>
        <p:spPr bwMode="auto">
          <a:xfrm>
            <a:off x="0" y="9067800"/>
            <a:ext cx="130302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200" b="0" i="0" u="non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30391" y="9251527"/>
            <a:ext cx="1894915" cy="318345"/>
          </a:xfrm>
          <a:prstGeom prst="rect">
            <a:avLst/>
          </a:prstGeom>
        </p:spPr>
      </p:pic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330390" y="1143000"/>
            <a:ext cx="12344023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Feb-25</a:t>
            </a:fld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0528602" y="9151144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9" r:id="rId2"/>
    <p:sldLayoutId id="2147483730" r:id="rId3"/>
    <p:sldLayoutId id="2147483808" r:id="rId4"/>
    <p:sldLayoutId id="2147483809" r:id="rId5"/>
    <p:sldLayoutId id="2147483810" r:id="rId6"/>
    <p:sldLayoutId id="2147483811" r:id="rId7"/>
    <p:sldLayoutId id="2147483814" r:id="rId8"/>
    <p:sldLayoutId id="2147483851" r:id="rId9"/>
    <p:sldLayoutId id="2147483853" r:id="rId10"/>
    <p:sldLayoutId id="2147483852" r:id="rId11"/>
    <p:sldLayoutId id="2147483858" r:id="rId12"/>
    <p:sldLayoutId id="2147483721" r:id="rId13"/>
  </p:sldLayoutIdLst>
  <p:hf hdr="0" ftr="0"/>
  <p:txStyles>
    <p:titleStyle>
      <a:lvl1pPr algn="ctr" defTabSz="584318" rtl="0" eaLnBrk="1" fontAlgn="base" hangingPunct="1">
        <a:spcBef>
          <a:spcPct val="0"/>
        </a:spcBef>
        <a:spcAft>
          <a:spcPct val="0"/>
        </a:spcAft>
        <a:defRPr sz="6600" b="1" i="0" u="none">
          <a:solidFill>
            <a:schemeClr val="bg1"/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92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584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875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9167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71" indent="-34297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47" indent="22864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92" indent="457292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938" indent="685938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584" indent="914584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875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916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456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75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4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5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7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6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51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9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330390" y="1143000"/>
            <a:ext cx="12344023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Feb-25</a:t>
            </a:fld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0528602" y="9151144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282738-267C-406D-90CE-7DECFBEB2A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0390" y="9248744"/>
            <a:ext cx="1894917" cy="3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4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</p:sldLayoutIdLst>
  <p:hf hdr="0" ftr="0"/>
  <p:txStyles>
    <p:titleStyle>
      <a:lvl1pPr algn="ctr" defTabSz="584318" rtl="0" eaLnBrk="1" fontAlgn="base" hangingPunct="1">
        <a:spcBef>
          <a:spcPct val="0"/>
        </a:spcBef>
        <a:spcAft>
          <a:spcPct val="0"/>
        </a:spcAft>
        <a:defRPr sz="6600" b="1" i="0" u="none">
          <a:solidFill>
            <a:schemeClr val="bg1"/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92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584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875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9167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71" indent="-34297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47" indent="22864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92" indent="457292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938" indent="685938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584" indent="914584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875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916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456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75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4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5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7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6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51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 descr="&quot;&quot;"/>
          <p:cNvSpPr>
            <a:spLocks/>
          </p:cNvSpPr>
          <p:nvPr/>
        </p:nvSpPr>
        <p:spPr bwMode="auto">
          <a:xfrm>
            <a:off x="0" y="9067800"/>
            <a:ext cx="130048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500">
              <a:solidFill>
                <a:srgbClr val="53C1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330390" y="9250268"/>
            <a:ext cx="1894917" cy="3208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390" y="1251616"/>
            <a:ext cx="12344023" cy="88198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/>
              <a:t>Click to Edit Master Title Style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25E8925-1424-4879-84F0-491F814C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1192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2000" smtClean="0">
                <a:solidFill>
                  <a:schemeClr val="tx1"/>
                </a:solidFill>
              </a:defRPr>
            </a:lvl1pPr>
          </a:lstStyle>
          <a:p>
            <a:fld id="{6BE44AC7-F8D2-424F-87F5-830599BF5CDD}" type="datetime7">
              <a:rPr lang="en-US" smtClean="0"/>
              <a:pPr/>
              <a:t>Feb-25</a:t>
            </a:fld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4D36485-70FB-4362-B56D-F4257DAC3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0" y="9137971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0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86" r:id="rId11"/>
    <p:sldLayoutId id="2147483987" r:id="rId12"/>
    <p:sldLayoutId id="2147483907" r:id="rId13"/>
    <p:sldLayoutId id="2147483908" r:id="rId14"/>
    <p:sldLayoutId id="2147483909" r:id="rId15"/>
    <p:sldLayoutId id="2147483910" r:id="rId16"/>
    <p:sldLayoutId id="2147483911" r:id="rId17"/>
    <p:sldLayoutId id="2147483912" r:id="rId18"/>
    <p:sldLayoutId id="2147483913" r:id="rId19"/>
    <p:sldLayoutId id="2147483915" r:id="rId20"/>
    <p:sldLayoutId id="2147483982" r:id="rId21"/>
    <p:sldLayoutId id="2147483983" r:id="rId22"/>
    <p:sldLayoutId id="2147483985" r:id="rId23"/>
  </p:sldLayoutIdLst>
  <p:hf hdr="0" ftr="0"/>
  <p:txStyles>
    <p:titleStyle>
      <a:lvl1pPr algn="l" defTabSz="584318" rtl="0" eaLnBrk="0" fontAlgn="base" hangingPunct="0">
        <a:spcBef>
          <a:spcPct val="0"/>
        </a:spcBef>
        <a:spcAft>
          <a:spcPct val="0"/>
        </a:spcAft>
        <a:defRPr lang="en-US" sz="6600" b="1" i="0" smtClean="0">
          <a:solidFill>
            <a:schemeClr val="accent1">
              <a:lumMod val="75000"/>
            </a:schemeClr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92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584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875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9167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71" indent="-342971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47" indent="228647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92" indent="457292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938" indent="685938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584" indent="914584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875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9167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456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751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4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5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7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6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51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 descr="&quot;&quot;"/>
          <p:cNvSpPr>
            <a:spLocks/>
          </p:cNvSpPr>
          <p:nvPr/>
        </p:nvSpPr>
        <p:spPr bwMode="auto">
          <a:xfrm>
            <a:off x="0" y="9067801"/>
            <a:ext cx="130048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38100" tIns="38100" rIns="38100" bIns="3810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125">
              <a:solidFill>
                <a:srgbClr val="53C1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330391" y="9250267"/>
            <a:ext cx="1894917" cy="3208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391" y="1251617"/>
            <a:ext cx="12344023" cy="88198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/>
              <a:t>Click to Edit Master Title Style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25E8925-1424-4879-84F0-491F814C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1192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500" smtClean="0">
                <a:solidFill>
                  <a:schemeClr val="tx1"/>
                </a:solidFill>
              </a:defRPr>
            </a:lvl1pPr>
          </a:lstStyle>
          <a:p>
            <a:fld id="{6BE44AC7-F8D2-424F-87F5-830599BF5CDD}" type="datetime7">
              <a:rPr lang="en-US" smtClean="0"/>
              <a:pPr/>
              <a:t>Feb-25</a:t>
            </a:fld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4D36485-70FB-4362-B56D-F4257DAC3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  <p:sldLayoutId id="2147483960" r:id="rId13"/>
    <p:sldLayoutId id="2147483961" r:id="rId14"/>
    <p:sldLayoutId id="2147483962" r:id="rId15"/>
    <p:sldLayoutId id="2147483963" r:id="rId16"/>
    <p:sldLayoutId id="2147483964" r:id="rId17"/>
    <p:sldLayoutId id="2147483965" r:id="rId18"/>
    <p:sldLayoutId id="2147483966" r:id="rId19"/>
    <p:sldLayoutId id="2147483967" r:id="rId20"/>
  </p:sldLayoutIdLst>
  <p:hf hdr="0" ftr="0"/>
  <p:txStyles>
    <p:titleStyle>
      <a:lvl1pPr algn="l" defTabSz="438237" rtl="0" eaLnBrk="0" fontAlgn="base" hangingPunct="0">
        <a:spcBef>
          <a:spcPct val="0"/>
        </a:spcBef>
        <a:spcAft>
          <a:spcPct val="0"/>
        </a:spcAft>
        <a:defRPr lang="en-US" sz="4949" b="1" i="0" smtClean="0">
          <a:solidFill>
            <a:schemeClr val="accent1">
              <a:lumMod val="75000"/>
            </a:schemeClr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342968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685935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028901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371869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257227" indent="-257227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171485" indent="17148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342968" indent="342968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514451" indent="514451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685935" indent="68593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028901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371869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171483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05780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68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35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01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8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83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80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7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737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 descr="&quot;&quot;"/>
          <p:cNvSpPr>
            <a:spLocks/>
          </p:cNvSpPr>
          <p:nvPr/>
        </p:nvSpPr>
        <p:spPr bwMode="auto">
          <a:xfrm>
            <a:off x="0" y="9067801"/>
            <a:ext cx="130048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38100" tIns="38100" rIns="38100" bIns="3810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125">
              <a:solidFill>
                <a:srgbClr val="53C1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330391" y="9250267"/>
            <a:ext cx="1894917" cy="3208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391" y="1251617"/>
            <a:ext cx="12344023" cy="88198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/>
              <a:t>Click to Edit Master Title Style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25E8925-1424-4879-84F0-491F814C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1192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500" smtClean="0">
                <a:solidFill>
                  <a:schemeClr val="tx1"/>
                </a:solidFill>
              </a:defRPr>
            </a:lvl1pPr>
          </a:lstStyle>
          <a:p>
            <a:fld id="{6BE44AC7-F8D2-424F-87F5-830599BF5CDD}" type="datetime7">
              <a:rPr lang="en-US" smtClean="0"/>
              <a:pPr/>
              <a:t>Feb-25</a:t>
            </a:fld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4D36485-70FB-4362-B56D-F4257DAC3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  <p:sldLayoutId id="2147484006" r:id="rId18"/>
    <p:sldLayoutId id="2147484007" r:id="rId19"/>
    <p:sldLayoutId id="2147484008" r:id="rId20"/>
    <p:sldLayoutId id="2147484009" r:id="rId21"/>
    <p:sldLayoutId id="2147484011" r:id="rId22"/>
    <p:sldLayoutId id="2147484012" r:id="rId23"/>
  </p:sldLayoutIdLst>
  <p:hf hdr="0" ftr="0"/>
  <p:txStyles>
    <p:titleStyle>
      <a:lvl1pPr algn="l" defTabSz="438237" rtl="0" eaLnBrk="0" fontAlgn="base" hangingPunct="0">
        <a:spcBef>
          <a:spcPct val="0"/>
        </a:spcBef>
        <a:spcAft>
          <a:spcPct val="0"/>
        </a:spcAft>
        <a:defRPr lang="en-US" sz="4949" b="1" i="0" smtClean="0">
          <a:solidFill>
            <a:schemeClr val="accent1">
              <a:lumMod val="75000"/>
            </a:schemeClr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342968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685935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028901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371869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257227" indent="-257227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171485" indent="17148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342968" indent="342968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514451" indent="514451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685935" indent="68593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028901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371869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171483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05780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68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35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01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8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83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80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7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737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98729465513?pwd=SFkrMStIVGRhaU5TN3lzYkpFcWRkZz0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4" Type="http://schemas.openxmlformats.org/officeDocument/2006/relationships/hyperlink" Target="mailto:Della.Phan@state.co.u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Raine.Henry@state.co.us" TargetMode="External"/><Relationship Id="rId3" Type="http://schemas.openxmlformats.org/officeDocument/2006/relationships/hyperlink" Target="mailto:Kevin.Martin@state.co.us" TargetMode="External"/><Relationship Id="rId7" Type="http://schemas.openxmlformats.org/officeDocument/2006/relationships/hyperlink" Target="mailto:della.phan@state.co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6.xml"/><Relationship Id="rId6" Type="http://schemas.openxmlformats.org/officeDocument/2006/relationships/hyperlink" Target="mailto:Gabriel.Hottinger@state.co.us" TargetMode="External"/><Relationship Id="rId11" Type="http://schemas.openxmlformats.org/officeDocument/2006/relationships/hyperlink" Target="mailto:Jessica.Short@state.co.us" TargetMode="External"/><Relationship Id="rId5" Type="http://schemas.openxmlformats.org/officeDocument/2006/relationships/hyperlink" Target="mailto:Diana.Lambe@state.co.us" TargetMode="External"/><Relationship Id="rId10" Type="http://schemas.openxmlformats.org/officeDocument/2006/relationships/hyperlink" Target="mailto:Diva.Wood@state.co.us" TargetMode="External"/><Relationship Id="rId4" Type="http://schemas.openxmlformats.org/officeDocument/2006/relationships/hyperlink" Target="mailto:Andrew.Abalos@state.co.us" TargetMode="External"/><Relationship Id="rId9" Type="http://schemas.openxmlformats.org/officeDocument/2006/relationships/hyperlink" Target="mailto:Christopher.Lane@state.co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6.xml"/><Relationship Id="rId4" Type="http://schemas.openxmlformats.org/officeDocument/2006/relationships/hyperlink" Target="https://www.oelp.org/event/oelp-team-meetin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hospital-stakeholder-engagement-meeting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6.xml"/><Relationship Id="rId5" Type="http://schemas.openxmlformats.org/officeDocument/2006/relationships/image" Target="../media/image20.png"/><Relationship Id="rId4" Type="http://schemas.openxmlformats.org/officeDocument/2006/relationships/hyperlink" Target="mailto:Della.Phan@state.co.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hospital-engagement-meeting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cpf.colorado.gov/regulatory-efficiency-review" TargetMode="External"/><Relationship Id="rId2" Type="http://schemas.openxmlformats.org/officeDocument/2006/relationships/hyperlink" Target="https://www.sos.state.co.us/CCR/DisplayRule.do?action=ruleinfo&amp;ruleId=2919&amp;deptID=7&amp;agencyID=69&amp;deptName=Department%20of%20Health%20Care%20Policy%20and%20Financing&amp;agencyName=Medical%20Services%20Board%20(Volume%208;%20Medical%20Assistance,%20Children%27s%20Health%20Plan)&amp;seriesNum=10%20CCR%202505-10%208.200" TargetMode="External"/><Relationship Id="rId1" Type="http://schemas.openxmlformats.org/officeDocument/2006/relationships/slideLayout" Target="../slideLayouts/slideLayout76.xml"/><Relationship Id="rId4" Type="http://schemas.openxmlformats.org/officeDocument/2006/relationships/hyperlink" Target="https://hcpf.colorado.gov/medical-services-board&#8203;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 noGrp="1"/>
          </p:cNvSpPr>
          <p:nvPr>
            <p:ph type="title" idx="4294967295"/>
          </p:nvPr>
        </p:nvSpPr>
        <p:spPr>
          <a:xfrm>
            <a:off x="385618" y="862113"/>
            <a:ext cx="12354560" cy="166953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84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689" b="1" i="0" u="none" strike="noStrike" kern="1200" cap="none" spc="0" normalizeH="0" baseline="0" noProof="0">
                <a:ln w="12700">
                  <a:solidFill>
                    <a:srgbClr val="AFC1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HOSPITAL STAKEHOLDER ENGAGEMENT MEETING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00A17C-DE95-4C28-8E55-BB63B4CA0E2C}"/>
              </a:ext>
            </a:extLst>
          </p:cNvPr>
          <p:cNvSpPr txBox="1"/>
          <p:nvPr/>
        </p:nvSpPr>
        <p:spPr>
          <a:xfrm>
            <a:off x="1150935" y="3191685"/>
            <a:ext cx="10831351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defTabSz="1300460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i="1" kern="0">
                <a:solidFill>
                  <a:schemeClr val="tx1"/>
                </a:solidFill>
                <a:latin typeface="+mj-lt"/>
              </a:rPr>
              <a:t>Friday, February 7, 2025</a:t>
            </a:r>
          </a:p>
          <a:p>
            <a:pPr algn="ctr" defTabSz="130046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i="1" kern="0">
                <a:solidFill>
                  <a:schemeClr val="tx1"/>
                </a:solidFill>
                <a:latin typeface="+mj-lt"/>
              </a:rPr>
              <a:t>9:00 AM - 11:00 AM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6723" y="4858790"/>
            <a:ext cx="10831352" cy="2677656"/>
          </a:xfrm>
          <a:prstGeom prst="rect">
            <a:avLst/>
          </a:prstGeom>
          <a:noFill/>
          <a:ln w="5715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+mn-lt"/>
              </a:rPr>
              <a:t>Location: 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Online Only   </a:t>
            </a:r>
            <a:endParaRPr lang="en-US" sz="2000" u="sng">
              <a:solidFill>
                <a:schemeClr val="tx1"/>
              </a:solidFill>
            </a:endParaRP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 b="1">
                <a:solidFill>
                  <a:schemeClr val="tx1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 Hospital Zoom Meeting</a:t>
            </a:r>
            <a:r>
              <a:rPr lang="en-US" sz="2000" b="1">
                <a:solidFill>
                  <a:schemeClr val="tx1"/>
                </a:solidFill>
                <a:latin typeface="+mn-lt"/>
              </a:rPr>
              <a:t>: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Dial Toll-free 1-877-853-5257 / Meeting ID: 870 4490 0719 / Passcode: 245046</a:t>
            </a:r>
          </a:p>
          <a:p>
            <a:endParaRPr lang="en-US" sz="2000" b="1">
              <a:solidFill>
                <a:schemeClr val="tx1"/>
              </a:solidFill>
              <a:latin typeface="+mn-lt"/>
            </a:endParaRPr>
          </a:p>
          <a:p>
            <a:r>
              <a:rPr lang="en-US" sz="2000" b="1">
                <a:solidFill>
                  <a:schemeClr val="tx1"/>
                </a:solidFill>
                <a:latin typeface="+mn-lt"/>
              </a:rPr>
              <a:t>Topic Suggestions,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due by close of business two weeks prior to the meeting. Send suggestions to</a:t>
            </a:r>
            <a:r>
              <a:rPr lang="en-US" sz="2800" kern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kern="0">
                <a:solidFill>
                  <a:srgbClr val="002DD1"/>
                </a:solidFill>
                <a:latin typeface="Trebuchet MS"/>
                <a:hlinkClick r:id="rId4"/>
              </a:rPr>
              <a:t>Della.Phan@state.co.us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en-US" sz="2000">
                <a:solidFill>
                  <a:schemeClr val="tx1"/>
                </a:solidFill>
                <a:latin typeface="+mn-lt"/>
              </a:rPr>
              <a:t>  </a:t>
            </a:r>
            <a:endParaRPr lang="en-US" sz="200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8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03690-FEFC-4E60-1F3A-1E64AA956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19CD-51A2-A654-B585-B1ACA7160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Update to EAPG Version 3.18 Transition</a:t>
            </a:r>
            <a:r>
              <a:rPr lang="en-US" sz="4400" dirty="0">
                <a:solidFill>
                  <a:schemeClr val="bg1"/>
                </a:solidFill>
              </a:rPr>
              <a:t>`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E6785-9639-9080-5AEF-67867CB6ED5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/>
              <a:t>Part 3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sz="2800" b="1" dirty="0"/>
              <a:t>Data Processing Error Discovered</a:t>
            </a:r>
          </a:p>
          <a:p>
            <a:pPr lvl="1"/>
            <a:r>
              <a:rPr lang="en-US" sz="2800" dirty="0"/>
              <a:t>Unable to present proposed, scaled weights for meaningful fiscal impact</a:t>
            </a:r>
          </a:p>
          <a:p>
            <a:pPr lvl="1"/>
            <a:r>
              <a:rPr lang="en-US" sz="2800" dirty="0"/>
              <a:t>More details on impacts during March 2025 Engagement Meeting</a:t>
            </a:r>
          </a:p>
          <a:p>
            <a:pPr lvl="1"/>
            <a:r>
              <a:rPr lang="en-US" sz="2800" dirty="0"/>
              <a:t>Pending degree of hospital feedback, tentatively scheduled for July 1, 2025 implementation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E677C-62DE-EE3B-C613-E4D3188AF1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69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AD8BE-DDD2-258E-1091-862E353BA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9969-354B-E5C6-7441-98C13164E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365558"/>
            <a:ext cx="11217274" cy="1156322"/>
          </a:xfrm>
        </p:spPr>
        <p:txBody>
          <a:bodyPr/>
          <a:lstStyle/>
          <a:p>
            <a:r>
              <a:rPr lang="en-US"/>
              <a:t>Regulatory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2C18-2F19-E590-FADB-589ACD36075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3763" y="1440082"/>
            <a:ext cx="11217274" cy="7513418"/>
          </a:xfrm>
        </p:spPr>
        <p:txBody>
          <a:bodyPr lIns="91440" tIns="45720" rIns="91440" bIns="45720" anchor="t"/>
          <a:lstStyle/>
          <a:p>
            <a:pPr marL="256540" indent="-256540"/>
            <a:r>
              <a:rPr lang="en-US" sz="3200"/>
              <a:t>Inpatient Hospital Housekeeping Update</a:t>
            </a:r>
          </a:p>
          <a:p>
            <a:pPr marL="599421" lvl="1" indent="-256540"/>
            <a:r>
              <a:rPr lang="en-US" sz="3200"/>
              <a:t>State Plan Amendment</a:t>
            </a:r>
          </a:p>
          <a:p>
            <a:pPr marL="899442" lvl="2" indent="-256540"/>
            <a:r>
              <a:rPr lang="en-US" sz="2800"/>
              <a:t>Public Noticing required</a:t>
            </a:r>
          </a:p>
          <a:p>
            <a:pPr marL="599421" lvl="1" indent="-256540"/>
            <a:r>
              <a:rPr lang="en-US" sz="3200"/>
              <a:t>Code of Colorado Regulations Update</a:t>
            </a:r>
          </a:p>
          <a:p>
            <a:pPr marL="898826" lvl="2" indent="-256540"/>
            <a:r>
              <a:rPr lang="en-US" sz="2800"/>
              <a:t>To be presented to Medical Services Board April 11, 2025</a:t>
            </a:r>
          </a:p>
          <a:p>
            <a:pPr marL="898826" lvl="2" indent="-256540"/>
            <a:r>
              <a:rPr lang="en-US" sz="2800"/>
              <a:t>Effective July 1, 2025</a:t>
            </a:r>
            <a:endParaRPr lang="en-US" sz="3200"/>
          </a:p>
          <a:p>
            <a:pPr marL="0" indent="0">
              <a:buNone/>
            </a:pPr>
            <a:endParaRPr lang="en-US"/>
          </a:p>
          <a:p>
            <a:pPr marL="256540" indent="-256540"/>
            <a:r>
              <a:rPr lang="en-US" sz="3200" b="1"/>
              <a:t>340B Rate Reduction (80% -&gt; 65%)</a:t>
            </a:r>
          </a:p>
          <a:p>
            <a:pPr marL="599421" lvl="1" indent="-256540"/>
            <a:r>
              <a:rPr lang="en-US" sz="3200"/>
              <a:t>State Plan Amendment</a:t>
            </a:r>
          </a:p>
          <a:p>
            <a:pPr marL="899442" lvl="2" indent="-256540"/>
            <a:r>
              <a:rPr lang="en-US" sz="2800"/>
              <a:t>Public Noticing required</a:t>
            </a:r>
          </a:p>
          <a:p>
            <a:pPr marL="599421" lvl="1" indent="-256540"/>
            <a:r>
              <a:rPr lang="en-US" sz="3200"/>
              <a:t>Code of Colorado Regulations Update</a:t>
            </a:r>
          </a:p>
          <a:p>
            <a:pPr marL="898826" lvl="2" indent="-256540"/>
            <a:r>
              <a:rPr lang="en-US" sz="2800"/>
              <a:t>To be presented to Medical Services Board April 11, 2025</a:t>
            </a:r>
          </a:p>
          <a:p>
            <a:pPr marL="898826" lvl="2" indent="-256540"/>
            <a:r>
              <a:rPr lang="en-US" sz="2800"/>
              <a:t>Effective July 1, 2025, regardless of EAPG version update timeline</a:t>
            </a:r>
          </a:p>
          <a:p>
            <a:pPr marL="342265" lvl="1" indent="0">
              <a:buNone/>
            </a:pPr>
            <a:endParaRPr lang="en-US" sz="3200"/>
          </a:p>
          <a:p>
            <a:pPr marL="342265" lvl="1" indent="0">
              <a:buNone/>
            </a:pPr>
            <a:endParaRPr lang="en-US" sz="3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55DB3-5E2A-1A58-A0C3-83FA4424E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626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B85DC-B1F5-382A-BB8F-DD4DF696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8530" y="651016"/>
            <a:ext cx="3204567" cy="3259648"/>
          </a:xfrm>
        </p:spPr>
        <p:txBody>
          <a:bodyPr/>
          <a:lstStyle/>
          <a:p>
            <a:r>
              <a:rPr lang="en-US" sz="4400"/>
              <a:t>Questions?  Comments? </a:t>
            </a:r>
            <a:br>
              <a:rPr lang="en-US" sz="4400"/>
            </a:br>
            <a:r>
              <a:rPr lang="en-US" sz="4400"/>
              <a:t>Solutions?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0BD84B-1093-127A-934B-0A80B3CAB5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3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dirty="0" smtClean="0">
                <a:solidFill>
                  <a:srgbClr val="FFFFFF"/>
                </a:solidFill>
              </a:rPr>
              <a:pPr/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 Placeholder 1"/>
          <p:cNvSpPr txBox="1">
            <a:spLocks noGrp="1"/>
          </p:cNvSpPr>
          <p:nvPr>
            <p:ph type="title" idx="4294967295"/>
          </p:nvPr>
        </p:nvSpPr>
        <p:spPr>
          <a:xfrm>
            <a:off x="1229973" y="247081"/>
            <a:ext cx="10245796" cy="14642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7672" marR="0" lvl="0" indent="-487672" algn="ctr" defTabSz="130046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689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Thank You!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1229973" y="2166169"/>
            <a:ext cx="4911402" cy="6770932"/>
          </a:xfrm>
          <a:prstGeom prst="rect">
            <a:avLst/>
          </a:prstGeom>
        </p:spPr>
        <p:txBody>
          <a:bodyPr lIns="116705" tIns="58352" rIns="116705" bIns="58352" anchor="t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 3" pitchFamily="18" charset="2"/>
              <a:buChar char="Ò"/>
              <a:tabLst/>
              <a:defRPr sz="36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3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Kevin Martin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Fee for Service Rates Division Director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Kevin.Martin@state.co.us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Andrew Abalos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Facility Rates Section Manager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Andrew.Abalos@state.co.us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Diana Lambe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Inpatient Hospital Rates Analyst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Diana.Lambe@state.co.us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Gabriel </a:t>
            </a:r>
            <a:r>
              <a:rPr lang="en-US" sz="2000" err="1">
                <a:solidFill>
                  <a:schemeClr val="tx1"/>
                </a:solidFill>
                <a:ea typeface="+mn-lt"/>
                <a:cs typeface="+mn-lt"/>
              </a:rPr>
              <a:t>Hottinger</a:t>
            </a: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Hospital Rate Analyst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Gabriel.Hottinger@state.co.us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3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Della Phan</a:t>
            </a:r>
            <a:endParaRPr lang="en-US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Specialty Hospital Rates Analyst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Della.Phan@state.co.us</a:t>
            </a:r>
          </a:p>
          <a:p>
            <a:pPr marL="0" indent="0">
              <a:buNone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18">
              <a:solidFill>
                <a:schemeClr val="tx1"/>
              </a:solidFill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441910" y="2178827"/>
            <a:ext cx="5347467" cy="6758274"/>
          </a:xfrm>
          <a:prstGeom prst="rect">
            <a:avLst/>
          </a:prstGeom>
        </p:spPr>
        <p:txBody>
          <a:bodyPr lIns="116705" tIns="58352" rIns="116705" bIns="58352" anchor="t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 3" pitchFamily="18" charset="2"/>
              <a:buChar char="Ò"/>
              <a:tabLst/>
              <a:defRPr sz="36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3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</a:rPr>
              <a:t>Raine Henry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</a:rPr>
              <a:t>Hospital and Specialty Care Section Manager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Raine.Henry@state.co.us</a:t>
            </a: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chemeClr val="tx2">
                  <a:lumMod val="60000"/>
                  <a:lumOff val="40000"/>
                </a:schemeClr>
              </a:solidFill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00"/>
                </a:solidFill>
                <a:ea typeface="+mn-lt"/>
                <a:cs typeface="+mn-lt"/>
              </a:rPr>
              <a:t>Chris Lane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</a:rPr>
              <a:t>Specialty Care and Facilities Unit Manager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Christopher.Lane@state.co.us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00"/>
                </a:solidFill>
                <a:ea typeface="+mn-lt"/>
                <a:cs typeface="+mn-lt"/>
              </a:rPr>
              <a:t>Diva Wood</a:t>
            </a:r>
            <a:endParaRPr lang="en-US"/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Hospital Policy Specialist</a:t>
            </a: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ea typeface="+mn-lt"/>
                <a:cs typeface="+mn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Diva.Wood@state.co.us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Jessica Short</a:t>
            </a: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Hospital Policy Specialist</a:t>
            </a: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ea typeface="+mn-lt"/>
                <a:cs typeface="+mn-lt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Jessica.Short@state.co.us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7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 Placeholder 2"/>
          <p:cNvSpPr txBox="1">
            <a:spLocks noGrp="1"/>
          </p:cNvSpPr>
          <p:nvPr>
            <p:ph type="title" idx="4294967295"/>
          </p:nvPr>
        </p:nvSpPr>
        <p:spPr>
          <a:xfrm>
            <a:off x="154183" y="210439"/>
            <a:ext cx="12354560" cy="112714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30046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689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Welcome &amp; Introductions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20825" y="1752869"/>
            <a:ext cx="9763150" cy="19928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730885" indent="-730885" defTabSz="1300460" fontAlgn="auto" hangingPunct="1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3950" b="1" kern="0">
                <a:solidFill>
                  <a:schemeClr val="tx1"/>
                </a:solidFill>
                <a:latin typeface="+mn-lt"/>
              </a:rPr>
              <a:t>Thank you for participating today!</a:t>
            </a:r>
            <a:endParaRPr lang="en-US" sz="3950">
              <a:solidFill>
                <a:schemeClr val="tx1"/>
              </a:solidFill>
            </a:endParaRPr>
          </a:p>
          <a:p>
            <a:pPr marL="730885" indent="-730885" defTabSz="1300460" fontAlgn="auto" hangingPunct="1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1600" b="1" kern="0">
              <a:solidFill>
                <a:schemeClr val="tx1"/>
              </a:solidFill>
              <a:latin typeface="+mn-lt"/>
            </a:endParaRPr>
          </a:p>
          <a:p>
            <a:pPr marL="730885" indent="-730885" defTabSz="1300460" fontAlgn="auto" hangingPunct="1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3400" kern="0">
                <a:solidFill>
                  <a:schemeClr val="tx1"/>
                </a:solidFill>
                <a:latin typeface="+mn-lt"/>
              </a:rPr>
              <a:t>We are counting on your participation to make these meetings successful</a:t>
            </a:r>
            <a:endParaRPr lang="en-US" sz="3413" ker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Picture 2" descr="cartoon picture of people sitting in a circle at a table having a meeting&#10;">
            <a:extLst>
              <a:ext uri="{FF2B5EF4-FFF2-40B4-BE49-F238E27FC236}">
                <a16:creationId xmlns:a16="http://schemas.microsoft.com/office/drawing/2014/main" id="{1D6B36EA-E8B4-4906-89F7-6468C40536E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862729" y="3745722"/>
            <a:ext cx="6389474" cy="533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44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 Placeholder 2"/>
          <p:cNvSpPr txBox="1">
            <a:spLocks noGrp="1"/>
          </p:cNvSpPr>
          <p:nvPr>
            <p:ph type="title" idx="4294967295"/>
          </p:nvPr>
        </p:nvSpPr>
        <p:spPr>
          <a:xfrm>
            <a:off x="184392" y="228254"/>
            <a:ext cx="12354560" cy="9695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30046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About this Meeting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2673" y="1528834"/>
            <a:ext cx="11059453" cy="61247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730885" indent="-730885" fontAlgn="auto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kern="0">
                <a:solidFill>
                  <a:schemeClr val="tx1"/>
                </a:solidFill>
                <a:latin typeface="+mn-lt"/>
              </a:rPr>
              <a:t>We will be recording this meeting.</a:t>
            </a:r>
            <a:endParaRPr lang="en-US" sz="2800" kern="0">
              <a:solidFill>
                <a:schemeClr val="tx1"/>
              </a:solidFill>
            </a:endParaRPr>
          </a:p>
          <a:p>
            <a:pPr marL="730885" indent="-730885" fontAlgn="auto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2800" b="1" kern="0">
              <a:solidFill>
                <a:schemeClr val="tx1"/>
              </a:solidFill>
              <a:latin typeface="+mn-lt"/>
            </a:endParaRPr>
          </a:p>
          <a:p>
            <a:pPr marL="730885" indent="-730885" fontAlgn="auto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kern="0">
                <a:solidFill>
                  <a:schemeClr val="tx1"/>
                </a:solidFill>
                <a:latin typeface="+mn-lt"/>
              </a:rPr>
              <a:t>Please speak clearly when asking a question and give your name and hospital</a:t>
            </a:r>
          </a:p>
          <a:p>
            <a:pPr marL="730885" indent="-730885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2800" kern="0">
              <a:solidFill>
                <a:schemeClr val="tx1"/>
              </a:solidFill>
              <a:latin typeface="+mn-lt"/>
            </a:endParaRPr>
          </a:p>
          <a:p>
            <a:pPr marL="730885" indent="-730885" defTabSz="1300460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kern="0">
                <a:solidFill>
                  <a:schemeClr val="tx1"/>
                </a:solidFill>
                <a:latin typeface="+mn-lt"/>
              </a:rPr>
              <a:t>A recording of this meeting will be posted to the </a:t>
            </a:r>
            <a:r>
              <a:rPr lang="en-US" sz="2800" kern="0">
                <a:solidFill>
                  <a:srgbClr val="002DD1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Hospital Engagement Meeting website</a:t>
            </a:r>
            <a:r>
              <a:rPr lang="en-US" sz="2800" kern="0">
                <a:solidFill>
                  <a:schemeClr val="tx1"/>
                </a:solidFill>
                <a:latin typeface="+mn-lt"/>
              </a:rPr>
              <a:t> for later viewing.</a:t>
            </a:r>
          </a:p>
          <a:p>
            <a:pPr marL="730885" indent="-730885" defTabSz="1300460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2800" kern="0">
              <a:solidFill>
                <a:schemeClr val="tx1"/>
              </a:solidFill>
              <a:latin typeface="+mn-lt"/>
            </a:endParaRPr>
          </a:p>
          <a:p>
            <a:pPr marL="730885" indent="-730885" defTabSz="1300460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b="1" kern="0">
                <a:solidFill>
                  <a:schemeClr val="tx1"/>
                </a:solidFill>
                <a:latin typeface="+mn-lt"/>
              </a:rPr>
              <a:t>Hospital Generated Topics:  </a:t>
            </a:r>
            <a:r>
              <a:rPr lang="en-US" sz="2800" kern="0">
                <a:solidFill>
                  <a:schemeClr val="tx1"/>
                </a:solidFill>
                <a:latin typeface="+mn-lt"/>
              </a:rPr>
              <a:t>Please contact Della Phan at </a:t>
            </a:r>
            <a:r>
              <a:rPr lang="en-US" sz="2800" kern="0">
                <a:solidFill>
                  <a:srgbClr val="002DD1"/>
                </a:solidFill>
                <a:latin typeface="+mn-lt"/>
                <a:hlinkClick r:id="rId4"/>
              </a:rPr>
              <a:t>Della.Phan@state.co.us</a:t>
            </a:r>
            <a:r>
              <a:rPr lang="en-US" sz="2800" kern="0">
                <a:solidFill>
                  <a:schemeClr val="tx1"/>
                </a:solidFill>
                <a:latin typeface="+mn-lt"/>
              </a:rPr>
              <a:t> with requests to cover questions or topics in future hospital engagement meetings.  Topics requested fewer than 2 weeks before the next meeting may need to be pushed to future meetings depending on availability of personnel with knowledge of those topics.</a:t>
            </a:r>
            <a:endParaRPr lang="en-US" sz="2844" ker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Picture 2" descr="Title in rainbow colors" title="Thank you for your cooperation">
            <a:extLst>
              <a:ext uri="{FF2B5EF4-FFF2-40B4-BE49-F238E27FC236}">
                <a16:creationId xmlns:a16="http://schemas.microsoft.com/office/drawing/2014/main" id="{BDB9440E-0B85-4DE2-A15E-8DDAC5FB25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44" y="7824058"/>
            <a:ext cx="12501256" cy="114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1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 Placeholder 1"/>
          <p:cNvSpPr txBox="1">
            <a:spLocks noGrp="1"/>
          </p:cNvSpPr>
          <p:nvPr>
            <p:ph type="title" idx="4294967295"/>
          </p:nvPr>
        </p:nvSpPr>
        <p:spPr>
          <a:xfrm>
            <a:off x="484592" y="365962"/>
            <a:ext cx="11923556" cy="152294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584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Dates and Times for </a:t>
            </a:r>
            <a:r>
              <a:rPr lang="en-US" sz="3400">
                <a:solidFill>
                  <a:schemeClr val="tx1"/>
                </a:solidFill>
                <a:latin typeface="+mj-lt"/>
              </a:rPr>
              <a:t>2025</a:t>
            </a:r>
            <a:endParaRPr kumimoji="0" lang="en-US" sz="3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  <a:sym typeface="Trebuchet MS" pitchFamily="-100" charset="0"/>
            </a:endParaRPr>
          </a:p>
          <a:p>
            <a:pPr marL="342900" marR="0" lvl="0" indent="-342900" algn="ctr" defTabSz="584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General Hospital Stakeholder Engagement Meetings</a:t>
            </a:r>
            <a:endParaRPr lang="en-US" sz="3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4" name="Table 3" descr="Next Meeting Date September thirteenth from 12:30pm to 4pm. Final meeting for the year is November first from 9am to 12:30pm" title="Upcoming Meetings">
            <a:extLst>
              <a:ext uri="{FF2B5EF4-FFF2-40B4-BE49-F238E27FC236}">
                <a16:creationId xmlns:a16="http://schemas.microsoft.com/office/drawing/2014/main" id="{765865DA-2F64-407C-83D2-AFFC34015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022324"/>
              </p:ext>
            </p:extLst>
          </p:nvPr>
        </p:nvGraphicFramePr>
        <p:xfrm>
          <a:off x="2514075" y="1963057"/>
          <a:ext cx="8365283" cy="421030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87931">
                  <a:extLst>
                    <a:ext uri="{9D8B030D-6E8A-4147-A177-3AD203B41FA5}">
                      <a16:colId xmlns:a16="http://schemas.microsoft.com/office/drawing/2014/main" val="1192070663"/>
                    </a:ext>
                  </a:extLst>
                </a:gridCol>
                <a:gridCol w="4177352">
                  <a:extLst>
                    <a:ext uri="{9D8B030D-6E8A-4147-A177-3AD203B41FA5}">
                      <a16:colId xmlns:a16="http://schemas.microsoft.com/office/drawing/2014/main" val="495390942"/>
                    </a:ext>
                  </a:extLst>
                </a:gridCol>
              </a:tblGrid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/>
                        <a:t>Dates of Meetings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/>
                        <a:t>Meeting Time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235870846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sngStrike" baseline="0">
                          <a:solidFill>
                            <a:schemeClr val="tx1"/>
                          </a:solidFill>
                        </a:rPr>
                        <a:t>January 10,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600" b="0" i="0" u="none" strike="sngStrike" baseline="0" noProof="0">
                          <a:solidFill>
                            <a:schemeClr val="tx1"/>
                          </a:solidFill>
                        </a:rPr>
                        <a:t>1:00pm-3:00pm</a:t>
                      </a:r>
                      <a:endParaRPr lang="en-US" strike="sngStrike">
                        <a:solidFill>
                          <a:schemeClr val="tx1"/>
                        </a:solidFill>
                      </a:endParaRP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58151912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b="0" strike="sngStrike" baseline="0">
                          <a:solidFill>
                            <a:schemeClr val="tx1"/>
                          </a:solidFill>
                        </a:rPr>
                        <a:t>February 7,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0" strike="sngStrike" baseline="0">
                          <a:solidFill>
                            <a:schemeClr val="tx1"/>
                          </a:solidFill>
                        </a:rPr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3557668154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noStrike" baseline="0"/>
                        <a:t>March 7,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strike="noStrike" baseline="0"/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786757573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noStrike" baseline="0"/>
                        <a:t>May 2,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strike="noStrike" baseline="0"/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472245145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noStrike" baseline="0"/>
                        <a:t>July 11, 2025</a:t>
                      </a:r>
                      <a:endParaRPr lang="en-US"/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2600" b="0" i="0" u="none" strike="noStrike" baseline="0" noProof="0"/>
                        <a:t>1:00pm-3:00pm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996103309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noStrike" baseline="0"/>
                        <a:t>September 5,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2600" b="0" i="0" u="none" strike="noStrike" baseline="0" noProof="0"/>
                        <a:t>9:00am-11:00am</a:t>
                      </a:r>
                      <a:endParaRPr lang="en-US" strike="noStrike"/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3554601321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noStrike" baseline="0"/>
                        <a:t>November 7,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strike="noStrike" baseline="0" dirty="0"/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23764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89808" y="6768041"/>
            <a:ext cx="5464114" cy="23686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276">
                <a:latin typeface="+mn-lt"/>
              </a:rPr>
              <a:t>The agenda for upcoming meetings will be available on our external website on a Monday the week of the meeting. </a:t>
            </a:r>
          </a:p>
          <a:p>
            <a:pPr algn="ctr"/>
            <a:r>
              <a:rPr lang="en-US" sz="2276">
                <a:latin typeface="+mn-lt"/>
              </a:rPr>
              <a:t> </a:t>
            </a:r>
            <a:r>
              <a:rPr lang="en-US" sz="2276">
                <a:latin typeface="+mn-lt"/>
                <a:hlinkClick r:id="rId3"/>
              </a:rPr>
              <a:t>https://www.colorado.gov/pacific/hcpf/hospital-engagement-meetings</a:t>
            </a:r>
            <a:endParaRPr lang="en-US" sz="2276">
              <a:latin typeface="+mn-lt"/>
            </a:endParaRPr>
          </a:p>
          <a:p>
            <a:pPr algn="ctr"/>
            <a:endParaRPr lang="en-US" sz="3413">
              <a:latin typeface="+mn-lt"/>
            </a:endParaRPr>
          </a:p>
        </p:txBody>
      </p:sp>
      <p:sp>
        <p:nvSpPr>
          <p:cNvPr id="19" name="Callout: Double Bent Line 18">
            <a:extLst>
              <a:ext uri="{FF2B5EF4-FFF2-40B4-BE49-F238E27FC236}">
                <a16:creationId xmlns:a16="http://schemas.microsoft.com/office/drawing/2014/main" id="{2BCCB8AF-00F6-4F5D-8984-0192474D0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0800000">
            <a:off x="7885594" y="6871683"/>
            <a:ext cx="3890953" cy="1657064"/>
          </a:xfrm>
          <a:prstGeom prst="borderCallout3">
            <a:avLst>
              <a:gd name="adj1" fmla="val 18117"/>
              <a:gd name="adj2" fmla="val 23"/>
              <a:gd name="adj3" fmla="val 18750"/>
              <a:gd name="adj4" fmla="val -13702"/>
              <a:gd name="adj5" fmla="val 68354"/>
              <a:gd name="adj6" fmla="val -13702"/>
              <a:gd name="adj7" fmla="val 302999"/>
              <a:gd name="adj8" fmla="val -1283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72249" tIns="72249" rIns="72249" bIns="72249" numCol="1" rtlCol="0" anchor="ctr" anchorCtr="0" compatLnSpc="1">
            <a:prstTxWarp prst="textNoShape">
              <a:avLst/>
            </a:prstTxWarp>
          </a:bodyPr>
          <a:lstStyle/>
          <a:p>
            <a:pPr marL="325115" defTabSz="830849"/>
            <a:endParaRPr lang="en-US" sz="2560">
              <a:noFill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811DD5-7AD3-4F1A-9C2E-5395F0376FFA}"/>
              </a:ext>
            </a:extLst>
          </p:cNvPr>
          <p:cNvSpPr txBox="1"/>
          <p:nvPr/>
        </p:nvSpPr>
        <p:spPr>
          <a:xfrm>
            <a:off x="8015397" y="6870024"/>
            <a:ext cx="3649735" cy="149322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276"/>
              <a:t>Please note the offset dates and times to work around holidays AND Medical Services Board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A24B62C-909A-450B-86C8-1EECC20B4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 flipV="1">
            <a:off x="10452503" y="4859651"/>
            <a:ext cx="1814786" cy="1322"/>
          </a:xfrm>
          <a:prstGeom prst="straightConnector1">
            <a:avLst/>
          </a:prstGeom>
          <a:solidFill>
            <a:srgbClr val="14943F"/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11985-5075-42F5-86C6-D80F6ECDC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 flipH="1">
            <a:off x="10510726" y="2774467"/>
            <a:ext cx="1756563" cy="1322"/>
          </a:xfrm>
          <a:prstGeom prst="straightConnector1">
            <a:avLst/>
          </a:prstGeom>
          <a:solidFill>
            <a:srgbClr val="14943F"/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6FC390A-081B-19FC-12D4-DB7F23696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>
            <a:off x="12267289" y="2774467"/>
            <a:ext cx="19997" cy="5477287"/>
          </a:xfrm>
          <a:prstGeom prst="straightConnector1">
            <a:avLst/>
          </a:prstGeom>
          <a:solidFill>
            <a:srgbClr val="14943F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3828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38148">
              <a:defRPr/>
            </a:pPr>
            <a:fld id="{CDE68769-00DC-405B-88E2-248530D96551}" type="slidenum">
              <a:rPr lang="en-US">
                <a:solidFill>
                  <a:srgbClr val="FFFFFF"/>
                </a:solidFill>
              </a:rPr>
              <a:pPr defTabSz="438148"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8D13D8B-3009-4359-9FB8-AD660C8B55D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438941" y="206348"/>
            <a:ext cx="8123837" cy="8802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831013" rtl="0" eaLnBrk="1" fontAlgn="auto" latinLnBrk="0" hangingPunct="1">
              <a:lnSpc>
                <a:spcPct val="100000"/>
              </a:lnSpc>
              <a:spcBef>
                <a:spcPts val="109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120" b="1" i="0" u="none" strike="noStrike" kern="0" cap="none" spc="0" normalizeH="0" baseline="0" noProof="0">
                <a:ln w="0"/>
                <a:solidFill>
                  <a:schemeClr val="tx1"/>
                </a:solidFill>
                <a:effectLst/>
                <a:uLnTx/>
                <a:uFillTx/>
                <a:latin typeface="Trebuchet MS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AGENDA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05A6AE4F-1A0A-496C-A3D3-B55588F2D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523683"/>
              </p:ext>
            </p:extLst>
          </p:nvPr>
        </p:nvGraphicFramePr>
        <p:xfrm>
          <a:off x="732921" y="1237856"/>
          <a:ext cx="11513298" cy="3301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3298">
                  <a:extLst>
                    <a:ext uri="{9D8B030D-6E8A-4147-A177-3AD203B41FA5}">
                      <a16:colId xmlns:a16="http://schemas.microsoft.com/office/drawing/2014/main" val="2531418421"/>
                    </a:ext>
                  </a:extLst>
                </a:gridCol>
              </a:tblGrid>
              <a:tr h="1223674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3200" dirty="0"/>
                        <a:t>February 2025 Hospital Stakeholder </a:t>
                      </a:r>
                    </a:p>
                    <a:p>
                      <a:pPr marL="0" marR="0" lvl="0" indent="0" algn="ctr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Engagement Meeting Topics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–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</a:rPr>
                        <a:t>mm:ss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0826839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Regulatory Cleanup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3:45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588053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marR="0" lvl="0" indent="0" algn="l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EAPG 340B Rate Reduction </a:t>
                      </a:r>
                      <a:r>
                        <a:rPr lang="en-US" sz="2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 6:10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1553540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marR="0" lvl="0" indent="0" algn="l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Update to EAPG Version 3.18 Transition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12:27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6531109"/>
                  </a:ext>
                </a:extLst>
              </a:tr>
              <a:tr h="523561">
                <a:tc>
                  <a:txBody>
                    <a:bodyPr/>
                    <a:lstStyle/>
                    <a:p>
                      <a:pPr marL="0" marR="0" lvl="0" indent="0" algn="l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Regulatory Updates </a:t>
                      </a:r>
                      <a:r>
                        <a:rPr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– 22:33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5582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28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AD8BE-DDD2-258E-1091-862E353BA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9969-354B-E5C6-7441-98C13164E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74086"/>
            <a:ext cx="11217274" cy="1156322"/>
          </a:xfrm>
        </p:spPr>
        <p:txBody>
          <a:bodyPr/>
          <a:lstStyle/>
          <a:p>
            <a:r>
              <a:rPr lang="en-US"/>
              <a:t>Regulatory Cleanup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2C18-2F19-E590-FADB-589ACD36075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3763" y="1853514"/>
            <a:ext cx="11217274" cy="6852604"/>
          </a:xfrm>
        </p:spPr>
        <p:txBody>
          <a:bodyPr lIns="91440" tIns="45720" rIns="91440" bIns="45720" anchor="t"/>
          <a:lstStyle/>
          <a:p>
            <a:pPr marL="256540" indent="-256540"/>
            <a:r>
              <a:rPr lang="en-US">
                <a:ea typeface="+mn-lt"/>
                <a:cs typeface="+mn-lt"/>
              </a:rPr>
              <a:t>Repealing the following section of rule through the Medical Services Board process: </a:t>
            </a:r>
            <a:endParaRPr lang="en-US" b="1">
              <a:ea typeface="+mn-lt"/>
              <a:cs typeface="+mn-lt"/>
            </a:endParaRPr>
          </a:p>
          <a:p>
            <a:pPr marL="599440" lvl="1" indent="-256540"/>
            <a:r>
              <a:rPr lang="en-US">
                <a:ea typeface="+mn-lt"/>
                <a:cs typeface="+mn-lt"/>
                <a:hlinkClick r:id="rId2"/>
              </a:rPr>
              <a:t>10 CCR 2505-10 8.220 Competitive Procurement and Selective Contracting, Including Global Fee Payment Programs</a:t>
            </a:r>
            <a:endParaRPr lang="en-US"/>
          </a:p>
          <a:p>
            <a:pPr marL="599440" lvl="1" indent="-256540"/>
            <a:r>
              <a:rPr lang="en-US">
                <a:ea typeface="+mn-lt"/>
                <a:cs typeface="+mn-lt"/>
                <a:hlinkClick r:id="rId2"/>
              </a:rPr>
              <a:t>10 CCR 2505-10 8.221 General Provisions</a:t>
            </a:r>
            <a:endParaRPr lang="en-US"/>
          </a:p>
          <a:p>
            <a:pPr marL="256540" indent="-256540"/>
            <a:endParaRPr lang="en-US"/>
          </a:p>
          <a:p>
            <a:pPr marL="256540" indent="-256540"/>
            <a:r>
              <a:rPr lang="en-US"/>
              <a:t>These sections of rule describe an obsolete procurement process for organ and other transplants services</a:t>
            </a:r>
          </a:p>
          <a:p>
            <a:pPr marL="256540" indent="-256540"/>
            <a:endParaRPr lang="en-US"/>
          </a:p>
          <a:p>
            <a:pPr marL="256540" indent="-256540"/>
            <a:r>
              <a:rPr lang="en-US"/>
              <a:t>Reviewed in 2017 and 2022's </a:t>
            </a:r>
            <a:r>
              <a:rPr lang="en-US">
                <a:ea typeface="+mn-lt"/>
                <a:cs typeface="+mn-lt"/>
                <a:hlinkClick r:id="rId3"/>
              </a:rPr>
              <a:t>Regulatory Efficiency Reviews</a:t>
            </a:r>
            <a:endParaRPr lang="en-US">
              <a:ea typeface="+mn-lt"/>
              <a:cs typeface="+mn-lt"/>
            </a:endParaRPr>
          </a:p>
          <a:p>
            <a:pPr marL="599440" lvl="1" indent="-256540"/>
            <a:r>
              <a:rPr lang="en-US">
                <a:ea typeface="+mn-lt"/>
                <a:cs typeface="+mn-lt"/>
              </a:rPr>
              <a:t>The Department does not have SPA authority for process as described </a:t>
            </a:r>
          </a:p>
          <a:p>
            <a:pPr marL="599440" lvl="1" indent="-256540"/>
            <a:r>
              <a:rPr lang="en-US">
                <a:ea typeface="+mn-lt"/>
                <a:cs typeface="+mn-lt"/>
              </a:rPr>
              <a:t>Cross referenced citations no longer exist in CCR</a:t>
            </a:r>
          </a:p>
          <a:p>
            <a:pPr marL="599440" lvl="1" indent="-256540"/>
            <a:endParaRPr lang="en-US">
              <a:ea typeface="+mn-lt"/>
              <a:cs typeface="+mn-lt"/>
            </a:endParaRPr>
          </a:p>
          <a:p>
            <a:pPr marL="256540" indent="-256540"/>
            <a:r>
              <a:rPr lang="en-US">
                <a:ea typeface="+mn-lt"/>
                <a:cs typeface="+mn-lt"/>
                <a:hlinkClick r:id="rId4"/>
              </a:rPr>
              <a:t>Medical Services Board</a:t>
            </a:r>
            <a:r>
              <a:rPr lang="en-US">
                <a:ea typeface="+mn-lt"/>
                <a:cs typeface="+mn-lt"/>
              </a:rPr>
              <a:t> webpage</a:t>
            </a:r>
          </a:p>
          <a:p>
            <a:pPr marL="256540" indent="-256540"/>
            <a:r>
              <a:rPr lang="en-US">
                <a:ea typeface="+mn-lt"/>
                <a:cs typeface="+mn-lt"/>
              </a:rPr>
              <a:t>Contact Raine Henry with any questions</a:t>
            </a:r>
          </a:p>
          <a:p>
            <a:pPr marL="256540" indent="-256540"/>
            <a:endParaRPr lang="en-US">
              <a:ea typeface="+mn-lt"/>
              <a:cs typeface="+mn-lt"/>
            </a:endParaRPr>
          </a:p>
          <a:p>
            <a:pPr marL="899795" lvl="2" indent="-213995"/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55DB3-5E2A-1A58-A0C3-83FA4424E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59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7A44D-81FF-8AA9-F5A8-229A61E8D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400A-826B-C7FB-8BDA-A38104AB0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74086"/>
            <a:ext cx="11217274" cy="1156322"/>
          </a:xfrm>
        </p:spPr>
        <p:txBody>
          <a:bodyPr/>
          <a:lstStyle/>
          <a:p>
            <a:r>
              <a:rPr lang="en-US"/>
              <a:t>EAPG 340B Rate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DE9CC-3278-FD1C-7B3C-AE9A6EF3E3D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3763" y="1853514"/>
            <a:ext cx="11217274" cy="6852604"/>
          </a:xfrm>
        </p:spPr>
        <p:txBody>
          <a:bodyPr lIns="91440" tIns="45720" rIns="91440" bIns="45720" anchor="t"/>
          <a:lstStyle/>
          <a:p>
            <a:pPr marL="256540" indent="-256540"/>
            <a:r>
              <a:rPr lang="en-US"/>
              <a:t>Senate Bill 21-205 (Fiscal Year 21-22 Long Bill) included a reduction to 340B pricing in outpatient hospital payments effective </a:t>
            </a:r>
            <a:r>
              <a:rPr lang="en-US" b="1"/>
              <a:t>July 1, 2021 and ongoing</a:t>
            </a:r>
          </a:p>
          <a:p>
            <a:pPr marL="599421" lvl="1" indent="-256540"/>
            <a:r>
              <a:rPr lang="en-US"/>
              <a:t>Rate decrease by increasing the reduction from 80% to 65% for 340B drugs paid via EAPG</a:t>
            </a:r>
          </a:p>
          <a:p>
            <a:pPr marL="599421" lvl="1" indent="-256540"/>
            <a:r>
              <a:rPr lang="en-US"/>
              <a:t>Due to Department error, this rate reduction was not implemented</a:t>
            </a:r>
          </a:p>
          <a:p>
            <a:pPr marL="599421" lvl="1" indent="-256540"/>
            <a:endParaRPr lang="en-US"/>
          </a:p>
          <a:p>
            <a:pPr marL="256540" indent="-256540"/>
            <a:r>
              <a:rPr lang="en-US"/>
              <a:t>Department is mandated to comply with budgetary authority, and will be incorporating this rate reduction on </a:t>
            </a:r>
            <a:r>
              <a:rPr lang="en-US" b="1"/>
              <a:t>July 1, 2025, intending to align with EAPG version update timeline</a:t>
            </a:r>
          </a:p>
          <a:p>
            <a:pPr marL="599421" lvl="1" indent="-256540"/>
            <a:r>
              <a:rPr lang="en-US"/>
              <a:t>Not currently seeking retroactive takebacks for rate reduction</a:t>
            </a:r>
          </a:p>
          <a:p>
            <a:pPr marL="599421" lvl="1" indent="-256540"/>
            <a:r>
              <a:rPr lang="en-US"/>
              <a:t>Requires updates to Code of Colorado Regulations and State Plan</a:t>
            </a:r>
          </a:p>
          <a:p>
            <a:pPr marL="256540" indent="-256540"/>
            <a:endParaRPr lang="en-US"/>
          </a:p>
          <a:p>
            <a:pPr marL="256540" indent="-256540"/>
            <a:r>
              <a:rPr lang="en-US"/>
              <a:t>All payment modeling for purposes of EAPG weight setting to use reduced 340B pricing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DE6E5-779C-736A-140D-8A65676875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94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876E4-6E28-5083-95E9-C8BF9F9AA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/>
              <a:t>Update to EAPG Version 3.18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8E3E8-54BA-6CBA-80C6-CAB4DB1528B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/>
              <a:t>High Level Approach</a:t>
            </a:r>
          </a:p>
          <a:p>
            <a:r>
              <a:rPr lang="en-US" b="1"/>
              <a:t>Identify all in-state FFS EAPG-paid claims with service dates within CY23</a:t>
            </a:r>
          </a:p>
          <a:p>
            <a:pPr lvl="1"/>
            <a:r>
              <a:rPr lang="en-US"/>
              <a:t>Identify Medicaid-only Claims</a:t>
            </a:r>
          </a:p>
          <a:p>
            <a:pPr lvl="1"/>
            <a:r>
              <a:rPr lang="en-US"/>
              <a:t>Remove instances of duplicate drugs billed in dataset</a:t>
            </a:r>
          </a:p>
          <a:p>
            <a:pPr lvl="1"/>
            <a:r>
              <a:rPr lang="en-US"/>
              <a:t>Remove claims where non-EAPG payment was made on any line (LARCs, specialty drugs, opioid antagonists)</a:t>
            </a:r>
          </a:p>
          <a:p>
            <a:pPr marL="342881" lvl="1" indent="0">
              <a:buNone/>
            </a:pPr>
            <a:endParaRPr lang="en-US" b="1"/>
          </a:p>
          <a:p>
            <a:r>
              <a:rPr lang="en-US" b="1"/>
              <a:t>Use 3M/</a:t>
            </a:r>
            <a:r>
              <a:rPr lang="en-US" b="1" err="1"/>
              <a:t>Solventum</a:t>
            </a:r>
            <a:r>
              <a:rPr lang="en-US" b="1"/>
              <a:t> Software to reprocess all claims identified under EAPG 3.18 using rates effective January 1, 2023 for entire dataset</a:t>
            </a:r>
          </a:p>
          <a:p>
            <a:pPr lvl="1"/>
            <a:r>
              <a:rPr lang="en-US"/>
              <a:t>Equally weight payments across year, reduce seasonality effects</a:t>
            </a:r>
          </a:p>
          <a:p>
            <a:pPr lvl="1"/>
            <a:endParaRPr lang="en-US" b="1"/>
          </a:p>
          <a:p>
            <a:pPr marL="0" indent="0">
              <a:buNone/>
            </a:pPr>
            <a:endParaRPr lang="en-US" b="1"/>
          </a:p>
          <a:p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75A09-85E1-86CD-778E-57AF77833C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2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7A265-28DC-7615-052D-E738B0972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C944-076B-515C-1468-C3630C33870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Update to EAPG Version 3.18 Transition</a:t>
            </a:r>
            <a:r>
              <a:rPr lang="en-US" sz="4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071A5-11AE-18D1-F613-8E8A4D1A2A5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/>
              <a:t>Part 2</a:t>
            </a:r>
          </a:p>
          <a:p>
            <a:r>
              <a:rPr lang="en-US" b="1"/>
              <a:t>Determine Scaling Factor</a:t>
            </a:r>
          </a:p>
          <a:p>
            <a:pPr lvl="1"/>
            <a:r>
              <a:rPr lang="en-US"/>
              <a:t>Determine number to uniformly multiply Solventum national weights by for EAPG Version 3.18 such that total payments across system is equal total payments calculated from prior version in Solventum software</a:t>
            </a:r>
          </a:p>
          <a:p>
            <a:pPr lvl="1"/>
            <a:r>
              <a:rPr lang="en-US"/>
              <a:t>Drug re-weighting (3.47% reduction, 42.93% increase) to still apply throughout transition</a:t>
            </a:r>
          </a:p>
          <a:p>
            <a:pPr lvl="1"/>
            <a:endParaRPr lang="en-US"/>
          </a:p>
          <a:p>
            <a:r>
              <a:rPr lang="en-US" b="1"/>
              <a:t>Reprocess claims in Solventum software using scaled National Weights for version 3.18</a:t>
            </a:r>
          </a:p>
          <a:p>
            <a:pPr lvl="1"/>
            <a:r>
              <a:rPr lang="en-US"/>
              <a:t>Compare total claims payments between 3.18 and 3.16</a:t>
            </a:r>
          </a:p>
          <a:p>
            <a:pPr lvl="1"/>
            <a:r>
              <a:rPr lang="en-US"/>
              <a:t>Identify variances in payments by hospitals, services</a:t>
            </a:r>
          </a:p>
          <a:p>
            <a:pPr lvl="1"/>
            <a:endParaRPr lang="en-US" b="1"/>
          </a:p>
          <a:p>
            <a:pPr lvl="1"/>
            <a:endParaRPr lang="en-US" b="1"/>
          </a:p>
          <a:p>
            <a:pPr lvl="1"/>
            <a:endParaRPr lang="en-US" b="1"/>
          </a:p>
          <a:p>
            <a:pPr marL="0" indent="0">
              <a:buNone/>
            </a:pPr>
            <a:endParaRPr lang="en-US" b="1"/>
          </a:p>
          <a:p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634F2-BD3F-9609-9B6F-596A1D553E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100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989&quot;&gt;&lt;property id=&quot;20148&quot; value=&quot;5&quot;/&gt;&lt;property id=&quot;20300&quot; value=&quot;Slide 2 - &amp;quot;Presentation Title&amp;quot;&quot;/&gt;&lt;property id=&quot;20307&quot; value=&quot;256&quot;/&gt;&lt;/object&gt;&lt;object type=&quot;3&quot; unique_id=&quot;10990&quot;&gt;&lt;property id=&quot;20148&quot; value=&quot;5&quot;/&gt;&lt;property id=&quot;20300&quot; value=&quot;Slide 3 - &amp;quot;HCPF Mission&amp;quot;&quot;/&gt;&lt;property id=&quot;20307&quot; value=&quot;257&quot;/&gt;&lt;/object&gt;&lt;object type=&quot;3&quot; unique_id=&quot;10992&quot;&gt;&lt;property id=&quot;20148&quot; value=&quot;5&quot;/&gt;&lt;property id=&quot;20300&quot; value=&quot;Slide 7 - &amp;quot;Thank You!&amp;quot;&quot;/&gt;&lt;property id=&quot;20307&quot; value=&quot;259&quot;/&gt;&lt;/object&gt;&lt;object type=&quot;3&quot; unique_id=&quot;11267&quot;&gt;&lt;property id=&quot;20148&quot; value=&quot;5&quot;/&gt;&lt;property id=&quot;20300&quot; value=&quot;Slide 1 - &amp;quot;DELETE THIS SLIDE before sharing your presentation!&amp;quot;&quot;/&gt;&lt;property id=&quot;20307&quot; value=&quot;260&quot;/&gt;&lt;/object&gt;&lt;object type=&quot;3&quot; unique_id=&quot;11884&quot;&gt;&lt;property id=&quot;20148&quot; value=&quot;5&quot;/&gt;&lt;property id=&quot;20300&quot; value=&quot;Slide 4 - &amp;quot;List Your Objectives&amp;quot;&quot;/&gt;&lt;property id=&quot;20307&quot; value=&quot;263&quot;/&gt;&lt;/object&gt;&lt;object type=&quot;3&quot; unique_id=&quot;12201&quot;&gt;&lt;property id=&quot;20148&quot; value=&quot;5&quot;/&gt;&lt;property id=&quot;20300&quot; value=&quot;Slide 5 - &amp;quot;Questions or Concerns?&amp;quot;&quot;/&gt;&lt;property id=&quot;20307&quot; value=&quot;264&quot;/&gt;&lt;/object&gt;&lt;object type=&quot;3&quot; unique_id=&quot;14329&quot;&gt;&lt;property id=&quot;20148&quot; value=&quot;5&quot;/&gt;&lt;property id=&quot;20300&quot; value=&quot;Slide 6 - &amp;quot;Contact Information&amp;quot;&quot;/&gt;&lt;property id=&quot;20307&quot; value=&quot;265&quot;/&gt;&lt;/object&gt;&lt;/object&gt;&lt;object type=&quot;8&quot; unique_id=&quot;1008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BD2944A2-E627-42A1-9A09-0EE5E9CE7B24}"/>
    </a:ext>
  </a:extLst>
</a:theme>
</file>

<file path=ppt/theme/theme2.xml><?xml version="1.0" encoding="utf-8"?>
<a:theme xmlns:a="http://schemas.openxmlformats.org/drawingml/2006/main" name="Gradient Master Slide">
  <a:themeElements>
    <a:clrScheme name="HCPF2019">
      <a:dk1>
        <a:srgbClr val="00206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2BC5EC3A-6952-40C3-B843-3E2E7E591EE2}"/>
    </a:ext>
  </a:extLst>
</a:theme>
</file>

<file path=ppt/theme/theme3.xml><?xml version="1.0" encoding="utf-8"?>
<a:theme xmlns:a="http://schemas.openxmlformats.org/drawingml/2006/main" name="1_White 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32000">
              <a:schemeClr val="accent3">
                <a:lumMod val="75000"/>
              </a:schemeClr>
            </a:gs>
            <a:gs pos="81000">
              <a:srgbClr val="6E4187"/>
            </a:gs>
            <a:gs pos="58000">
              <a:schemeClr val="accent5"/>
            </a:gs>
            <a:gs pos="100000">
              <a:schemeClr val="accent2">
                <a:lumMod val="75000"/>
              </a:schemeClr>
            </a:gs>
          </a:gsLst>
          <a:lin ang="3000000" scaled="0"/>
        </a:gradFill>
        <a:ln w="12700" cap="flat" cmpd="sng">
          <a:noFill/>
          <a:prstDash val="solid"/>
          <a:miter lim="0"/>
          <a:headEnd/>
          <a:tailEnd/>
        </a:ln>
        <a:effectLst/>
      </a:spPr>
      <a:bodyPr lIns="67735" tIns="67735" rIns="67735" bIns="67735" anchor="ctr">
        <a:prstTxWarp prst="textNoShape">
          <a:avLst/>
        </a:prstTxWarp>
      </a:bodyPr>
      <a:lstStyle>
        <a:defPPr algn="l">
          <a:defRPr sz="2000">
            <a:solidFill>
              <a:srgbClr val="53C1DD"/>
            </a:solidFill>
          </a:defRPr>
        </a:defPPr>
      </a:lstStyle>
    </a:spDef>
    <a:lnDef>
      <a:spPr bwMode="auto">
        <a:solidFill>
          <a:srgbClr val="14943F"/>
        </a:solidFill>
        <a:ln w="57150" cap="flat" cmpd="sng" algn="ctr">
          <a:solidFill>
            <a:schemeClr val="accent1">
              <a:lumMod val="75000"/>
            </a:schemeClr>
          </a:solidFill>
          <a:prstDash val="solid"/>
          <a:miter lim="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ctr">
        <a:spAutoFit/>
      </a:bodyPr>
      <a:lstStyle>
        <a:defPPr marL="457270" indent="-457270" algn="l" defTabSz="779050" hangingPunct="1">
          <a:spcBef>
            <a:spcPts val="1024"/>
          </a:spcBef>
          <a:buFont typeface="Arial" panose="020B0604020202020204" pitchFamily="34" charset="0"/>
          <a:buChar char="•"/>
          <a:defRPr sz="4800" kern="0" dirty="0">
            <a:solidFill>
              <a:schemeClr val="tx1"/>
            </a:solidFill>
            <a:latin typeface="Trebuchet M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C98720DE-7FBE-474B-BD51-5D6D3FB53FBE}"/>
    </a:ext>
  </a:extLst>
</a:theme>
</file>

<file path=ppt/theme/theme4.xml><?xml version="1.0" encoding="utf-8"?>
<a:theme xmlns:a="http://schemas.openxmlformats.org/drawingml/2006/main" name="2_White 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32000">
              <a:schemeClr val="accent3">
                <a:lumMod val="75000"/>
              </a:schemeClr>
            </a:gs>
            <a:gs pos="81000">
              <a:srgbClr val="6E4187"/>
            </a:gs>
            <a:gs pos="58000">
              <a:schemeClr val="accent5"/>
            </a:gs>
            <a:gs pos="100000">
              <a:schemeClr val="accent2">
                <a:lumMod val="75000"/>
              </a:schemeClr>
            </a:gs>
          </a:gsLst>
          <a:lin ang="3000000" scaled="0"/>
        </a:gradFill>
        <a:ln w="12700" cap="flat" cmpd="sng">
          <a:noFill/>
          <a:prstDash val="solid"/>
          <a:miter lim="0"/>
          <a:headEnd/>
          <a:tailEnd/>
        </a:ln>
        <a:effectLst/>
      </a:spPr>
      <a:bodyPr lIns="67735" tIns="67735" rIns="67735" bIns="67735" anchor="ctr">
        <a:prstTxWarp prst="textNoShape">
          <a:avLst/>
        </a:prstTxWarp>
      </a:bodyPr>
      <a:lstStyle>
        <a:defPPr algn="l">
          <a:defRPr sz="2000">
            <a:solidFill>
              <a:srgbClr val="53C1DD"/>
            </a:solidFill>
          </a:defRPr>
        </a:defPPr>
      </a:lstStyle>
    </a:spDef>
    <a:lnDef>
      <a:spPr bwMode="auto">
        <a:solidFill>
          <a:srgbClr val="14943F"/>
        </a:solidFill>
        <a:ln w="57150" cap="flat" cmpd="sng" algn="ctr">
          <a:solidFill>
            <a:schemeClr val="accent1">
              <a:lumMod val="75000"/>
            </a:schemeClr>
          </a:solidFill>
          <a:prstDash val="solid"/>
          <a:miter lim="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ctr">
        <a:spAutoFit/>
      </a:bodyPr>
      <a:lstStyle>
        <a:defPPr marL="457270" indent="-457270" algn="l" defTabSz="779050" hangingPunct="1">
          <a:spcBef>
            <a:spcPts val="1024"/>
          </a:spcBef>
          <a:buFont typeface="Arial" panose="020B0604020202020204" pitchFamily="34" charset="0"/>
          <a:buChar char="•"/>
          <a:defRPr sz="4800" kern="0" dirty="0">
            <a:solidFill>
              <a:schemeClr val="tx1"/>
            </a:solidFill>
            <a:latin typeface="Trebuchet M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CPF_Standard_Blue_June2019 [Read-Only]" id="{40D95C45-25C3-4AF3-B399-FFD9FA4BF04D}" vid="{B160529B-D12E-47D4-A3B6-C79F45273148}"/>
    </a:ext>
  </a:extLst>
</a:theme>
</file>

<file path=ppt/theme/theme5.xml><?xml version="1.0" encoding="utf-8"?>
<a:theme xmlns:a="http://schemas.openxmlformats.org/drawingml/2006/main" name="3_White 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32000">
              <a:schemeClr val="accent3">
                <a:lumMod val="75000"/>
              </a:schemeClr>
            </a:gs>
            <a:gs pos="81000">
              <a:srgbClr val="6E4187"/>
            </a:gs>
            <a:gs pos="58000">
              <a:schemeClr val="accent5"/>
            </a:gs>
            <a:gs pos="100000">
              <a:schemeClr val="accent2">
                <a:lumMod val="75000"/>
              </a:schemeClr>
            </a:gs>
          </a:gsLst>
          <a:lin ang="3000000" scaled="0"/>
        </a:gradFill>
        <a:ln w="12700" cap="flat" cmpd="sng">
          <a:noFill/>
          <a:prstDash val="solid"/>
          <a:miter lim="0"/>
          <a:headEnd/>
          <a:tailEnd/>
        </a:ln>
        <a:effectLst/>
      </a:spPr>
      <a:bodyPr lIns="67735" tIns="67735" rIns="67735" bIns="67735" anchor="ctr">
        <a:prstTxWarp prst="textNoShape">
          <a:avLst/>
        </a:prstTxWarp>
      </a:bodyPr>
      <a:lstStyle>
        <a:defPPr algn="l">
          <a:defRPr sz="2000">
            <a:solidFill>
              <a:srgbClr val="53C1DD"/>
            </a:solidFill>
          </a:defRPr>
        </a:defPPr>
      </a:lstStyle>
    </a:spDef>
    <a:lnDef>
      <a:spPr bwMode="auto">
        <a:solidFill>
          <a:srgbClr val="14943F"/>
        </a:solidFill>
        <a:ln w="57150" cap="flat" cmpd="sng" algn="ctr">
          <a:solidFill>
            <a:schemeClr val="accent1">
              <a:lumMod val="75000"/>
            </a:schemeClr>
          </a:solidFill>
          <a:prstDash val="solid"/>
          <a:miter lim="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ctr">
        <a:spAutoFit/>
      </a:bodyPr>
      <a:lstStyle>
        <a:defPPr marL="457270" indent="-457270" algn="l" defTabSz="779050" hangingPunct="1">
          <a:spcBef>
            <a:spcPts val="1024"/>
          </a:spcBef>
          <a:buFont typeface="Arial" panose="020B0604020202020204" pitchFamily="34" charset="0"/>
          <a:buChar char="•"/>
          <a:defRPr sz="4800" kern="0" dirty="0">
            <a:solidFill>
              <a:schemeClr val="tx1"/>
            </a:solidFill>
            <a:latin typeface="Trebuchet M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C98720DE-7FBE-474B-BD51-5D6D3FB53FBE}"/>
    </a:ext>
  </a:extLst>
</a:theme>
</file>

<file path=ppt/theme/theme6.xml><?xml version="1.0" encoding="utf-8"?>
<a:theme xmlns:a="http://schemas.openxmlformats.org/drawingml/2006/main" name="Office Theme">
  <a:themeElements>
    <a:clrScheme name="HCPF Brand Colors">
      <a:dk1>
        <a:srgbClr val="4E5758"/>
      </a:dk1>
      <a:lt1>
        <a:srgbClr val="FFFFFF"/>
      </a:lt1>
      <a:dk2>
        <a:srgbClr val="616264"/>
      </a:dk2>
      <a:lt2>
        <a:srgbClr val="FFFFFF"/>
      </a:lt2>
      <a:accent1>
        <a:srgbClr val="00A6CE"/>
      </a:accent1>
      <a:accent2>
        <a:srgbClr val="814C9E"/>
      </a:accent2>
      <a:accent3>
        <a:srgbClr val="009ADD"/>
      </a:accent3>
      <a:accent4>
        <a:srgbClr val="FDB714"/>
      </a:accent4>
      <a:accent5>
        <a:srgbClr val="3B5CAD"/>
      </a:accent5>
      <a:accent6>
        <a:srgbClr val="8011B3"/>
      </a:accent6>
      <a:hlink>
        <a:srgbClr val="24A5DC"/>
      </a:hlink>
      <a:folHlink>
        <a:srgbClr val="F63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HCPF Brand Colors">
      <a:dk1>
        <a:srgbClr val="4F5858"/>
      </a:dk1>
      <a:lt1>
        <a:srgbClr val="FFFFFF"/>
      </a:lt1>
      <a:dk2>
        <a:srgbClr val="929D9D"/>
      </a:dk2>
      <a:lt2>
        <a:srgbClr val="D6DADA"/>
      </a:lt2>
      <a:accent1>
        <a:srgbClr val="00A6CE"/>
      </a:accent1>
      <a:accent2>
        <a:srgbClr val="00953A"/>
      </a:accent2>
      <a:accent3>
        <a:srgbClr val="F4AA00"/>
      </a:accent3>
      <a:accent4>
        <a:srgbClr val="EF7521"/>
      </a:accent4>
      <a:accent5>
        <a:srgbClr val="814C9E"/>
      </a:accent5>
      <a:accent6>
        <a:srgbClr val="C90044"/>
      </a:accent6>
      <a:hlink>
        <a:srgbClr val="005A8C"/>
      </a:hlink>
      <a:folHlink>
        <a:srgbClr val="24A5D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FD6F26E3C5004488EDE74D295E098C" ma:contentTypeVersion="9" ma:contentTypeDescription="Create a new document." ma:contentTypeScope="" ma:versionID="85f1e7db85bd072c9bd823f495e14efa">
  <xsd:schema xmlns:xsd="http://www.w3.org/2001/XMLSchema" xmlns:xs="http://www.w3.org/2001/XMLSchema" xmlns:p="http://schemas.microsoft.com/office/2006/metadata/properties" xmlns:ns2="36c5c4b8-f5e8-4b82-a660-18e4d176ea77" xmlns:ns3="aecc8aa5-329f-4415-a30f-f9455747c8b8" targetNamespace="http://schemas.microsoft.com/office/2006/metadata/properties" ma:root="true" ma:fieldsID="b0c4b9792e45ddba02083e82ce96acb4" ns2:_="" ns3:_="">
    <xsd:import namespace="36c5c4b8-f5e8-4b82-a660-18e4d176ea77"/>
    <xsd:import namespace="aecc8aa5-329f-4415-a30f-f9455747c8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c5c4b8-f5e8-4b82-a660-18e4d176e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c8aa5-329f-4415-a30f-f9455747c8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ecc8aa5-329f-4415-a30f-f9455747c8b8">
      <UserInfo>
        <DisplayName>DeValois, Riley</DisplayName>
        <AccountId>1593</AccountId>
        <AccountType/>
      </UserInfo>
      <UserInfo>
        <DisplayName>Samora, Tyler</DisplayName>
        <AccountId>2709</AccountId>
        <AccountType/>
      </UserInfo>
      <UserInfo>
        <DisplayName>Wittreich, Jeff</DisplayName>
        <AccountId>255</AccountId>
        <AccountType/>
      </UserInfo>
      <UserInfo>
        <DisplayName>Tolchinsky, Kimberly</DisplayName>
        <AccountId>2720</AccountId>
        <AccountType/>
      </UserInfo>
      <UserInfo>
        <DisplayName>Cochran, Karola</DisplayName>
        <AccountId>2481</AccountId>
        <AccountType/>
      </UserInfo>
      <UserInfo>
        <DisplayName>Dolson, Nancy</DisplayName>
        <AccountId>206</AccountId>
        <AccountType/>
      </UserInfo>
      <UserInfo>
        <DisplayName>Graf, Taryn</DisplayName>
        <AccountId>831</AccountId>
        <AccountType/>
      </UserInfo>
      <UserInfo>
        <DisplayName>Vital, Chandra</DisplayName>
        <AccountId>203</AccountId>
        <AccountType/>
      </UserInfo>
      <UserInfo>
        <DisplayName>Henry, Raine</DisplayName>
        <AccountId>1260</AccountId>
        <AccountType/>
      </UserInfo>
      <UserInfo>
        <DisplayName>Abalos, Andrew</DisplayName>
        <AccountId>955</AccountId>
        <AccountType/>
      </UserInfo>
      <UserInfo>
        <DisplayName>Lambe, Diana</DisplayName>
        <AccountId>897</AccountId>
        <AccountType/>
      </UserInfo>
      <UserInfo>
        <DisplayName>Leo, Janna</DisplayName>
        <AccountId>2464</AccountId>
        <AccountType/>
      </UserInfo>
      <UserInfo>
        <DisplayName>Rempfer, Jonathan</DisplayName>
        <AccountId>2665</AccountId>
        <AccountType/>
      </UserInfo>
      <UserInfo>
        <DisplayName>Miranda, Julia</DisplayName>
        <AccountId>1140</AccountId>
        <AccountType/>
      </UserInfo>
      <UserInfo>
        <DisplayName>Adams, Justen</DisplayName>
        <AccountId>2506</AccountId>
        <AccountType/>
      </UserInfo>
      <UserInfo>
        <DisplayName>Martin, Kevin</DisplayName>
        <AccountId>1023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F37886-2A73-4600-AB02-3F03140506F6}">
  <ds:schemaRefs>
    <ds:schemaRef ds:uri="36c5c4b8-f5e8-4b82-a660-18e4d176ea77"/>
    <ds:schemaRef ds:uri="aecc8aa5-329f-4415-a30f-f9455747c8b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0D32244-251C-49BD-B4AC-079A3367F6F2}">
  <ds:schemaRefs>
    <ds:schemaRef ds:uri="36c5c4b8-f5e8-4b82-a660-18e4d176ea77"/>
    <ds:schemaRef ds:uri="aecc8aa5-329f-4415-a30f-f9455747c8b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945F1F-DBDE-4308-82F5-00C0C1A0A1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7.12.2019 Hospital Engagement Meeting PPT</Template>
  <TotalTime>132</TotalTime>
  <Words>990</Words>
  <Application>Microsoft Office PowerPoint</Application>
  <PresentationFormat>Custom</PresentationFormat>
  <Paragraphs>175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Gill Sans</vt:lpstr>
      <vt:lpstr>Noto Sans Symbols</vt:lpstr>
      <vt:lpstr>Trebuchet MS</vt:lpstr>
      <vt:lpstr>Wingdings</vt:lpstr>
      <vt:lpstr>Master Slide</vt:lpstr>
      <vt:lpstr>Gradient Master Slide</vt:lpstr>
      <vt:lpstr>1_White Master Slide</vt:lpstr>
      <vt:lpstr>2_White Master Slide</vt:lpstr>
      <vt:lpstr>3_White Master Slide</vt:lpstr>
      <vt:lpstr>HOSPITAL STAKEHOLDER ENGAGEMENT MEETING</vt:lpstr>
      <vt:lpstr>Welcome &amp; Introductions</vt:lpstr>
      <vt:lpstr>About this Meeting</vt:lpstr>
      <vt:lpstr>Dates and Times for 2025 General Hospital Stakeholder Engagement Meetings</vt:lpstr>
      <vt:lpstr>AGENDA</vt:lpstr>
      <vt:lpstr>Regulatory Cleanup</vt:lpstr>
      <vt:lpstr>EAPG 340B Rate Reduction</vt:lpstr>
      <vt:lpstr>Update to EAPG Version 3.18 Transition</vt:lpstr>
      <vt:lpstr>Update to EAPG Version 3.18 Transition.</vt:lpstr>
      <vt:lpstr>Update to EAPG Version 3.18 Transition`</vt:lpstr>
      <vt:lpstr>Regulatory updates</vt:lpstr>
      <vt:lpstr>Questions?  Comments?  Solutions?</vt:lpstr>
      <vt:lpstr>Thank You!</vt:lpstr>
    </vt:vector>
  </TitlesOfParts>
  <Manager>yamairah.keller@hcpf.state.co.us</Manager>
  <Company>Colorado Department of Health Care Policy and Financing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Della Phan</dc:creator>
  <cp:keywords>Enter keywords for your presentation, separated by commas</cp:keywords>
  <dc:description>Updated colors for new HCPF and State logos</dc:description>
  <cp:lastModifiedBy>Phan, Della</cp:lastModifiedBy>
  <cp:revision>6</cp:revision>
  <dcterms:created xsi:type="dcterms:W3CDTF">2019-07-12T16:58:40Z</dcterms:created>
  <dcterms:modified xsi:type="dcterms:W3CDTF">2025-02-11T00:18:32Z</dcterms:modified>
  <cp:category>templates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0x01010028FD6F26E3C5004488EDE74D295E098C</vt:lpwstr>
  </property>
  <property fmtid="{D5CDD505-2E9C-101B-9397-08002B2CF9AE}" pid="4" name="Order">
    <vt:r8>21600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_CopySource">
    <vt:lpwstr>https://cohcpf.sharepoint.com/sites/FO/RAD/FFS1/HospitalEngagement/Documents/2025 Engagement Meetings/January 10, 2025/Hospital Stakeholder Engagement Meeting January 2025 PowerPoint.pptx</vt:lpwstr>
  </property>
</Properties>
</file>