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6" r:id="rId5"/>
    <p:sldMasterId id="2147483661" r:id="rId6"/>
    <p:sldMasterId id="2147483662" r:id="rId7"/>
  </p:sldMasterIdLst>
  <p:notesMasterIdLst>
    <p:notesMasterId r:id="rId15"/>
  </p:notesMasterIdLst>
  <p:sldIdLst>
    <p:sldId id="256" r:id="rId8"/>
    <p:sldId id="268" r:id="rId9"/>
    <p:sldId id="290" r:id="rId10"/>
    <p:sldId id="270" r:id="rId11"/>
    <p:sldId id="288" r:id="rId12"/>
    <p:sldId id="262" r:id="rId13"/>
    <p:sldId id="287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unty Contracts" id="{68B9ED06-8AFD-4E94-AB91-AB94E6D56866}">
          <p14:sldIdLst>
            <p14:sldId id="256"/>
            <p14:sldId id="268"/>
            <p14:sldId id="290"/>
            <p14:sldId id="270"/>
            <p14:sldId id="288"/>
            <p14:sldId id="262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toya, Joshua" initials="MJ" lastIdx="7" clrIdx="0">
    <p:extLst>
      <p:ext uri="{19B8F6BF-5375-455C-9EA6-DF929625EA0E}">
        <p15:presenceInfo xmlns:p15="http://schemas.microsoft.com/office/powerpoint/2012/main" userId="S::jxmont@hcpf.co.gov::5bc8a7d3-ae13-4473-a59c-3970391ad684" providerId="AD"/>
      </p:ext>
    </p:extLst>
  </p:cmAuthor>
  <p:cmAuthor id="2" name="Mulatu, Rahem" initials="MR" lastIdx="5" clrIdx="1">
    <p:extLst>
      <p:ext uri="{19B8F6BF-5375-455C-9EA6-DF929625EA0E}">
        <p15:presenceInfo xmlns:p15="http://schemas.microsoft.com/office/powerpoint/2012/main" userId="S::rxmula@hcpf.co.gov::dbb45726-1ab8-426d-86a5-57f85931cab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4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toya, Joshua" userId="5bc8a7d3-ae13-4473-a59c-3970391ad684" providerId="ADAL" clId="{6FF8DCB9-6332-473C-803E-DA7448A31366}"/>
    <pc:docChg chg="undo custSel modSld sldOrd">
      <pc:chgData name="Montoya, Joshua" userId="5bc8a7d3-ae13-4473-a59c-3970391ad684" providerId="ADAL" clId="{6FF8DCB9-6332-473C-803E-DA7448A31366}" dt="2021-05-12T21:40:51.124" v="114" actId="20577"/>
      <pc:docMkLst>
        <pc:docMk/>
      </pc:docMkLst>
      <pc:sldChg chg="modSp mod ord">
        <pc:chgData name="Montoya, Joshua" userId="5bc8a7d3-ae13-4473-a59c-3970391ad684" providerId="ADAL" clId="{6FF8DCB9-6332-473C-803E-DA7448A31366}" dt="2021-05-12T21:21:35.892" v="56" actId="20577"/>
        <pc:sldMkLst>
          <pc:docMk/>
          <pc:sldMk cId="2290092265" sldId="268"/>
        </pc:sldMkLst>
        <pc:spChg chg="mod">
          <ac:chgData name="Montoya, Joshua" userId="5bc8a7d3-ae13-4473-a59c-3970391ad684" providerId="ADAL" clId="{6FF8DCB9-6332-473C-803E-DA7448A31366}" dt="2021-05-12T21:21:35.892" v="56" actId="20577"/>
          <ac:spMkLst>
            <pc:docMk/>
            <pc:sldMk cId="2290092265" sldId="268"/>
            <ac:spMk id="3" creationId="{069998FA-39D8-4F60-9468-3A7AF18FAE5D}"/>
          </ac:spMkLst>
        </pc:spChg>
      </pc:sldChg>
      <pc:sldChg chg="modSp mod">
        <pc:chgData name="Montoya, Joshua" userId="5bc8a7d3-ae13-4473-a59c-3970391ad684" providerId="ADAL" clId="{6FF8DCB9-6332-473C-803E-DA7448A31366}" dt="2021-05-12T21:27:11.946" v="81" actId="5793"/>
        <pc:sldMkLst>
          <pc:docMk/>
          <pc:sldMk cId="4249419817" sldId="270"/>
        </pc:sldMkLst>
        <pc:spChg chg="mod">
          <ac:chgData name="Montoya, Joshua" userId="5bc8a7d3-ae13-4473-a59c-3970391ad684" providerId="ADAL" clId="{6FF8DCB9-6332-473C-803E-DA7448A31366}" dt="2021-05-12T21:27:11.946" v="81" actId="5793"/>
          <ac:spMkLst>
            <pc:docMk/>
            <pc:sldMk cId="4249419817" sldId="270"/>
            <ac:spMk id="3" creationId="{E5089D5A-3FB1-4BF0-8041-B5A707732F5B}"/>
          </ac:spMkLst>
        </pc:spChg>
      </pc:sldChg>
      <pc:sldChg chg="modSp mod">
        <pc:chgData name="Montoya, Joshua" userId="5bc8a7d3-ae13-4473-a59c-3970391ad684" providerId="ADAL" clId="{6FF8DCB9-6332-473C-803E-DA7448A31366}" dt="2021-05-12T21:40:51.124" v="114" actId="20577"/>
        <pc:sldMkLst>
          <pc:docMk/>
          <pc:sldMk cId="1668368214" sldId="288"/>
        </pc:sldMkLst>
        <pc:spChg chg="mod">
          <ac:chgData name="Montoya, Joshua" userId="5bc8a7d3-ae13-4473-a59c-3970391ad684" providerId="ADAL" clId="{6FF8DCB9-6332-473C-803E-DA7448A31366}" dt="2021-05-12T21:40:51.124" v="114" actId="20577"/>
          <ac:spMkLst>
            <pc:docMk/>
            <pc:sldMk cId="1668368214" sldId="288"/>
            <ac:spMk id="3" creationId="{E5089D5A-3FB1-4BF0-8041-B5A707732F5B}"/>
          </ac:spMkLst>
        </pc:spChg>
      </pc:sldChg>
      <pc:sldChg chg="modSp mod">
        <pc:chgData name="Montoya, Joshua" userId="5bc8a7d3-ae13-4473-a59c-3970391ad684" providerId="ADAL" clId="{6FF8DCB9-6332-473C-803E-DA7448A31366}" dt="2021-05-12T19:17:31.812" v="15" actId="404"/>
        <pc:sldMkLst>
          <pc:docMk/>
          <pc:sldMk cId="3456609707" sldId="290"/>
        </pc:sldMkLst>
        <pc:spChg chg="mod">
          <ac:chgData name="Montoya, Joshua" userId="5bc8a7d3-ae13-4473-a59c-3970391ad684" providerId="ADAL" clId="{6FF8DCB9-6332-473C-803E-DA7448A31366}" dt="2021-05-12T19:17:31.812" v="15" actId="404"/>
          <ac:spMkLst>
            <pc:docMk/>
            <pc:sldMk cId="3456609707" sldId="290"/>
            <ac:spMk id="2" creationId="{7113DC9E-394E-45CC-A195-1B04CDF1A049}"/>
          </ac:spMkLst>
        </pc:spChg>
      </pc:sldChg>
    </pc:docChg>
  </pc:docChgLst>
  <pc:docChgLst>
    <pc:chgData name="Mulatu, Rahem" userId="dbb45726-1ab8-426d-86a5-57f85931cab6" providerId="ADAL" clId="{92708363-253F-4EBD-AA74-9F8C8C3BF022}"/>
    <pc:docChg chg="modSld">
      <pc:chgData name="Mulatu, Rahem" userId="dbb45726-1ab8-426d-86a5-57f85931cab6" providerId="ADAL" clId="{92708363-253F-4EBD-AA74-9F8C8C3BF022}" dt="2021-05-12T22:17:45.779" v="49" actId="5793"/>
      <pc:docMkLst>
        <pc:docMk/>
      </pc:docMkLst>
      <pc:sldChg chg="modSp mod">
        <pc:chgData name="Mulatu, Rahem" userId="dbb45726-1ab8-426d-86a5-57f85931cab6" providerId="ADAL" clId="{92708363-253F-4EBD-AA74-9F8C8C3BF022}" dt="2021-05-12T22:17:15.182" v="47" actId="20577"/>
        <pc:sldMkLst>
          <pc:docMk/>
          <pc:sldMk cId="2290092265" sldId="268"/>
        </pc:sldMkLst>
        <pc:spChg chg="mod">
          <ac:chgData name="Mulatu, Rahem" userId="dbb45726-1ab8-426d-86a5-57f85931cab6" providerId="ADAL" clId="{92708363-253F-4EBD-AA74-9F8C8C3BF022}" dt="2021-05-12T22:17:15.182" v="47" actId="20577"/>
          <ac:spMkLst>
            <pc:docMk/>
            <pc:sldMk cId="2290092265" sldId="268"/>
            <ac:spMk id="3" creationId="{069998FA-39D8-4F60-9468-3A7AF18FAE5D}"/>
          </ac:spMkLst>
        </pc:spChg>
      </pc:sldChg>
      <pc:sldChg chg="modSp mod">
        <pc:chgData name="Mulatu, Rahem" userId="dbb45726-1ab8-426d-86a5-57f85931cab6" providerId="ADAL" clId="{92708363-253F-4EBD-AA74-9F8C8C3BF022}" dt="2021-05-12T22:17:45.779" v="49" actId="5793"/>
        <pc:sldMkLst>
          <pc:docMk/>
          <pc:sldMk cId="4249419817" sldId="270"/>
        </pc:sldMkLst>
        <pc:spChg chg="mod">
          <ac:chgData name="Mulatu, Rahem" userId="dbb45726-1ab8-426d-86a5-57f85931cab6" providerId="ADAL" clId="{92708363-253F-4EBD-AA74-9F8C8C3BF022}" dt="2021-05-12T22:17:45.779" v="49" actId="5793"/>
          <ac:spMkLst>
            <pc:docMk/>
            <pc:sldMk cId="4249419817" sldId="270"/>
            <ac:spMk id="3" creationId="{E5089D5A-3FB1-4BF0-8041-B5A707732F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0817" y="279953"/>
            <a:ext cx="6042992" cy="453224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82009" y="805318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atin typeface="Trebuchet MS" panose="020B0603020202020204" pitchFamily="34" charset="0"/>
              </a:defRPr>
            </a:lvl1pPr>
          </a:lstStyle>
          <a:p>
            <a:fld id="{8B86E629-EADB-4588-B34F-7B8113F921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2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55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86E629-EADB-4588-B34F-7B8113F921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041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0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0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64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8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9.xml"/><Relationship Id="rId4" Type="http://schemas.openxmlformats.org/officeDocument/2006/relationships/image" Target="../media/image9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0.xml"/><Relationship Id="rId4" Type="http://schemas.openxmlformats.org/officeDocument/2006/relationships/image" Target="../media/image11.sv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5.sv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F5A8-9F8A-40E8-8E71-40B6FD7851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0393" y="1001496"/>
            <a:ext cx="7583214" cy="990216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lang="en-US" dirty="0"/>
              <a:t>Your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57B39-C9E8-4D9B-8157-8B7D27ECD81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214672"/>
            <a:ext cx="6858000" cy="73873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713" b="1">
                <a:latin typeface="Trebuchet MS" panose="020B0603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Your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FE6FD-C94C-4EA3-9D27-77B84F0D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43300" y="4917557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C634C-F292-4CCF-968C-133A912E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D719FB-B634-4982-A350-E0B14A4E2C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5396" y="3176366"/>
            <a:ext cx="6273209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75">
                <a:latin typeface="Trebuchet MS" panose="020B0603020202020204" pitchFamily="34" charset="0"/>
              </a:defRPr>
            </a:lvl1pPr>
            <a:lvl2pPr marL="342900" indent="0" algn="ctr">
              <a:buNone/>
              <a:defRPr sz="1500">
                <a:latin typeface="Trebuchet MS" panose="020B0603020202020204" pitchFamily="34" charset="0"/>
              </a:defRPr>
            </a:lvl2pPr>
            <a:lvl3pPr marL="685800" indent="0" algn="ctr">
              <a:buNone/>
              <a:defRPr sz="1500">
                <a:latin typeface="Trebuchet MS" panose="020B0603020202020204" pitchFamily="34" charset="0"/>
              </a:defRPr>
            </a:lvl3pPr>
            <a:lvl4pPr marL="1028700" indent="0" algn="ctr">
              <a:buNone/>
              <a:defRPr sz="1500">
                <a:latin typeface="Trebuchet MS" panose="020B0603020202020204" pitchFamily="34" charset="0"/>
              </a:defRPr>
            </a:lvl4pPr>
            <a:lvl5pPr marL="1371600" indent="0" algn="ctr">
              <a:buNone/>
              <a:defRPr sz="15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Presented by: 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59527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46485" y="2615842"/>
            <a:ext cx="8251031" cy="162631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5063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75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EFDD-B9F0-4E6C-AC1E-60B31DCFB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0" y="365125"/>
            <a:ext cx="8973880" cy="1325563"/>
          </a:xfrm>
          <a:prstGeom prst="rect">
            <a:avLst/>
          </a:prstGeom>
        </p:spPr>
        <p:txBody>
          <a:bodyPr anchor="ctr"/>
          <a:lstStyle>
            <a:lvl1pPr algn="ctr">
              <a:defRPr sz="48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3D7514-D620-466B-9A68-A2C4CF7D68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580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3C3A5A-4790-4B00-9AE9-E7E4E7BCC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13971F0-4671-4B3D-8F21-3D75ED27F99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A2882AA-8C23-4EED-8710-09B83ADE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0" y="365125"/>
            <a:ext cx="8973880" cy="1325563"/>
          </a:xfrm>
          <a:prstGeom prst="rect">
            <a:avLst/>
          </a:prstGeom>
        </p:spPr>
        <p:txBody>
          <a:bodyPr anchor="ctr"/>
          <a:lstStyle>
            <a:lvl1pPr algn="ctr">
              <a:defRPr sz="4800" b="1">
                <a:solidFill>
                  <a:schemeClr val="accent5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4578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F5A8-9F8A-40E8-8E71-40B6FD7851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0393" y="1001496"/>
            <a:ext cx="7583214" cy="990216"/>
          </a:xfrm>
        </p:spPr>
        <p:txBody>
          <a:bodyPr anchor="ctr"/>
          <a:lstStyle>
            <a:lvl1pPr algn="ctr">
              <a:defRPr sz="5400"/>
            </a:lvl1pPr>
          </a:lstStyle>
          <a:p>
            <a:r>
              <a:rPr lang="en-US" dirty="0"/>
              <a:t>Your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57B39-C9E8-4D9B-8157-8B7D27ECD81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214672"/>
            <a:ext cx="6858000" cy="73873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713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Your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FE6FD-C94C-4EA3-9D27-77B84F0D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43300" y="4917557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C634C-F292-4CCF-968C-133A912E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D719FB-B634-4982-A350-E0B14A4E2C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5396" y="3176366"/>
            <a:ext cx="6273209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75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342900" indent="0" algn="ctr">
              <a:buNone/>
              <a:defRPr sz="1500">
                <a:latin typeface="Trebuchet MS" panose="020B0603020202020204" pitchFamily="34" charset="0"/>
              </a:defRPr>
            </a:lvl2pPr>
            <a:lvl3pPr marL="685800" indent="0" algn="ctr">
              <a:buNone/>
              <a:defRPr sz="1500">
                <a:latin typeface="Trebuchet MS" panose="020B0603020202020204" pitchFamily="34" charset="0"/>
              </a:defRPr>
            </a:lvl3pPr>
            <a:lvl4pPr marL="1028700" indent="0" algn="ctr">
              <a:buNone/>
              <a:defRPr sz="1500">
                <a:latin typeface="Trebuchet MS" panose="020B0603020202020204" pitchFamily="34" charset="0"/>
              </a:defRPr>
            </a:lvl4pPr>
            <a:lvl5pPr marL="1371600" indent="0" algn="ctr">
              <a:buNone/>
              <a:defRPr sz="15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Presented by: Name of Presenter</a:t>
            </a:r>
          </a:p>
        </p:txBody>
      </p:sp>
    </p:spTree>
    <p:extLst>
      <p:ext uri="{BB962C8B-B14F-4D97-AF65-F5344CB8AC3E}">
        <p14:creationId xmlns:p14="http://schemas.microsoft.com/office/powerpoint/2010/main" val="2957417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10AB-AC56-4595-B364-28782088C9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CA2F5-15F7-44E8-BF1D-F70805530DF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650" y="1852302"/>
            <a:ext cx="7886700" cy="4205598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14350" indent="-171450">
              <a:buSzPct val="70000"/>
              <a:buFont typeface="Wingdings" panose="05000000000000000000" pitchFamily="2" charset="2"/>
              <a:buChar char="Ø"/>
              <a:defRPr sz="2475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900113" indent="-214313">
              <a:buFont typeface="Wingdings" panose="05000000000000000000" pitchFamily="2" charset="2"/>
              <a:buChar char="§"/>
              <a:defRPr sz="2025">
                <a:solidFill>
                  <a:schemeClr val="tx1"/>
                </a:solidFill>
              </a:defRPr>
            </a:lvl3pPr>
            <a:lvl4pPr marL="1243013" indent="-214313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 3 - 5 per slide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 Stay above 20 point</a:t>
            </a:r>
          </a:p>
          <a:p>
            <a:pPr lvl="0"/>
            <a:r>
              <a:rPr lang="en-US" dirty="0"/>
              <a:t>Add relevant images/media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CEEC3-7E7E-4E0A-B28A-7EEE3F4B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728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043D9-8CDF-4124-964B-73C24525F99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120337" y="1668379"/>
            <a:ext cx="2781373" cy="4443386"/>
          </a:xfrm>
          <a:prstGeom prst="rect">
            <a:avLst/>
          </a:prstGeom>
          <a:ln w="2540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250" i="1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Insert image or other media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0C8D6-79AC-4481-94EB-751DF92C833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3317" y="1668379"/>
            <a:ext cx="2377364" cy="2041578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50" i="1">
                <a:latin typeface="Trebuchet MS" panose="020B0603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image or other media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3020F-42C8-465E-80AC-8522A713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D4D4A4-F10A-42F8-AA7D-6242333C3B9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47682" y="1668379"/>
            <a:ext cx="2781373" cy="4443386"/>
          </a:xfrm>
          <a:prstGeom prst="rect">
            <a:avLst/>
          </a:prstGeom>
          <a:ln w="2540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250" i="1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Insert image or other media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26E576C-609D-4628-949F-F1640F6E0FB6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383318" y="4018797"/>
            <a:ext cx="2377364" cy="2092968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50" i="1">
                <a:latin typeface="Trebuchet MS" panose="020B0603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image or other media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1A7F5B6-B64A-4E85-B07E-706D83C52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345624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3BA7A-0931-469B-AE95-B8A1A0DCD1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5659" y="1806138"/>
            <a:ext cx="3602420" cy="2970815"/>
          </a:xfrm>
        </p:spPr>
        <p:txBody>
          <a:bodyPr/>
          <a:lstStyle>
            <a:lvl1pPr algn="l">
              <a:defRPr sz="5400"/>
            </a:lvl1pPr>
          </a:lstStyle>
          <a:p>
            <a:r>
              <a:rPr lang="en-US" dirty="0"/>
              <a:t>YOUR MAIN IDEA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1B828E-E891-4B8A-9DE7-BF6FE05EDE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857421" y="1806136"/>
            <a:ext cx="3641834" cy="2970816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Trebuchet MS" panose="020B0603020202020204" pitchFamily="34" charset="0"/>
              </a:defRPr>
            </a:lvl1pPr>
            <a:lvl2pPr marL="514350" indent="-171450">
              <a:buSzPct val="70000"/>
              <a:buFont typeface="Wingdings" panose="05000000000000000000" pitchFamily="2" charset="2"/>
              <a:buChar char="Ø"/>
              <a:defRPr sz="2400">
                <a:latin typeface="Trebuchet MS" panose="020B0603020202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 sz="21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</a:lstStyle>
          <a:p>
            <a:pPr lvl="0"/>
            <a:r>
              <a:rPr lang="en-US" dirty="0"/>
              <a:t>Add supporting text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A0C3B7-E966-4C34-AC63-D825B5FA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18000FA-A814-4C7A-9329-75F916564131}"/>
              </a:ext>
            </a:extLst>
          </p:cNvPr>
          <p:cNvCxnSpPr/>
          <p:nvPr userDrawn="1"/>
        </p:nvCxnSpPr>
        <p:spPr>
          <a:xfrm>
            <a:off x="4572000" y="1327150"/>
            <a:ext cx="0" cy="4203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189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D858-70C7-40A8-8640-C7372D85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6B0C4-EC03-4ED1-A7C0-D1FF2010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43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0442B-E3DD-4A73-9B8E-A8C6BCDF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0276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592092" y="2625328"/>
            <a:ext cx="4036073" cy="2313816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065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Graphic 3" descr="Questions">
            <a:extLst>
              <a:ext uri="{FF2B5EF4-FFF2-40B4-BE49-F238E27FC236}">
                <a16:creationId xmlns:a16="http://schemas.microsoft.com/office/drawing/2014/main" id="{37BD4774-28ED-4593-9914-5BD252F33F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98616" y="1148206"/>
            <a:ext cx="5572125" cy="5572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821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10AB-AC56-4595-B364-28782088C9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CA2F5-15F7-44E8-BF1D-F70805530DF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650" y="1852302"/>
            <a:ext cx="7886700" cy="4205598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27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514350" indent="-171450">
              <a:buSzPct val="70000"/>
              <a:buFont typeface="Wingdings" panose="05000000000000000000" pitchFamily="2" charset="2"/>
              <a:buChar char="Ø"/>
              <a:defRPr sz="2475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2pPr>
            <a:lvl3pPr marL="900113" indent="-214313">
              <a:buFont typeface="Wingdings" panose="05000000000000000000" pitchFamily="2" charset="2"/>
              <a:buChar char="§"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243013" indent="-214313">
              <a:buFont typeface="Arial" panose="020B0604020202020204" pitchFamily="34" charset="0"/>
              <a:buChar char="•"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 3 - 5 per slide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 Stay above 20 point</a:t>
            </a:r>
          </a:p>
          <a:p>
            <a:pPr lvl="0"/>
            <a:r>
              <a:rPr lang="en-US" dirty="0"/>
              <a:t>Add relevant images/media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CEEC3-7E7E-4E0A-B28A-7EEE3F4B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6947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592091" y="2253854"/>
            <a:ext cx="4319605" cy="2350294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065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" name="Graphic 29" descr="Chat">
            <a:extLst>
              <a:ext uri="{FF2B5EF4-FFF2-40B4-BE49-F238E27FC236}">
                <a16:creationId xmlns:a16="http://schemas.microsoft.com/office/drawing/2014/main" id="{0878C54B-0807-4D07-B660-126E4F8F43D1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59245" y="848361"/>
            <a:ext cx="4942432" cy="4942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40626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1955502"/>
            <a:ext cx="7886700" cy="385762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531" b="0" baseline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b="1" dirty="0"/>
              <a:t>Contact Name #1 (required)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</a:p>
          <a:p>
            <a:pPr lvl="0"/>
            <a:endParaRPr lang="en-US" b="0" dirty="0"/>
          </a:p>
          <a:p>
            <a:pPr lvl="0"/>
            <a:r>
              <a:rPr lang="en-US" b="1" dirty="0"/>
              <a:t>Contact Name #2 (optional)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C23389-6287-45CB-9364-DB4612895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2546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46485" y="2615842"/>
            <a:ext cx="8251031" cy="162631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5063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96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043D9-8CDF-4124-964B-73C24525F99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120337" y="1668379"/>
            <a:ext cx="2781373" cy="4443386"/>
          </a:xfrm>
          <a:prstGeom prst="rect">
            <a:avLst/>
          </a:prstGeom>
          <a:ln w="2540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250" i="1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Insert image or other media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0C8D6-79AC-4481-94EB-751DF92C833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383317" y="1668379"/>
            <a:ext cx="2377364" cy="2041578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50" i="1">
                <a:latin typeface="Trebuchet MS" panose="020B0603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image or other media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3020F-42C8-465E-80AC-8522A713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D4D4A4-F10A-42F8-AA7D-6242333C3B9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47682" y="1668379"/>
            <a:ext cx="2781373" cy="4443386"/>
          </a:xfrm>
          <a:prstGeom prst="rect">
            <a:avLst/>
          </a:prstGeom>
          <a:ln w="2540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250" i="1"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Insert image or other media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326E576C-609D-4628-949F-F1640F6E0FB6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3383318" y="4018797"/>
            <a:ext cx="2377364" cy="2092968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50" i="1">
                <a:latin typeface="Trebuchet MS" panose="020B0603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image or other media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1A7F5B6-B64A-4E85-B07E-706D83C52A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</p:spTree>
    <p:extLst>
      <p:ext uri="{BB962C8B-B14F-4D97-AF65-F5344CB8AC3E}">
        <p14:creationId xmlns:p14="http://schemas.microsoft.com/office/powerpoint/2010/main" val="1925018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3BA7A-0931-469B-AE95-B8A1A0DCD1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5659" y="1806138"/>
            <a:ext cx="3602420" cy="2970815"/>
          </a:xfrm>
        </p:spPr>
        <p:txBody>
          <a:bodyPr/>
          <a:lstStyle>
            <a:lvl1pPr algn="l">
              <a:defRPr sz="5400"/>
            </a:lvl1pPr>
          </a:lstStyle>
          <a:p>
            <a:r>
              <a:rPr lang="en-US" dirty="0"/>
              <a:t>YOUR MAIN IDEA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1B828E-E891-4B8A-9DE7-BF6FE05EDE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857421" y="1806136"/>
            <a:ext cx="3641834" cy="2970816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Trebuchet MS" panose="020B0603020202020204" pitchFamily="34" charset="0"/>
              </a:defRPr>
            </a:lvl1pPr>
            <a:lvl2pPr marL="514350" indent="-171450">
              <a:buSzPct val="70000"/>
              <a:buFont typeface="Wingdings" panose="05000000000000000000" pitchFamily="2" charset="2"/>
              <a:buChar char="Ø"/>
              <a:defRPr sz="2400">
                <a:latin typeface="Trebuchet MS" panose="020B0603020202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 sz="21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</a:lstStyle>
          <a:p>
            <a:pPr lvl="0"/>
            <a:r>
              <a:rPr lang="en-US" dirty="0"/>
              <a:t>Add supporting text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A0C3B7-E966-4C34-AC63-D825B5FA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18000FA-A814-4C7A-9329-75F916564131}"/>
              </a:ext>
            </a:extLst>
          </p:cNvPr>
          <p:cNvCxnSpPr/>
          <p:nvPr userDrawn="1"/>
        </p:nvCxnSpPr>
        <p:spPr>
          <a:xfrm>
            <a:off x="4572000" y="1327150"/>
            <a:ext cx="0" cy="4203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2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D858-70C7-40A8-8640-C7372D85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6B0C4-EC03-4ED1-A7C0-D1FF2010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71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0442B-E3DD-4A73-9B8E-A8C6BCDF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01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592092" y="2625328"/>
            <a:ext cx="4036073" cy="2313816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065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AD4016EC-B03E-4314-BCC6-0819BFB562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98616" y="1148206"/>
            <a:ext cx="5572125" cy="5572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748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592091" y="2253854"/>
            <a:ext cx="4319605" cy="2350294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065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7DF7FA99-B8C0-4028-B33D-9121ED0D89CD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59245" y="848361"/>
            <a:ext cx="4942432" cy="4942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033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1955502"/>
            <a:ext cx="7886700" cy="385762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531" b="0" baseline="0">
                <a:solidFill>
                  <a:schemeClr val="tx1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b="1" dirty="0"/>
              <a:t>Contact Name #1 (required)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</a:p>
          <a:p>
            <a:pPr lvl="0"/>
            <a:endParaRPr lang="en-US" b="0" dirty="0"/>
          </a:p>
          <a:p>
            <a:pPr lvl="0"/>
            <a:r>
              <a:rPr lang="en-US" b="1" dirty="0"/>
              <a:t>Contact Name #2 (optional)</a:t>
            </a:r>
          </a:p>
          <a:p>
            <a:pPr lvl="0"/>
            <a:r>
              <a:rPr lang="en-US" b="0" dirty="0"/>
              <a:t>Position</a:t>
            </a:r>
          </a:p>
          <a:p>
            <a:pPr lvl="0"/>
            <a:r>
              <a:rPr lang="en-US" b="0" dirty="0"/>
              <a:t>Email address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4C23389-6287-45CB-9364-DB4612895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21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ACAD76-0D7C-4F43-82BB-17F15DA5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31" y="365126"/>
            <a:ext cx="90060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4FA6C-7C05-4DEF-96A0-366FE85BF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3300" y="49075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FD1B8B-803B-4A37-820F-25DD157AEA62}"/>
              </a:ext>
            </a:extLst>
          </p:cNvPr>
          <p:cNvSpPr/>
          <p:nvPr userDrawn="1"/>
        </p:nvSpPr>
        <p:spPr>
          <a:xfrm>
            <a:off x="0" y="6256612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41A8B-1EF1-4C17-BEFA-739AEA5BB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fld id="{613971F0-4671-4B3D-8F21-3D75ED27F9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CBDE6F-5794-42B8-B8F5-126CE4356494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05" y="6346758"/>
            <a:ext cx="2596396" cy="43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922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950" b="1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FB5BD91-677E-4000-8FFD-86210A1041D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5741" y="6364224"/>
            <a:ext cx="2596896" cy="438912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79BD685-3E5D-4899-8EFD-8C1622B53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0595" y="63736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fld id="{613971F0-4671-4B3D-8F21-3D75ED27F9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79BD685-3E5D-4899-8EFD-8C1622B53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0595" y="63736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900" smtClean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613971F0-4671-4B3D-8F21-3D75ED27F99C}" type="slidenum">
              <a:rPr lang="en-US" smtClean="0"/>
              <a:pPr algn="r"/>
              <a:t>‹#›</a:t>
            </a:fld>
            <a:endParaRPr lang="en-US" dirty="0"/>
          </a:p>
        </p:txBody>
      </p:sp>
      <p:pic>
        <p:nvPicPr>
          <p:cNvPr id="4" name="Picture 3" descr="A picture containing clock&#10;&#10;Description automatically generated">
            <a:extLst>
              <a:ext uri="{FF2B5EF4-FFF2-40B4-BE49-F238E27FC236}">
                <a16:creationId xmlns:a16="http://schemas.microsoft.com/office/drawing/2014/main" id="{63D514AF-3968-4C94-862A-55BF07C57B3E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04" y="6350693"/>
            <a:ext cx="2596896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6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ACAD76-0D7C-4F43-82BB-17F15DA5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431" y="365126"/>
            <a:ext cx="90060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4FA6C-7C05-4DEF-96A0-366FE85BF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3300" y="49075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FD1B8B-803B-4A37-820F-25DD157AEA62}"/>
              </a:ext>
            </a:extLst>
          </p:cNvPr>
          <p:cNvSpPr/>
          <p:nvPr userDrawn="1"/>
        </p:nvSpPr>
        <p:spPr>
          <a:xfrm>
            <a:off x="0" y="6256612"/>
            <a:ext cx="9144000" cy="609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41A8B-1EF1-4C17-BEFA-739AEA5BB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0595" y="63736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fld id="{613971F0-4671-4B3D-8F21-3D75ED27F9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A94649-C91F-413B-A631-A97225900B3E}"/>
              </a:ext>
            </a:extLst>
          </p:cNvPr>
          <p:cNvPicPr>
            <a:picLocks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05741" y="6364224"/>
            <a:ext cx="2596896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15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950" b="1" kern="1200">
          <a:solidFill>
            <a:schemeClr val="accent5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hyperlink" Target="https://lucid.app/lucidchart/d004b00c-b473-4e8f-87a9-702d1f86d61f/edit?existing=1&amp;docId=d004b00c-b473-4e8f-87a9-702d1f86d61f&amp;shared=true&amp;page=0_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ahem.Mulatu@state.co.us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0BD892-292F-4947-894A-319A4C3FE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391" y="1163421"/>
            <a:ext cx="7583214" cy="990216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FY 2021-22 County Incentives Program</a:t>
            </a:r>
            <a:br>
              <a:rPr lang="en-US" dirty="0"/>
            </a:br>
            <a:br>
              <a:rPr lang="en-US" dirty="0"/>
            </a:br>
            <a:r>
              <a:rPr lang="en-US" sz="2800" dirty="0"/>
              <a:t>Department of Health Care Policy &amp; Financing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902614B-F6F9-454E-9E56-9A8BAB09CA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35393" y="4119341"/>
            <a:ext cx="6273209" cy="914400"/>
          </a:xfrm>
        </p:spPr>
        <p:txBody>
          <a:bodyPr/>
          <a:lstStyle/>
          <a:p>
            <a:r>
              <a:rPr lang="en-US" dirty="0"/>
              <a:t>May 13, 2021</a:t>
            </a:r>
          </a:p>
        </p:txBody>
      </p:sp>
    </p:spTree>
    <p:extLst>
      <p:ext uri="{BB962C8B-B14F-4D97-AF65-F5344CB8AC3E}">
        <p14:creationId xmlns:p14="http://schemas.microsoft.com/office/powerpoint/2010/main" val="46405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EC25B-35B3-48AB-962E-3DDEFBC38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6295"/>
            <a:ext cx="7886700" cy="959890"/>
          </a:xfrm>
        </p:spPr>
        <p:txBody>
          <a:bodyPr/>
          <a:lstStyle/>
          <a:p>
            <a:r>
              <a:rPr lang="en-US" sz="4000" dirty="0"/>
              <a:t>Meeting 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998FA-39D8-4F60-9468-3A7AF18FA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59672"/>
            <a:ext cx="7886700" cy="42863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Recap FY 21- 22 Performance Incentives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tx1"/>
                </a:solidFill>
              </a:rPr>
              <a:t>Review </a:t>
            </a:r>
            <a:r>
              <a:rPr lang="en-US" sz="2400" dirty="0">
                <a:solidFill>
                  <a:schemeClr val="tx1"/>
                </a:solidFill>
              </a:rPr>
              <a:t>Small Review Size Exemption feedback from counties, and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</a:rPr>
              <a:t>Review the exemption approval process for the Accuracy Incentive – process map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990C6-795D-41A7-B3A1-DD066791B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92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DC9E-394E-45CC-A195-1B04CDF1A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" y="122120"/>
            <a:ext cx="8591549" cy="959890"/>
          </a:xfrm>
        </p:spPr>
        <p:txBody>
          <a:bodyPr/>
          <a:lstStyle/>
          <a:p>
            <a:r>
              <a:rPr lang="en-US" sz="4000" dirty="0"/>
              <a:t>Performance Incentives (FY21-22)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89D5A-3FB1-4BF0-8041-B5A707732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225" y="1082010"/>
            <a:ext cx="8591549" cy="497589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B050"/>
                </a:solidFill>
              </a:rPr>
              <a:t>NEW:</a:t>
            </a:r>
            <a:r>
              <a:rPr lang="en-US" sz="2400" dirty="0"/>
              <a:t> Accuracy (% of funding: 35%):</a:t>
            </a:r>
          </a:p>
          <a:p>
            <a:pPr lvl="1"/>
            <a:r>
              <a:rPr lang="en-US" sz="2400" dirty="0"/>
              <a:t>Target for Inaccurate Eligibility Determination Rate</a:t>
            </a:r>
          </a:p>
          <a:p>
            <a:pPr lvl="1"/>
            <a:r>
              <a:rPr lang="en-US" sz="2400" dirty="0"/>
              <a:t>Target for Errors that do not Impact Eligibility</a:t>
            </a:r>
          </a:p>
          <a:p>
            <a:pPr lvl="1"/>
            <a:r>
              <a:rPr lang="en-US" sz="2400" dirty="0"/>
              <a:t> Small Review Size exemption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>
                <a:solidFill>
                  <a:srgbClr val="00B050"/>
                </a:solidFill>
                <a:effectLst/>
              </a:rPr>
              <a:t>NEW: </a:t>
            </a:r>
            <a:r>
              <a:rPr lang="en-US" sz="2400" b="0" dirty="0">
                <a:effectLst/>
              </a:rPr>
              <a:t>Performance Compliance (25%)</a:t>
            </a:r>
          </a:p>
          <a:p>
            <a:pPr lvl="1"/>
            <a:r>
              <a:rPr lang="en-US" sz="2400" dirty="0"/>
              <a:t>Monitor Director-level Medical Assistance Performance (MAP) Dashboard measures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>
                <a:solidFill>
                  <a:srgbClr val="FFFF00"/>
                </a:solidFill>
                <a:effectLst/>
              </a:rPr>
              <a:t>MODIFIED: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Public Health Emergency </a:t>
            </a:r>
            <a:r>
              <a:rPr lang="en-US" sz="2400" b="0" dirty="0">
                <a:solidFill>
                  <a:schemeClr val="tx1"/>
                </a:solidFill>
                <a:effectLst/>
              </a:rPr>
              <a:t>(on hold until PHE ends) (20%)</a:t>
            </a:r>
          </a:p>
          <a:p>
            <a:pPr lvl="1"/>
            <a:r>
              <a:rPr lang="en-US" sz="2400" dirty="0"/>
              <a:t>90% of member reviews completed in CMS timeframes</a:t>
            </a:r>
            <a:endParaRPr lang="en-US" sz="2400" b="0" dirty="0">
              <a:effectLst/>
            </a:endParaRPr>
          </a:p>
          <a:p>
            <a:pPr marL="0" indent="0">
              <a:buNone/>
            </a:pPr>
            <a:r>
              <a:rPr lang="en-US" sz="2400" b="0" dirty="0">
                <a:solidFill>
                  <a:srgbClr val="FFFF00"/>
                </a:solidFill>
                <a:effectLst/>
              </a:rPr>
              <a:t>4. MODIFIED: </a:t>
            </a:r>
            <a:r>
              <a:rPr lang="en-US" sz="2400" b="0" dirty="0">
                <a:effectLst/>
              </a:rPr>
              <a:t>Cybersecurity (20%)</a:t>
            </a:r>
          </a:p>
          <a:p>
            <a:pPr lvl="1"/>
            <a:r>
              <a:rPr lang="en-US" sz="2400" dirty="0"/>
              <a:t>Year 3 Remediation Plans completed based on compliance opportunities found in Year I and II Plans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948A-8479-4187-BA05-77BEBD9C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3971F0-4671-4B3D-8F21-3D75ED27F99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609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DC9E-394E-45CC-A195-1B04CDF1A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46" y="318785"/>
            <a:ext cx="8591549" cy="716080"/>
          </a:xfrm>
        </p:spPr>
        <p:txBody>
          <a:bodyPr/>
          <a:lstStyle/>
          <a:p>
            <a:r>
              <a:rPr lang="en-US" dirty="0"/>
              <a:t>Recap: Accuracy Data from QA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89D5A-3FB1-4BF0-8041-B5A707732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838200"/>
            <a:ext cx="7886700" cy="5219700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30" b="1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HCPF Quality Assurance Review Process</a:t>
            </a:r>
            <a:r>
              <a:rPr lang="en-US" sz="203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sz="203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3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Individual cases pulled (</a:t>
            </a:r>
            <a:r>
              <a:rPr lang="en-US" sz="203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120 -150 per month</a:t>
            </a:r>
            <a:r>
              <a:rPr lang="en-US" sz="203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and reviewed by HCPF Eligibility Quality Assurance (QA)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3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Counties respond to case review findings with rebuttal/concurrence process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203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Results published on the monthly Medical Assistance Performance (MAP) Accuracy Dashboard</a:t>
            </a:r>
            <a:r>
              <a:rPr lang="en-US" sz="203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03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sent to county directors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3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endParaRPr lang="en-US" sz="1800" dirty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948A-8479-4187-BA05-77BEBD9C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941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3DC9E-394E-45CC-A195-1B04CDF1A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46" y="122120"/>
            <a:ext cx="8591549" cy="716080"/>
          </a:xfrm>
        </p:spPr>
        <p:txBody>
          <a:bodyPr/>
          <a:lstStyle/>
          <a:p>
            <a:r>
              <a:rPr lang="en-US" dirty="0"/>
              <a:t>Exemption Approvals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89D5A-3FB1-4BF0-8041-B5A707732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46908"/>
            <a:ext cx="7886700" cy="4810991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</a:rPr>
              <a:t>Small Review Size exemption: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Based on the established process, many counties will have </a:t>
            </a:r>
            <a:r>
              <a:rPr lang="en-US" sz="2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less than 20 eligibility reviews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completed by HCPF QA over the course of the fiscal year - different </a:t>
            </a:r>
            <a:r>
              <a:rPr lang="en-US" sz="20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contract language 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account for the small review sizes. 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ounties continue to work towards meeting their 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Accuracy targets and benchmarks. At fiscal year close, if the number of reviews was 20 or less, then alternative language or exemption process becomes the fallback. </a:t>
            </a:r>
          </a:p>
          <a:p>
            <a:pPr marL="3429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03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1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30" b="1" dirty="0">
                <a:ea typeface="Calibri" panose="020F0502020204030204" pitchFamily="34" charset="0"/>
                <a:cs typeface="Times New Roman" panose="02020603050405020304" pitchFamily="18" charset="0"/>
              </a:rPr>
              <a:t>Small </a:t>
            </a:r>
            <a:r>
              <a:rPr lang="en-US" sz="2030" b="1">
                <a:ea typeface="Calibri" panose="020F0502020204030204" pitchFamily="34" charset="0"/>
                <a:cs typeface="Times New Roman" panose="02020603050405020304" pitchFamily="18" charset="0"/>
              </a:rPr>
              <a:t>Review Size Exemption </a:t>
            </a:r>
            <a:r>
              <a:rPr lang="en-US" sz="2030" b="1" dirty="0">
                <a:ea typeface="Calibri" panose="020F0502020204030204" pitchFamily="34" charset="0"/>
                <a:cs typeface="Times New Roman" panose="02020603050405020304" pitchFamily="18" charset="0"/>
              </a:rPr>
              <a:t>Process Flow: </a:t>
            </a:r>
            <a:r>
              <a:rPr lang="en-US" sz="203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Snapshot</a:t>
            </a:r>
            <a:endParaRPr lang="en-US" sz="203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203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9948A-8479-4187-BA05-77BEBD9C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836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63B32-5428-4CB3-8F53-D5D46043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2092" y="2625328"/>
            <a:ext cx="4466183" cy="2313816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578B77-4B6A-447F-A9B8-5891E3B0A8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548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9B267AD-1B96-45FA-96C0-DFE84B029C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D74748-902E-4B7F-9EDE-8CD19A389E6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Rahem Mulatu</a:t>
            </a:r>
          </a:p>
          <a:p>
            <a:r>
              <a:rPr lang="en-US" dirty="0"/>
              <a:t>County Programs Administrator</a:t>
            </a:r>
          </a:p>
          <a:p>
            <a:r>
              <a:rPr lang="en-US" dirty="0">
                <a:hlinkClick r:id="rId2"/>
              </a:rPr>
              <a:t>Rahem.Mulatu@state.co.us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7EEF44-7704-4852-8F9B-517F783DE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23562779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8"/>
  <p:tag name="ARTICULATE_DESIGN_ID_WHITE THEME" val="vkJ1RRo0"/>
  <p:tag name="ARTICULATE_DESIGN_ID_BLUE THEME" val="k4RoxcYV"/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ue Theme">
  <a:themeElements>
    <a:clrScheme name="HCPF 2019 Colors">
      <a:dk1>
        <a:srgbClr val="000000"/>
      </a:dk1>
      <a:lt1>
        <a:srgbClr val="FFFFFF"/>
      </a:lt1>
      <a:dk2>
        <a:srgbClr val="4E5758"/>
      </a:dk2>
      <a:lt2>
        <a:srgbClr val="F2F2F2"/>
      </a:lt2>
      <a:accent1>
        <a:srgbClr val="00A6CE"/>
      </a:accent1>
      <a:accent2>
        <a:srgbClr val="C32032"/>
      </a:accent2>
      <a:accent3>
        <a:srgbClr val="37657F"/>
      </a:accent3>
      <a:accent4>
        <a:srgbClr val="225D39"/>
      </a:accent4>
      <a:accent5>
        <a:srgbClr val="232C68"/>
      </a:accent5>
      <a:accent6>
        <a:srgbClr val="814C9E"/>
      </a:accent6>
      <a:hlink>
        <a:srgbClr val="7B853A"/>
      </a:hlink>
      <a:folHlink>
        <a:srgbClr val="FFD2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PF Standard_Dec2020_temp.potx  -  Read-Only" id="{7A800E1E-7403-469E-9936-47C55BA97F56}" vid="{DFBD9B62-D2CE-41FA-9472-CF759F925653}"/>
    </a:ext>
  </a:extLst>
</a:theme>
</file>

<file path=ppt/theme/theme2.xml><?xml version="1.0" encoding="utf-8"?>
<a:theme xmlns:a="http://schemas.openxmlformats.org/drawingml/2006/main" name="Solid Blue">
  <a:themeElements>
    <a:clrScheme name="HCPF 2019 Colors">
      <a:dk1>
        <a:srgbClr val="000000"/>
      </a:dk1>
      <a:lt1>
        <a:srgbClr val="FFFFFF"/>
      </a:lt1>
      <a:dk2>
        <a:srgbClr val="4E5758"/>
      </a:dk2>
      <a:lt2>
        <a:srgbClr val="F2F2F2"/>
      </a:lt2>
      <a:accent1>
        <a:srgbClr val="00A6CE"/>
      </a:accent1>
      <a:accent2>
        <a:srgbClr val="C32032"/>
      </a:accent2>
      <a:accent3>
        <a:srgbClr val="37657F"/>
      </a:accent3>
      <a:accent4>
        <a:srgbClr val="225D39"/>
      </a:accent4>
      <a:accent5>
        <a:srgbClr val="232C68"/>
      </a:accent5>
      <a:accent6>
        <a:srgbClr val="814C9E"/>
      </a:accent6>
      <a:hlink>
        <a:srgbClr val="7B853A"/>
      </a:hlink>
      <a:folHlink>
        <a:srgbClr val="FFD2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PF Standard_Dec2020_temp.potx  -  Read-Only" id="{7A800E1E-7403-469E-9936-47C55BA97F56}" vid="{E5B9FF8E-A0BF-4AF8-97E8-D999E9AD5DDA}"/>
    </a:ext>
  </a:extLst>
</a:theme>
</file>

<file path=ppt/theme/theme3.xml><?xml version="1.0" encoding="utf-8"?>
<a:theme xmlns:a="http://schemas.openxmlformats.org/drawingml/2006/main" name="Solid White">
  <a:themeElements>
    <a:clrScheme name="HCPF 2019 Colors">
      <a:dk1>
        <a:srgbClr val="000000"/>
      </a:dk1>
      <a:lt1>
        <a:srgbClr val="FFFFFF"/>
      </a:lt1>
      <a:dk2>
        <a:srgbClr val="4E5758"/>
      </a:dk2>
      <a:lt2>
        <a:srgbClr val="F2F2F2"/>
      </a:lt2>
      <a:accent1>
        <a:srgbClr val="00A6CE"/>
      </a:accent1>
      <a:accent2>
        <a:srgbClr val="C32032"/>
      </a:accent2>
      <a:accent3>
        <a:srgbClr val="37657F"/>
      </a:accent3>
      <a:accent4>
        <a:srgbClr val="225D39"/>
      </a:accent4>
      <a:accent5>
        <a:srgbClr val="232C68"/>
      </a:accent5>
      <a:accent6>
        <a:srgbClr val="814C9E"/>
      </a:accent6>
      <a:hlink>
        <a:srgbClr val="7B853A"/>
      </a:hlink>
      <a:folHlink>
        <a:srgbClr val="FFD2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PF Standard_Dec2020_temp.potx  -  Read-Only" id="{7A800E1E-7403-469E-9936-47C55BA97F56}" vid="{EC4C6B9C-C87F-425A-B10A-11FECAF42A57}"/>
    </a:ext>
  </a:extLst>
</a:theme>
</file>

<file path=ppt/theme/theme4.xml><?xml version="1.0" encoding="utf-8"?>
<a:theme xmlns:a="http://schemas.openxmlformats.org/drawingml/2006/main" name="White Theme">
  <a:themeElements>
    <a:clrScheme name="HCPF 2019 Colors">
      <a:dk1>
        <a:srgbClr val="000000"/>
      </a:dk1>
      <a:lt1>
        <a:srgbClr val="FFFFFF"/>
      </a:lt1>
      <a:dk2>
        <a:srgbClr val="4E5758"/>
      </a:dk2>
      <a:lt2>
        <a:srgbClr val="F2F2F2"/>
      </a:lt2>
      <a:accent1>
        <a:srgbClr val="00A6CE"/>
      </a:accent1>
      <a:accent2>
        <a:srgbClr val="C32032"/>
      </a:accent2>
      <a:accent3>
        <a:srgbClr val="37657F"/>
      </a:accent3>
      <a:accent4>
        <a:srgbClr val="225D39"/>
      </a:accent4>
      <a:accent5>
        <a:srgbClr val="232C68"/>
      </a:accent5>
      <a:accent6>
        <a:srgbClr val="814C9E"/>
      </a:accent6>
      <a:hlink>
        <a:srgbClr val="7B853A"/>
      </a:hlink>
      <a:folHlink>
        <a:srgbClr val="FFD2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PF Standard_Dec2020_temp.potx  -  Read-Only" id="{7A800E1E-7403-469E-9936-47C55BA97F56}" vid="{72DB8444-F7AA-4B0D-AC4E-7D54CB3668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B089B00434E741BDB5C3355A07B8C9" ma:contentTypeVersion="13" ma:contentTypeDescription="Create a new document." ma:contentTypeScope="" ma:versionID="f289dff4203a0bbfedab4ee5900cb848">
  <xsd:schema xmlns:xsd="http://www.w3.org/2001/XMLSchema" xmlns:xs="http://www.w3.org/2001/XMLSchema" xmlns:p="http://schemas.microsoft.com/office/2006/metadata/properties" xmlns:ns2="c1838ce2-6575-4952-b4b0-afa742a1bf4a" xmlns:ns3="bd3454ec-1edb-46d7-9ebe-3ff65a5052a0" targetNamespace="http://schemas.microsoft.com/office/2006/metadata/properties" ma:root="true" ma:fieldsID="a22594a61d7f4443331f159d674a6e05" ns2:_="" ns3:_="">
    <xsd:import namespace="c1838ce2-6575-4952-b4b0-afa742a1bf4a"/>
    <xsd:import namespace="bd3454ec-1edb-46d7-9ebe-3ff65a5052a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38ce2-6575-4952-b4b0-afa742a1bf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format="DateTim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3454ec-1edb-46d7-9ebe-3ff65a5052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1838ce2-6575-4952-b4b0-afa742a1bf4a">
      <UserInfo>
        <DisplayName>Montoya, Joshua</DisplayName>
        <AccountId>20</AccountId>
        <AccountType/>
      </UserInfo>
      <UserInfo>
        <DisplayName>Benbenek, Breanne</DisplayName>
        <AccountId>1260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A2615E-5B9B-4D89-B7C2-B4A24492EB42}">
  <ds:schemaRefs>
    <ds:schemaRef ds:uri="bd3454ec-1edb-46d7-9ebe-3ff65a5052a0"/>
    <ds:schemaRef ds:uri="c1838ce2-6575-4952-b4b0-afa742a1bf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BE344F2-3FD9-43DC-BDD7-BBBC9CAF3EDD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bd3454ec-1edb-46d7-9ebe-3ff65a5052a0"/>
    <ds:schemaRef ds:uri="c1838ce2-6575-4952-b4b0-afa742a1bf4a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6F932E6A-CCFD-4902-8025-7BF64424F8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FY21-22 County Incentives Program</Template>
  <TotalTime>10846</TotalTime>
  <Words>329</Words>
  <Application>Microsoft Office PowerPoint</Application>
  <PresentationFormat>On-screen Show (4:3)</PresentationFormat>
  <Paragraphs>49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Trebuchet MS</vt:lpstr>
      <vt:lpstr>Wingdings</vt:lpstr>
      <vt:lpstr>Blue Theme</vt:lpstr>
      <vt:lpstr>Solid Blue</vt:lpstr>
      <vt:lpstr>Solid White</vt:lpstr>
      <vt:lpstr>White Theme</vt:lpstr>
      <vt:lpstr>  FY 2021-22 County Incentives Program  Department of Health Care Policy &amp; Financing</vt:lpstr>
      <vt:lpstr>Meeting Agenda</vt:lpstr>
      <vt:lpstr>Performance Incentives (FY21-22)</vt:lpstr>
      <vt:lpstr>Recap: Accuracy Data from QA</vt:lpstr>
      <vt:lpstr>Exemption Approvals Process</vt:lpstr>
      <vt:lpstr>Thank you</vt:lpstr>
      <vt:lpstr>Contact Information</vt:lpstr>
    </vt:vector>
  </TitlesOfParts>
  <Company>Colorado Department of Health Care Policy &amp; Financing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2021 -22 County Incentives Program</dc:title>
  <dc:creator>Mulatu, Rahem</dc:creator>
  <dc:description>Version 04: Assigned HCPF Brand colors to all master layout themes.</dc:description>
  <cp:lastModifiedBy>Mulatu, Rahem</cp:lastModifiedBy>
  <cp:revision>30</cp:revision>
  <dcterms:created xsi:type="dcterms:W3CDTF">2021-02-02T18:44:20Z</dcterms:created>
  <dcterms:modified xsi:type="dcterms:W3CDTF">2021-05-12T22:18:02Z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FFE0E7CC-BC95-465A-B686-30FDBEF952E9</vt:lpwstr>
  </property>
  <property fmtid="{D5CDD505-2E9C-101B-9397-08002B2CF9AE}" pid="3" name="ArticulatePath">
    <vt:lpwstr>HCPF-Widescreen_v03-YK</vt:lpwstr>
  </property>
  <property fmtid="{D5CDD505-2E9C-101B-9397-08002B2CF9AE}" pid="4" name="ContentTypeId">
    <vt:lpwstr>0x0101007AB089B00434E741BDB5C3355A07B8C9</vt:lpwstr>
  </property>
</Properties>
</file>