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1" r:id="rId5"/>
    <p:sldMasterId id="2147483680" r:id="rId6"/>
    <p:sldMasterId id="2147483693" r:id="rId7"/>
    <p:sldMasterId id="214748370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</p:sldIdLst>
  <p:sldSz cy="5715000" cx="9144000"/>
  <p:notesSz cx="6858000" cy="9144000"/>
  <p:embeddedFontLst>
    <p:embeddedFont>
      <p:font typeface="Roboto"/>
      <p:regular r:id="rId58"/>
      <p:bold r:id="rId59"/>
      <p:italic r:id="rId60"/>
      <p:boldItalic r:id="rId6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>
          <p15:clr>
            <a:srgbClr val="747775"/>
          </p15:clr>
        </p15:guide>
        <p15:guide id="2" orient="horz" pos="864">
          <p15:clr>
            <a:srgbClr val="747775"/>
          </p15:clr>
        </p15:guide>
        <p15:guide id="3" pos="2880">
          <p15:clr>
            <a:srgbClr val="747775"/>
          </p15:clr>
        </p15:guide>
        <p15:guide id="4" orient="horz" pos="443">
          <p15:clr>
            <a:srgbClr val="747775"/>
          </p15:clr>
        </p15:guide>
      </p15:sldGuideLst>
    </p:ext>
    <p:ext uri="GoogleSlidesCustomDataVersion2">
      <go:slidesCustomData xmlns:go="http://customooxmlschemas.google.com/" r:id="rId62" roundtripDataSignature="AMtx7mjHbHHz9maVSW+4cxg1HV6qHNKc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/>
        <p:guide pos="864" orient="horz"/>
        <p:guide pos="2880"/>
        <p:guide pos="443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1.xml"/><Relationship Id="rId42" Type="http://schemas.openxmlformats.org/officeDocument/2006/relationships/slide" Target="slides/slide33.xml"/><Relationship Id="rId41" Type="http://schemas.openxmlformats.org/officeDocument/2006/relationships/slide" Target="slides/slide32.xml"/><Relationship Id="rId44" Type="http://schemas.openxmlformats.org/officeDocument/2006/relationships/slide" Target="slides/slide35.xml"/><Relationship Id="rId43" Type="http://schemas.openxmlformats.org/officeDocument/2006/relationships/slide" Target="slides/slide34.xml"/><Relationship Id="rId46" Type="http://schemas.openxmlformats.org/officeDocument/2006/relationships/slide" Target="slides/slide37.xml"/><Relationship Id="rId45" Type="http://schemas.openxmlformats.org/officeDocument/2006/relationships/slide" Target="slides/slide3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48" Type="http://schemas.openxmlformats.org/officeDocument/2006/relationships/slide" Target="slides/slide39.xml"/><Relationship Id="rId47" Type="http://schemas.openxmlformats.org/officeDocument/2006/relationships/slide" Target="slides/slide38.xml"/><Relationship Id="rId49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33" Type="http://schemas.openxmlformats.org/officeDocument/2006/relationships/slide" Target="slides/slide24.xml"/><Relationship Id="rId32" Type="http://schemas.openxmlformats.org/officeDocument/2006/relationships/slide" Target="slides/slide23.xml"/><Relationship Id="rId35" Type="http://schemas.openxmlformats.org/officeDocument/2006/relationships/slide" Target="slides/slide26.xml"/><Relationship Id="rId34" Type="http://schemas.openxmlformats.org/officeDocument/2006/relationships/slide" Target="slides/slide25.xml"/><Relationship Id="rId37" Type="http://schemas.openxmlformats.org/officeDocument/2006/relationships/slide" Target="slides/slide28.xml"/><Relationship Id="rId36" Type="http://schemas.openxmlformats.org/officeDocument/2006/relationships/slide" Target="slides/slide27.xml"/><Relationship Id="rId39" Type="http://schemas.openxmlformats.org/officeDocument/2006/relationships/slide" Target="slides/slide30.xml"/><Relationship Id="rId38" Type="http://schemas.openxmlformats.org/officeDocument/2006/relationships/slide" Target="slides/slide29.xml"/><Relationship Id="rId62" Type="http://customschemas.google.com/relationships/presentationmetadata" Target="metadata"/><Relationship Id="rId61" Type="http://schemas.openxmlformats.org/officeDocument/2006/relationships/font" Target="fonts/Roboto-boldItalic.fntdata"/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60" Type="http://schemas.openxmlformats.org/officeDocument/2006/relationships/font" Target="fonts/Roboto-italic.fntdata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9" Type="http://schemas.openxmlformats.org/officeDocument/2006/relationships/slide" Target="slides/slide20.xml"/><Relationship Id="rId51" Type="http://schemas.openxmlformats.org/officeDocument/2006/relationships/slide" Target="slides/slide42.xml"/><Relationship Id="rId50" Type="http://schemas.openxmlformats.org/officeDocument/2006/relationships/slide" Target="slides/slide41.xml"/><Relationship Id="rId53" Type="http://schemas.openxmlformats.org/officeDocument/2006/relationships/slide" Target="slides/slide44.xml"/><Relationship Id="rId52" Type="http://schemas.openxmlformats.org/officeDocument/2006/relationships/slide" Target="slides/slide43.xml"/><Relationship Id="rId11" Type="http://schemas.openxmlformats.org/officeDocument/2006/relationships/slide" Target="slides/slide2.xml"/><Relationship Id="rId55" Type="http://schemas.openxmlformats.org/officeDocument/2006/relationships/slide" Target="slides/slide46.xml"/><Relationship Id="rId10" Type="http://schemas.openxmlformats.org/officeDocument/2006/relationships/slide" Target="slides/slide1.xml"/><Relationship Id="rId54" Type="http://schemas.openxmlformats.org/officeDocument/2006/relationships/slide" Target="slides/slide45.xml"/><Relationship Id="rId13" Type="http://schemas.openxmlformats.org/officeDocument/2006/relationships/slide" Target="slides/slide4.xml"/><Relationship Id="rId57" Type="http://schemas.openxmlformats.org/officeDocument/2006/relationships/slide" Target="slides/slide48.xml"/><Relationship Id="rId12" Type="http://schemas.openxmlformats.org/officeDocument/2006/relationships/slide" Target="slides/slide3.xml"/><Relationship Id="rId56" Type="http://schemas.openxmlformats.org/officeDocument/2006/relationships/slide" Target="slides/slide47.xml"/><Relationship Id="rId15" Type="http://schemas.openxmlformats.org/officeDocument/2006/relationships/slide" Target="slides/slide6.xml"/><Relationship Id="rId59" Type="http://schemas.openxmlformats.org/officeDocument/2006/relationships/font" Target="fonts/Roboto-bold.fntdata"/><Relationship Id="rId14" Type="http://schemas.openxmlformats.org/officeDocument/2006/relationships/slide" Target="slides/slide5.xml"/><Relationship Id="rId58" Type="http://schemas.openxmlformats.org/officeDocument/2006/relationships/font" Target="fonts/Roboto-regular.fntdata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-193478" y="279953"/>
            <a:ext cx="7251600" cy="45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410817" y="4904133"/>
            <a:ext cx="6042992" cy="2901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 txBox="1"/>
          <p:nvPr>
            <p:ph idx="12" type="sldNum"/>
          </p:nvPr>
        </p:nvSpPr>
        <p:spPr>
          <a:xfrm>
            <a:off x="3482009" y="805318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p1:notes"/>
          <p:cNvSpPr txBox="1"/>
          <p:nvPr>
            <p:ph idx="1" type="body"/>
          </p:nvPr>
        </p:nvSpPr>
        <p:spPr>
          <a:xfrm>
            <a:off x="410817" y="4904133"/>
            <a:ext cx="6042900" cy="29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9" name="Google Shape;339;p1:notes"/>
          <p:cNvSpPr txBox="1"/>
          <p:nvPr>
            <p:ph idx="12" type="sldNum"/>
          </p:nvPr>
        </p:nvSpPr>
        <p:spPr>
          <a:xfrm>
            <a:off x="3482009" y="805318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08" name="Google Shape;408;p13:notes"/>
          <p:cNvSpPr/>
          <p:nvPr>
            <p:ph idx="2" type="sldImg"/>
          </p:nvPr>
        </p:nvSpPr>
        <p:spPr>
          <a:xfrm>
            <a:off x="1371600" y="685800"/>
            <a:ext cx="411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1:notes"/>
          <p:cNvSpPr/>
          <p:nvPr>
            <p:ph idx="2" type="sldImg"/>
          </p:nvPr>
        </p:nvSpPr>
        <p:spPr>
          <a:xfrm>
            <a:off x="-193478" y="279953"/>
            <a:ext cx="7251300" cy="45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5" name="Google Shape;415;p11:notes"/>
          <p:cNvSpPr txBox="1"/>
          <p:nvPr>
            <p:ph idx="1" type="body"/>
          </p:nvPr>
        </p:nvSpPr>
        <p:spPr>
          <a:xfrm>
            <a:off x="410817" y="4904133"/>
            <a:ext cx="6042900" cy="29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6" name="Google Shape;416;p11:notes"/>
          <p:cNvSpPr txBox="1"/>
          <p:nvPr>
            <p:ph idx="12" type="sldNum"/>
          </p:nvPr>
        </p:nvSpPr>
        <p:spPr>
          <a:xfrm>
            <a:off x="3482009" y="805318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2:notes"/>
          <p:cNvSpPr/>
          <p:nvPr>
            <p:ph idx="2" type="sldImg"/>
          </p:nvPr>
        </p:nvSpPr>
        <p:spPr>
          <a:xfrm>
            <a:off x="-193478" y="279953"/>
            <a:ext cx="7251300" cy="45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" name="Google Shape;423;p12:notes"/>
          <p:cNvSpPr txBox="1"/>
          <p:nvPr>
            <p:ph idx="1" type="body"/>
          </p:nvPr>
        </p:nvSpPr>
        <p:spPr>
          <a:xfrm>
            <a:off x="410817" y="4904133"/>
            <a:ext cx="6042900" cy="29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4" name="Google Shape;424;p12:notes"/>
          <p:cNvSpPr txBox="1"/>
          <p:nvPr>
            <p:ph idx="12" type="sldNum"/>
          </p:nvPr>
        </p:nvSpPr>
        <p:spPr>
          <a:xfrm>
            <a:off x="3482009" y="805318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4:notes"/>
          <p:cNvSpPr txBox="1"/>
          <p:nvPr>
            <p:ph idx="1" type="body"/>
          </p:nvPr>
        </p:nvSpPr>
        <p:spPr>
          <a:xfrm>
            <a:off x="365263" y="3803373"/>
            <a:ext cx="6127500" cy="45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</p:txBody>
      </p:sp>
      <p:sp>
        <p:nvSpPr>
          <p:cNvPr id="431" name="Google Shape;431;p14:notes"/>
          <p:cNvSpPr/>
          <p:nvPr>
            <p:ph idx="2" type="sldImg"/>
          </p:nvPr>
        </p:nvSpPr>
        <p:spPr>
          <a:xfrm>
            <a:off x="671638" y="185599"/>
            <a:ext cx="5514600" cy="344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5:notes"/>
          <p:cNvSpPr txBox="1"/>
          <p:nvPr>
            <p:ph idx="1" type="body"/>
          </p:nvPr>
        </p:nvSpPr>
        <p:spPr>
          <a:xfrm>
            <a:off x="365263" y="3803373"/>
            <a:ext cx="6127500" cy="45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</p:txBody>
      </p:sp>
      <p:sp>
        <p:nvSpPr>
          <p:cNvPr id="438" name="Google Shape;438;p15:notes"/>
          <p:cNvSpPr/>
          <p:nvPr>
            <p:ph idx="2" type="sldImg"/>
          </p:nvPr>
        </p:nvSpPr>
        <p:spPr>
          <a:xfrm>
            <a:off x="671638" y="185599"/>
            <a:ext cx="5514600" cy="344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6:notes"/>
          <p:cNvSpPr/>
          <p:nvPr>
            <p:ph idx="2" type="sldImg"/>
          </p:nvPr>
        </p:nvSpPr>
        <p:spPr>
          <a:xfrm>
            <a:off x="-193478" y="279953"/>
            <a:ext cx="7251600" cy="45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5" name="Google Shape;445;p16:notes"/>
          <p:cNvSpPr txBox="1"/>
          <p:nvPr>
            <p:ph idx="1" type="body"/>
          </p:nvPr>
        </p:nvSpPr>
        <p:spPr>
          <a:xfrm>
            <a:off x="410817" y="4904133"/>
            <a:ext cx="6042900" cy="29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6" name="Google Shape;446;p16:notes"/>
          <p:cNvSpPr txBox="1"/>
          <p:nvPr>
            <p:ph idx="12" type="sldNum"/>
          </p:nvPr>
        </p:nvSpPr>
        <p:spPr>
          <a:xfrm>
            <a:off x="3482009" y="805318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7:notes"/>
          <p:cNvSpPr txBox="1"/>
          <p:nvPr>
            <p:ph idx="1" type="body"/>
          </p:nvPr>
        </p:nvSpPr>
        <p:spPr>
          <a:xfrm>
            <a:off x="365263" y="3803373"/>
            <a:ext cx="6127500" cy="45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</p:txBody>
      </p:sp>
      <p:sp>
        <p:nvSpPr>
          <p:cNvPr id="451" name="Google Shape;451;p17:notes"/>
          <p:cNvSpPr/>
          <p:nvPr>
            <p:ph idx="2" type="sldImg"/>
          </p:nvPr>
        </p:nvSpPr>
        <p:spPr>
          <a:xfrm>
            <a:off x="671638" y="185599"/>
            <a:ext cx="5514600" cy="344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8:notes"/>
          <p:cNvSpPr txBox="1"/>
          <p:nvPr>
            <p:ph idx="1" type="body"/>
          </p:nvPr>
        </p:nvSpPr>
        <p:spPr>
          <a:xfrm>
            <a:off x="365263" y="3803373"/>
            <a:ext cx="6127500" cy="45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8:notes"/>
          <p:cNvSpPr/>
          <p:nvPr>
            <p:ph idx="2" type="sldImg"/>
          </p:nvPr>
        </p:nvSpPr>
        <p:spPr>
          <a:xfrm>
            <a:off x="671638" y="185599"/>
            <a:ext cx="5514600" cy="344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9:notes"/>
          <p:cNvSpPr/>
          <p:nvPr>
            <p:ph idx="2" type="sldImg"/>
          </p:nvPr>
        </p:nvSpPr>
        <p:spPr>
          <a:xfrm>
            <a:off x="-193478" y="279953"/>
            <a:ext cx="7251600" cy="45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5" name="Google Shape;465;p19:notes"/>
          <p:cNvSpPr txBox="1"/>
          <p:nvPr>
            <p:ph idx="1" type="body"/>
          </p:nvPr>
        </p:nvSpPr>
        <p:spPr>
          <a:xfrm>
            <a:off x="410817" y="4904133"/>
            <a:ext cx="6042900" cy="29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6" name="Google Shape;466;p19:notes"/>
          <p:cNvSpPr txBox="1"/>
          <p:nvPr>
            <p:ph idx="12" type="sldNum"/>
          </p:nvPr>
        </p:nvSpPr>
        <p:spPr>
          <a:xfrm>
            <a:off x="3482009" y="805318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0:notes"/>
          <p:cNvSpPr txBox="1"/>
          <p:nvPr>
            <p:ph idx="1" type="body"/>
          </p:nvPr>
        </p:nvSpPr>
        <p:spPr>
          <a:xfrm>
            <a:off x="365263" y="3803373"/>
            <a:ext cx="6127500" cy="45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</p:txBody>
      </p:sp>
      <p:sp>
        <p:nvSpPr>
          <p:cNvPr id="471" name="Google Shape;471;p20:notes"/>
          <p:cNvSpPr/>
          <p:nvPr>
            <p:ph idx="2" type="sldImg"/>
          </p:nvPr>
        </p:nvSpPr>
        <p:spPr>
          <a:xfrm>
            <a:off x="671638" y="185599"/>
            <a:ext cx="5514600" cy="344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75b3ab75ac_0_315:notes"/>
          <p:cNvSpPr/>
          <p:nvPr>
            <p:ph idx="2" type="sldImg"/>
          </p:nvPr>
        </p:nvSpPr>
        <p:spPr>
          <a:xfrm>
            <a:off x="1371600" y="685800"/>
            <a:ext cx="411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Google Shape;345;g375b3ab75ac_0_3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1:notes"/>
          <p:cNvSpPr txBox="1"/>
          <p:nvPr>
            <p:ph idx="1" type="body"/>
          </p:nvPr>
        </p:nvSpPr>
        <p:spPr>
          <a:xfrm>
            <a:off x="365263" y="3803373"/>
            <a:ext cx="6127500" cy="45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</p:txBody>
      </p:sp>
      <p:sp>
        <p:nvSpPr>
          <p:cNvPr id="478" name="Google Shape;478;p21:notes"/>
          <p:cNvSpPr/>
          <p:nvPr>
            <p:ph idx="2" type="sldImg"/>
          </p:nvPr>
        </p:nvSpPr>
        <p:spPr>
          <a:xfrm>
            <a:off x="671638" y="185599"/>
            <a:ext cx="5514600" cy="344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2:notes"/>
          <p:cNvSpPr txBox="1"/>
          <p:nvPr>
            <p:ph idx="1" type="body"/>
          </p:nvPr>
        </p:nvSpPr>
        <p:spPr>
          <a:xfrm>
            <a:off x="365263" y="3803373"/>
            <a:ext cx="6127500" cy="45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</p:txBody>
      </p:sp>
      <p:sp>
        <p:nvSpPr>
          <p:cNvPr id="485" name="Google Shape;485;p22:notes"/>
          <p:cNvSpPr/>
          <p:nvPr>
            <p:ph idx="2" type="sldImg"/>
          </p:nvPr>
        </p:nvSpPr>
        <p:spPr>
          <a:xfrm>
            <a:off x="671638" y="185599"/>
            <a:ext cx="5514600" cy="344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3:notes"/>
          <p:cNvSpPr txBox="1"/>
          <p:nvPr>
            <p:ph idx="1" type="body"/>
          </p:nvPr>
        </p:nvSpPr>
        <p:spPr>
          <a:xfrm>
            <a:off x="365263" y="3803373"/>
            <a:ext cx="6127500" cy="45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</p:txBody>
      </p:sp>
      <p:sp>
        <p:nvSpPr>
          <p:cNvPr id="492" name="Google Shape;492;p23:notes"/>
          <p:cNvSpPr/>
          <p:nvPr>
            <p:ph idx="2" type="sldImg"/>
          </p:nvPr>
        </p:nvSpPr>
        <p:spPr>
          <a:xfrm>
            <a:off x="671638" y="185599"/>
            <a:ext cx="5514600" cy="344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4:notes"/>
          <p:cNvSpPr txBox="1"/>
          <p:nvPr>
            <p:ph idx="1" type="body"/>
          </p:nvPr>
        </p:nvSpPr>
        <p:spPr>
          <a:xfrm>
            <a:off x="365263" y="3803373"/>
            <a:ext cx="6127500" cy="45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</p:txBody>
      </p:sp>
      <p:sp>
        <p:nvSpPr>
          <p:cNvPr id="499" name="Google Shape;499;p24:notes"/>
          <p:cNvSpPr/>
          <p:nvPr>
            <p:ph idx="2" type="sldImg"/>
          </p:nvPr>
        </p:nvSpPr>
        <p:spPr>
          <a:xfrm>
            <a:off x="671638" y="185599"/>
            <a:ext cx="5514600" cy="344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5:notes"/>
          <p:cNvSpPr/>
          <p:nvPr>
            <p:ph idx="2" type="sldImg"/>
          </p:nvPr>
        </p:nvSpPr>
        <p:spPr>
          <a:xfrm>
            <a:off x="-193478" y="279953"/>
            <a:ext cx="7251600" cy="45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6" name="Google Shape;506;p25:notes"/>
          <p:cNvSpPr txBox="1"/>
          <p:nvPr>
            <p:ph idx="1" type="body"/>
          </p:nvPr>
        </p:nvSpPr>
        <p:spPr>
          <a:xfrm>
            <a:off x="410817" y="4904133"/>
            <a:ext cx="6042900" cy="29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7" name="Google Shape;507;p25:notes"/>
          <p:cNvSpPr txBox="1"/>
          <p:nvPr>
            <p:ph idx="12" type="sldNum"/>
          </p:nvPr>
        </p:nvSpPr>
        <p:spPr>
          <a:xfrm>
            <a:off x="3482009" y="805318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6:notes"/>
          <p:cNvSpPr txBox="1"/>
          <p:nvPr>
            <p:ph idx="1" type="body"/>
          </p:nvPr>
        </p:nvSpPr>
        <p:spPr>
          <a:xfrm>
            <a:off x="365263" y="3803373"/>
            <a:ext cx="6127500" cy="45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</p:txBody>
      </p:sp>
      <p:sp>
        <p:nvSpPr>
          <p:cNvPr id="512" name="Google Shape;512;p26:notes"/>
          <p:cNvSpPr/>
          <p:nvPr>
            <p:ph idx="2" type="sldImg"/>
          </p:nvPr>
        </p:nvSpPr>
        <p:spPr>
          <a:xfrm>
            <a:off x="671638" y="185599"/>
            <a:ext cx="5514600" cy="344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74a0277887_1_0:notes"/>
          <p:cNvSpPr/>
          <p:nvPr>
            <p:ph idx="2" type="sldImg"/>
          </p:nvPr>
        </p:nvSpPr>
        <p:spPr>
          <a:xfrm>
            <a:off x="960120" y="1143000"/>
            <a:ext cx="493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9" name="Google Shape;519;g374a0277887_1_0:notes"/>
          <p:cNvSpPr txBox="1"/>
          <p:nvPr>
            <p:ph idx="1" type="body"/>
          </p:nvPr>
        </p:nvSpPr>
        <p:spPr>
          <a:xfrm>
            <a:off x="410817" y="4904133"/>
            <a:ext cx="6042900" cy="29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0" name="Google Shape;520;g374a0277887_1_0:notes"/>
          <p:cNvSpPr txBox="1"/>
          <p:nvPr>
            <p:ph idx="12" type="sldNum"/>
          </p:nvPr>
        </p:nvSpPr>
        <p:spPr>
          <a:xfrm>
            <a:off x="3482009" y="805318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7:notes"/>
          <p:cNvSpPr/>
          <p:nvPr>
            <p:ph idx="2" type="sldImg"/>
          </p:nvPr>
        </p:nvSpPr>
        <p:spPr>
          <a:xfrm>
            <a:off x="-193478" y="279953"/>
            <a:ext cx="7251600" cy="45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6" name="Google Shape;526;p27:notes"/>
          <p:cNvSpPr txBox="1"/>
          <p:nvPr>
            <p:ph idx="1" type="body"/>
          </p:nvPr>
        </p:nvSpPr>
        <p:spPr>
          <a:xfrm>
            <a:off x="410817" y="4904133"/>
            <a:ext cx="6042900" cy="29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7" name="Google Shape;527;p27:notes"/>
          <p:cNvSpPr txBox="1"/>
          <p:nvPr>
            <p:ph idx="12" type="sldNum"/>
          </p:nvPr>
        </p:nvSpPr>
        <p:spPr>
          <a:xfrm>
            <a:off x="3482009" y="805318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8:notes"/>
          <p:cNvSpPr txBox="1"/>
          <p:nvPr>
            <p:ph idx="1" type="body"/>
          </p:nvPr>
        </p:nvSpPr>
        <p:spPr>
          <a:xfrm>
            <a:off x="365263" y="3803373"/>
            <a:ext cx="6127500" cy="45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</p:txBody>
      </p:sp>
      <p:sp>
        <p:nvSpPr>
          <p:cNvPr id="532" name="Google Shape;532;p28:notes"/>
          <p:cNvSpPr/>
          <p:nvPr>
            <p:ph idx="2" type="sldImg"/>
          </p:nvPr>
        </p:nvSpPr>
        <p:spPr>
          <a:xfrm>
            <a:off x="671638" y="185599"/>
            <a:ext cx="5514600" cy="344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9:notes"/>
          <p:cNvSpPr txBox="1"/>
          <p:nvPr>
            <p:ph idx="1" type="body"/>
          </p:nvPr>
        </p:nvSpPr>
        <p:spPr>
          <a:xfrm>
            <a:off x="365263" y="3803373"/>
            <a:ext cx="6127500" cy="45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</p:txBody>
      </p:sp>
      <p:sp>
        <p:nvSpPr>
          <p:cNvPr id="539" name="Google Shape;539;p29:notes"/>
          <p:cNvSpPr/>
          <p:nvPr>
            <p:ph idx="2" type="sldImg"/>
          </p:nvPr>
        </p:nvSpPr>
        <p:spPr>
          <a:xfrm>
            <a:off x="671638" y="185599"/>
            <a:ext cx="5514600" cy="344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75b3ab75ac_0_329:notes"/>
          <p:cNvSpPr/>
          <p:nvPr>
            <p:ph idx="2" type="sldImg"/>
          </p:nvPr>
        </p:nvSpPr>
        <p:spPr>
          <a:xfrm>
            <a:off x="1371600" y="685800"/>
            <a:ext cx="411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5" name="Google Shape;355;g375b3ab75ac_0_3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>
              <a:solidFill>
                <a:srgbClr val="444444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30:notes"/>
          <p:cNvSpPr txBox="1"/>
          <p:nvPr>
            <p:ph idx="1" type="body"/>
          </p:nvPr>
        </p:nvSpPr>
        <p:spPr>
          <a:xfrm>
            <a:off x="365263" y="3803373"/>
            <a:ext cx="6127500" cy="45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</p:txBody>
      </p:sp>
      <p:sp>
        <p:nvSpPr>
          <p:cNvPr id="546" name="Google Shape;546;p30:notes"/>
          <p:cNvSpPr/>
          <p:nvPr>
            <p:ph idx="2" type="sldImg"/>
          </p:nvPr>
        </p:nvSpPr>
        <p:spPr>
          <a:xfrm>
            <a:off x="671638" y="185599"/>
            <a:ext cx="5514600" cy="344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31:notes"/>
          <p:cNvSpPr txBox="1"/>
          <p:nvPr>
            <p:ph idx="1" type="body"/>
          </p:nvPr>
        </p:nvSpPr>
        <p:spPr>
          <a:xfrm>
            <a:off x="365263" y="3803373"/>
            <a:ext cx="6127500" cy="45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</p:txBody>
      </p:sp>
      <p:sp>
        <p:nvSpPr>
          <p:cNvPr id="553" name="Google Shape;553;p31:notes"/>
          <p:cNvSpPr/>
          <p:nvPr>
            <p:ph idx="2" type="sldImg"/>
          </p:nvPr>
        </p:nvSpPr>
        <p:spPr>
          <a:xfrm>
            <a:off x="671638" y="185599"/>
            <a:ext cx="5514600" cy="344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32:notes"/>
          <p:cNvSpPr txBox="1"/>
          <p:nvPr>
            <p:ph idx="1" type="body"/>
          </p:nvPr>
        </p:nvSpPr>
        <p:spPr>
          <a:xfrm>
            <a:off x="365263" y="3803373"/>
            <a:ext cx="6127500" cy="45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</p:txBody>
      </p:sp>
      <p:sp>
        <p:nvSpPr>
          <p:cNvPr id="560" name="Google Shape;560;p32:notes"/>
          <p:cNvSpPr/>
          <p:nvPr>
            <p:ph idx="2" type="sldImg"/>
          </p:nvPr>
        </p:nvSpPr>
        <p:spPr>
          <a:xfrm>
            <a:off x="671638" y="185599"/>
            <a:ext cx="5514600" cy="344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75c4b83576_0_0:notes"/>
          <p:cNvSpPr/>
          <p:nvPr>
            <p:ph idx="2" type="sldImg"/>
          </p:nvPr>
        </p:nvSpPr>
        <p:spPr>
          <a:xfrm>
            <a:off x="960120" y="1143000"/>
            <a:ext cx="493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7" name="Google Shape;567;g375c4b83576_0_0:notes"/>
          <p:cNvSpPr txBox="1"/>
          <p:nvPr>
            <p:ph idx="1" type="body"/>
          </p:nvPr>
        </p:nvSpPr>
        <p:spPr>
          <a:xfrm>
            <a:off x="410817" y="4904133"/>
            <a:ext cx="6042900" cy="29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8" name="Google Shape;568;g375c4b83576_0_0:notes"/>
          <p:cNvSpPr txBox="1"/>
          <p:nvPr>
            <p:ph idx="12" type="sldNum"/>
          </p:nvPr>
        </p:nvSpPr>
        <p:spPr>
          <a:xfrm>
            <a:off x="3482009" y="805318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3:notes"/>
          <p:cNvSpPr/>
          <p:nvPr>
            <p:ph idx="2" type="sldImg"/>
          </p:nvPr>
        </p:nvSpPr>
        <p:spPr>
          <a:xfrm>
            <a:off x="-193478" y="279953"/>
            <a:ext cx="7251600" cy="45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4" name="Google Shape;574;p33:notes"/>
          <p:cNvSpPr txBox="1"/>
          <p:nvPr>
            <p:ph idx="1" type="body"/>
          </p:nvPr>
        </p:nvSpPr>
        <p:spPr>
          <a:xfrm>
            <a:off x="410817" y="4904133"/>
            <a:ext cx="6042900" cy="29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5" name="Google Shape;575;p33:notes"/>
          <p:cNvSpPr txBox="1"/>
          <p:nvPr>
            <p:ph idx="12" type="sldNum"/>
          </p:nvPr>
        </p:nvSpPr>
        <p:spPr>
          <a:xfrm>
            <a:off x="3482009" y="805318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4:notes"/>
          <p:cNvSpPr txBox="1"/>
          <p:nvPr>
            <p:ph idx="1" type="body"/>
          </p:nvPr>
        </p:nvSpPr>
        <p:spPr>
          <a:xfrm>
            <a:off x="365263" y="3803373"/>
            <a:ext cx="6127500" cy="45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</p:txBody>
      </p:sp>
      <p:sp>
        <p:nvSpPr>
          <p:cNvPr id="580" name="Google Shape;580;p34:notes"/>
          <p:cNvSpPr/>
          <p:nvPr>
            <p:ph idx="2" type="sldImg"/>
          </p:nvPr>
        </p:nvSpPr>
        <p:spPr>
          <a:xfrm>
            <a:off x="671638" y="185599"/>
            <a:ext cx="5514600" cy="344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37485970240_0_0:notes"/>
          <p:cNvSpPr txBox="1"/>
          <p:nvPr>
            <p:ph idx="1" type="body"/>
          </p:nvPr>
        </p:nvSpPr>
        <p:spPr>
          <a:xfrm>
            <a:off x="365263" y="3803373"/>
            <a:ext cx="6127500" cy="45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</p:txBody>
      </p:sp>
      <p:sp>
        <p:nvSpPr>
          <p:cNvPr id="587" name="Google Shape;587;g37485970240_0_0:notes"/>
          <p:cNvSpPr/>
          <p:nvPr>
            <p:ph idx="2" type="sldImg"/>
          </p:nvPr>
        </p:nvSpPr>
        <p:spPr>
          <a:xfrm>
            <a:off x="671638" y="185599"/>
            <a:ext cx="5514600" cy="344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6:notes"/>
          <p:cNvSpPr txBox="1"/>
          <p:nvPr>
            <p:ph idx="1" type="body"/>
          </p:nvPr>
        </p:nvSpPr>
        <p:spPr>
          <a:xfrm>
            <a:off x="365263" y="3803373"/>
            <a:ext cx="6127500" cy="45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</p:txBody>
      </p:sp>
      <p:sp>
        <p:nvSpPr>
          <p:cNvPr id="594" name="Google Shape;594;p36:notes"/>
          <p:cNvSpPr/>
          <p:nvPr>
            <p:ph idx="2" type="sldImg"/>
          </p:nvPr>
        </p:nvSpPr>
        <p:spPr>
          <a:xfrm>
            <a:off x="671638" y="185599"/>
            <a:ext cx="5514600" cy="344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7:notes"/>
          <p:cNvSpPr txBox="1"/>
          <p:nvPr>
            <p:ph idx="1" type="body"/>
          </p:nvPr>
        </p:nvSpPr>
        <p:spPr>
          <a:xfrm>
            <a:off x="365263" y="3803373"/>
            <a:ext cx="6127500" cy="45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</p:txBody>
      </p:sp>
      <p:sp>
        <p:nvSpPr>
          <p:cNvPr id="601" name="Google Shape;601;p37:notes"/>
          <p:cNvSpPr/>
          <p:nvPr>
            <p:ph idx="2" type="sldImg"/>
          </p:nvPr>
        </p:nvSpPr>
        <p:spPr>
          <a:xfrm>
            <a:off x="671638" y="185599"/>
            <a:ext cx="5514600" cy="344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38:notes"/>
          <p:cNvSpPr txBox="1"/>
          <p:nvPr>
            <p:ph idx="1" type="body"/>
          </p:nvPr>
        </p:nvSpPr>
        <p:spPr>
          <a:xfrm>
            <a:off x="365263" y="3803373"/>
            <a:ext cx="6127500" cy="45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/>
          </a:p>
        </p:txBody>
      </p:sp>
      <p:sp>
        <p:nvSpPr>
          <p:cNvPr id="608" name="Google Shape;608;p38:notes"/>
          <p:cNvSpPr/>
          <p:nvPr>
            <p:ph idx="2" type="sldImg"/>
          </p:nvPr>
        </p:nvSpPr>
        <p:spPr>
          <a:xfrm>
            <a:off x="671638" y="185599"/>
            <a:ext cx="5514600" cy="344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75b3ab75ac_0_339:notes"/>
          <p:cNvSpPr/>
          <p:nvPr>
            <p:ph idx="2" type="sldImg"/>
          </p:nvPr>
        </p:nvSpPr>
        <p:spPr>
          <a:xfrm>
            <a:off x="1371600" y="685800"/>
            <a:ext cx="411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3" name="Google Shape;363;g375b3ab75ac_0_3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u="sng">
              <a:solidFill>
                <a:srgbClr val="444444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375c4b83576_0_6:notes"/>
          <p:cNvSpPr/>
          <p:nvPr>
            <p:ph idx="2" type="sldImg"/>
          </p:nvPr>
        </p:nvSpPr>
        <p:spPr>
          <a:xfrm>
            <a:off x="960120" y="1143000"/>
            <a:ext cx="493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6" name="Google Shape;616;g375c4b83576_0_6:notes"/>
          <p:cNvSpPr txBox="1"/>
          <p:nvPr>
            <p:ph idx="1" type="body"/>
          </p:nvPr>
        </p:nvSpPr>
        <p:spPr>
          <a:xfrm>
            <a:off x="410817" y="4904133"/>
            <a:ext cx="6042900" cy="29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7" name="Google Shape;617;g375c4b83576_0_6:notes"/>
          <p:cNvSpPr txBox="1"/>
          <p:nvPr>
            <p:ph idx="12" type="sldNum"/>
          </p:nvPr>
        </p:nvSpPr>
        <p:spPr>
          <a:xfrm>
            <a:off x="3482009" y="805318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42:notes"/>
          <p:cNvSpPr/>
          <p:nvPr>
            <p:ph idx="2" type="sldImg"/>
          </p:nvPr>
        </p:nvSpPr>
        <p:spPr>
          <a:xfrm>
            <a:off x="-193478" y="279953"/>
            <a:ext cx="7251600" cy="45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3" name="Google Shape;623;p42:notes"/>
          <p:cNvSpPr txBox="1"/>
          <p:nvPr>
            <p:ph idx="1" type="body"/>
          </p:nvPr>
        </p:nvSpPr>
        <p:spPr>
          <a:xfrm>
            <a:off x="410817" y="4904133"/>
            <a:ext cx="6042900" cy="29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4" name="Google Shape;624;p42:notes"/>
          <p:cNvSpPr txBox="1"/>
          <p:nvPr>
            <p:ph idx="12" type="sldNum"/>
          </p:nvPr>
        </p:nvSpPr>
        <p:spPr>
          <a:xfrm>
            <a:off x="3482009" y="805318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43:notes"/>
          <p:cNvSpPr txBox="1"/>
          <p:nvPr>
            <p:ph idx="1" type="body"/>
          </p:nvPr>
        </p:nvSpPr>
        <p:spPr>
          <a:xfrm>
            <a:off x="365263" y="3803373"/>
            <a:ext cx="6127500" cy="45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</p:txBody>
      </p:sp>
      <p:sp>
        <p:nvSpPr>
          <p:cNvPr id="629" name="Google Shape;629;p43:notes"/>
          <p:cNvSpPr/>
          <p:nvPr>
            <p:ph idx="2" type="sldImg"/>
          </p:nvPr>
        </p:nvSpPr>
        <p:spPr>
          <a:xfrm>
            <a:off x="671638" y="185599"/>
            <a:ext cx="5514600" cy="344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44:notes"/>
          <p:cNvSpPr/>
          <p:nvPr>
            <p:ph idx="2" type="sldImg"/>
          </p:nvPr>
        </p:nvSpPr>
        <p:spPr>
          <a:xfrm>
            <a:off x="-193478" y="279953"/>
            <a:ext cx="7251600" cy="45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6" name="Google Shape;636;p44:notes"/>
          <p:cNvSpPr txBox="1"/>
          <p:nvPr>
            <p:ph idx="1" type="body"/>
          </p:nvPr>
        </p:nvSpPr>
        <p:spPr>
          <a:xfrm>
            <a:off x="410817" y="4904133"/>
            <a:ext cx="6042900" cy="29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7" name="Google Shape;637;p44:notes"/>
          <p:cNvSpPr txBox="1"/>
          <p:nvPr>
            <p:ph idx="12" type="sldNum"/>
          </p:nvPr>
        </p:nvSpPr>
        <p:spPr>
          <a:xfrm>
            <a:off x="3482009" y="805318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45:notes"/>
          <p:cNvSpPr txBox="1"/>
          <p:nvPr>
            <p:ph idx="1" type="body"/>
          </p:nvPr>
        </p:nvSpPr>
        <p:spPr>
          <a:xfrm>
            <a:off x="365263" y="3803373"/>
            <a:ext cx="6127500" cy="45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</p:txBody>
      </p:sp>
      <p:sp>
        <p:nvSpPr>
          <p:cNvPr id="642" name="Google Shape;642;p45:notes"/>
          <p:cNvSpPr/>
          <p:nvPr>
            <p:ph idx="2" type="sldImg"/>
          </p:nvPr>
        </p:nvSpPr>
        <p:spPr>
          <a:xfrm>
            <a:off x="671638" y="185599"/>
            <a:ext cx="5514600" cy="344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46:notes"/>
          <p:cNvSpPr/>
          <p:nvPr>
            <p:ph idx="2" type="sldImg"/>
          </p:nvPr>
        </p:nvSpPr>
        <p:spPr>
          <a:xfrm>
            <a:off x="960120" y="1143000"/>
            <a:ext cx="493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9" name="Google Shape;649;p46:notes"/>
          <p:cNvSpPr txBox="1"/>
          <p:nvPr>
            <p:ph idx="1" type="body"/>
          </p:nvPr>
        </p:nvSpPr>
        <p:spPr>
          <a:xfrm>
            <a:off x="410817" y="4904133"/>
            <a:ext cx="6042900" cy="29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0" name="Google Shape;650;p46:notes"/>
          <p:cNvSpPr txBox="1"/>
          <p:nvPr>
            <p:ph idx="12" type="sldNum"/>
          </p:nvPr>
        </p:nvSpPr>
        <p:spPr>
          <a:xfrm>
            <a:off x="3482009" y="805318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47:notes"/>
          <p:cNvSpPr txBox="1"/>
          <p:nvPr>
            <p:ph idx="1" type="body"/>
          </p:nvPr>
        </p:nvSpPr>
        <p:spPr>
          <a:xfrm>
            <a:off x="365263" y="3803373"/>
            <a:ext cx="6127500" cy="45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</p:txBody>
      </p:sp>
      <p:sp>
        <p:nvSpPr>
          <p:cNvPr id="656" name="Google Shape;656;p47:notes"/>
          <p:cNvSpPr/>
          <p:nvPr>
            <p:ph idx="2" type="sldImg"/>
          </p:nvPr>
        </p:nvSpPr>
        <p:spPr>
          <a:xfrm>
            <a:off x="671638" y="185599"/>
            <a:ext cx="5514600" cy="344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48:notes"/>
          <p:cNvSpPr/>
          <p:nvPr>
            <p:ph idx="2" type="sldImg"/>
          </p:nvPr>
        </p:nvSpPr>
        <p:spPr>
          <a:xfrm>
            <a:off x="1371600" y="685800"/>
            <a:ext cx="411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3" name="Google Shape;663;p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1000">
              <a:solidFill>
                <a:srgbClr val="44474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49:notes"/>
          <p:cNvSpPr/>
          <p:nvPr>
            <p:ph idx="2" type="sldImg"/>
          </p:nvPr>
        </p:nvSpPr>
        <p:spPr>
          <a:xfrm>
            <a:off x="960120" y="1143000"/>
            <a:ext cx="493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0" name="Google Shape;670;p49:notes"/>
          <p:cNvSpPr txBox="1"/>
          <p:nvPr>
            <p:ph idx="1" type="body"/>
          </p:nvPr>
        </p:nvSpPr>
        <p:spPr>
          <a:xfrm>
            <a:off x="410817" y="4904133"/>
            <a:ext cx="6042900" cy="29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1" name="Google Shape;671;p49:notes"/>
          <p:cNvSpPr txBox="1"/>
          <p:nvPr>
            <p:ph idx="12" type="sldNum"/>
          </p:nvPr>
        </p:nvSpPr>
        <p:spPr>
          <a:xfrm>
            <a:off x="3482009" y="805318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75b3ab75ac_0_347:notes"/>
          <p:cNvSpPr/>
          <p:nvPr>
            <p:ph idx="2" type="sldImg"/>
          </p:nvPr>
        </p:nvSpPr>
        <p:spPr>
          <a:xfrm>
            <a:off x="1371600" y="685800"/>
            <a:ext cx="411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0" name="Google Shape;370;g375b3ab75ac_0_3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>
              <a:solidFill>
                <a:srgbClr val="444444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75b3ab75ac_0_365:notes"/>
          <p:cNvSpPr/>
          <p:nvPr>
            <p:ph idx="2" type="sldImg"/>
          </p:nvPr>
        </p:nvSpPr>
        <p:spPr>
          <a:xfrm>
            <a:off x="-193478" y="279953"/>
            <a:ext cx="7251600" cy="45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g375b3ab75ac_0_365:notes"/>
          <p:cNvSpPr txBox="1"/>
          <p:nvPr>
            <p:ph idx="1" type="body"/>
          </p:nvPr>
        </p:nvSpPr>
        <p:spPr>
          <a:xfrm>
            <a:off x="410817" y="4904133"/>
            <a:ext cx="6042900" cy="29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8" name="Google Shape;378;g375b3ab75ac_0_365:notes"/>
          <p:cNvSpPr txBox="1"/>
          <p:nvPr>
            <p:ph idx="12" type="sldNum"/>
          </p:nvPr>
        </p:nvSpPr>
        <p:spPr>
          <a:xfrm>
            <a:off x="3482009" y="805318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75b3ab75ac_0_374:notes"/>
          <p:cNvSpPr/>
          <p:nvPr>
            <p:ph idx="2" type="sldImg"/>
          </p:nvPr>
        </p:nvSpPr>
        <p:spPr>
          <a:xfrm>
            <a:off x="-193478" y="279953"/>
            <a:ext cx="7251600" cy="45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g375b3ab75ac_0_374:notes"/>
          <p:cNvSpPr txBox="1"/>
          <p:nvPr>
            <p:ph idx="1" type="body"/>
          </p:nvPr>
        </p:nvSpPr>
        <p:spPr>
          <a:xfrm>
            <a:off x="410817" y="4904133"/>
            <a:ext cx="6042900" cy="29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6" name="Google Shape;386;g375b3ab75ac_0_374:notes"/>
          <p:cNvSpPr txBox="1"/>
          <p:nvPr>
            <p:ph idx="12" type="sldNum"/>
          </p:nvPr>
        </p:nvSpPr>
        <p:spPr>
          <a:xfrm>
            <a:off x="3482009" y="805318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75b3ab75ac_0_38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93" name="Google Shape;393;g375b3ab75ac_0_383:notes"/>
          <p:cNvSpPr/>
          <p:nvPr>
            <p:ph idx="2" type="sldImg"/>
          </p:nvPr>
        </p:nvSpPr>
        <p:spPr>
          <a:xfrm>
            <a:off x="1371600" y="685800"/>
            <a:ext cx="411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75b3ab75ac_0_39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01" name="Google Shape;401;g375b3ab75ac_0_392:notes"/>
          <p:cNvSpPr/>
          <p:nvPr>
            <p:ph idx="2" type="sldImg"/>
          </p:nvPr>
        </p:nvSpPr>
        <p:spPr>
          <a:xfrm>
            <a:off x="1371600" y="685800"/>
            <a:ext cx="411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jp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solidFill>
          <a:schemeClr val="dk2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51"/>
          <p:cNvSpPr txBox="1"/>
          <p:nvPr>
            <p:ph type="ctrTitle"/>
          </p:nvPr>
        </p:nvSpPr>
        <p:spPr>
          <a:xfrm>
            <a:off x="780393" y="1176412"/>
            <a:ext cx="7583100" cy="8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rebuchet MS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51"/>
          <p:cNvSpPr txBox="1"/>
          <p:nvPr>
            <p:ph idx="1" type="subTitle"/>
          </p:nvPr>
        </p:nvSpPr>
        <p:spPr>
          <a:xfrm>
            <a:off x="1143000" y="2074973"/>
            <a:ext cx="6858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713"/>
              <a:buFont typeface="Arial"/>
              <a:buNone/>
              <a:defRPr b="1" i="0" sz="3715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51"/>
          <p:cNvSpPr txBox="1"/>
          <p:nvPr>
            <p:ph idx="2" type="body"/>
          </p:nvPr>
        </p:nvSpPr>
        <p:spPr>
          <a:xfrm>
            <a:off x="1435396" y="2988803"/>
            <a:ext cx="62733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75"/>
              <a:buFont typeface="Arial"/>
              <a:buNone/>
              <a:defRPr b="0" i="0" sz="2475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51"/>
          <p:cNvSpPr txBox="1"/>
          <p:nvPr>
            <p:ph idx="10" type="dt"/>
          </p:nvPr>
        </p:nvSpPr>
        <p:spPr>
          <a:xfrm>
            <a:off x="3543300" y="4097964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1"/>
          <p:cNvSpPr txBox="1"/>
          <p:nvPr>
            <p:ph idx="12" type="sldNum"/>
          </p:nvPr>
        </p:nvSpPr>
        <p:spPr>
          <a:xfrm>
            <a:off x="6880595" y="5308963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9"/>
          <p:cNvSpPr txBox="1"/>
          <p:nvPr>
            <p:ph type="title"/>
          </p:nvPr>
        </p:nvSpPr>
        <p:spPr>
          <a:xfrm>
            <a:off x="605659" y="1505115"/>
            <a:ext cx="3602400" cy="24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9"/>
          <p:cNvSpPr txBox="1"/>
          <p:nvPr>
            <p:ph idx="1" type="body"/>
          </p:nvPr>
        </p:nvSpPr>
        <p:spPr>
          <a:xfrm>
            <a:off x="4857421" y="1505113"/>
            <a:ext cx="3641700" cy="24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00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3528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680"/>
              <a:buFont typeface="Noto Sans Symbols"/>
              <a:buChar char="⮚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619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oto Sans Symbols"/>
              <a:buChar char="▪"/>
              <a:defRPr b="0" i="0" sz="2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69"/>
          <p:cNvSpPr txBox="1"/>
          <p:nvPr>
            <p:ph idx="12" type="sldNum"/>
          </p:nvPr>
        </p:nvSpPr>
        <p:spPr>
          <a:xfrm>
            <a:off x="6880595" y="5308963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2" name="Google Shape;52;p69"/>
          <p:cNvCxnSpPr/>
          <p:nvPr/>
        </p:nvCxnSpPr>
        <p:spPr>
          <a:xfrm>
            <a:off x="4572000" y="1105958"/>
            <a:ext cx="0" cy="35031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t Slide">
  <p:cSld name="Chat Slid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0"/>
          <p:cNvSpPr txBox="1"/>
          <p:nvPr>
            <p:ph type="title"/>
          </p:nvPr>
        </p:nvSpPr>
        <p:spPr>
          <a:xfrm>
            <a:off x="4592091" y="1878212"/>
            <a:ext cx="4319700" cy="19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65"/>
              <a:buFont typeface="Trebuchet MS"/>
              <a:buNone/>
              <a:defRPr sz="606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0"/>
          <p:cNvSpPr txBox="1"/>
          <p:nvPr>
            <p:ph idx="12" type="sldNum"/>
          </p:nvPr>
        </p:nvSpPr>
        <p:spPr>
          <a:xfrm>
            <a:off x="6880595" y="5308963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6" name="Google Shape;56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59245" y="706967"/>
            <a:ext cx="3706824" cy="370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1"/>
          <p:cNvSpPr txBox="1"/>
          <p:nvPr>
            <p:ph type="title"/>
          </p:nvPr>
        </p:nvSpPr>
        <p:spPr>
          <a:xfrm>
            <a:off x="417328" y="304271"/>
            <a:ext cx="8309400" cy="11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Trebuchet MS"/>
              <a:buNone/>
              <a:defRPr b="1" i="0" sz="6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71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5b3ab75ac_0_490"/>
          <p:cNvSpPr txBox="1"/>
          <p:nvPr>
            <p:ph type="title"/>
          </p:nvPr>
        </p:nvSpPr>
        <p:spPr>
          <a:xfrm>
            <a:off x="311700" y="494473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g375b3ab75ac_0_490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g375b3ab75ac_0_490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" type="secHead">
  <p:cSld name="SECTION_HEADER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75b3ab75ac_0_500"/>
          <p:cNvSpPr txBox="1"/>
          <p:nvPr>
            <p:ph type="title"/>
          </p:nvPr>
        </p:nvSpPr>
        <p:spPr>
          <a:xfrm>
            <a:off x="628650" y="364988"/>
            <a:ext cx="7886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Trebuchet M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g375b3ab75ac_0_500"/>
          <p:cNvSpPr txBox="1"/>
          <p:nvPr>
            <p:ph idx="1" type="body"/>
          </p:nvPr>
        </p:nvSpPr>
        <p:spPr>
          <a:xfrm>
            <a:off x="628650" y="1083325"/>
            <a:ext cx="3943200" cy="39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75285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10"/>
              <a:buFont typeface="Noto Sans Symbols"/>
              <a:buChar char="⮚"/>
              <a:defRPr b="0" i="0" sz="33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▪"/>
              <a:defRPr b="0" i="0" sz="2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g375b3ab75ac_0_500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75b3ab75ac_0_494"/>
          <p:cNvSpPr txBox="1"/>
          <p:nvPr>
            <p:ph type="ctrTitle"/>
          </p:nvPr>
        </p:nvSpPr>
        <p:spPr>
          <a:xfrm>
            <a:off x="780393" y="1254298"/>
            <a:ext cx="7583100" cy="8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Trebuchet M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g375b3ab75ac_0_494"/>
          <p:cNvSpPr txBox="1"/>
          <p:nvPr>
            <p:ph idx="1" type="subTitle"/>
          </p:nvPr>
        </p:nvSpPr>
        <p:spPr>
          <a:xfrm>
            <a:off x="1143000" y="2152858"/>
            <a:ext cx="6858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50"/>
              <a:buFont typeface="Arial"/>
              <a:buNone/>
              <a:defRPr b="1" i="0" sz="49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g375b3ab75ac_0_494"/>
          <p:cNvSpPr txBox="1"/>
          <p:nvPr>
            <p:ph idx="10" type="dt"/>
          </p:nvPr>
        </p:nvSpPr>
        <p:spPr>
          <a:xfrm>
            <a:off x="3543300" y="4097963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g375b3ab75ac_0_494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g375b3ab75ac_0_494"/>
          <p:cNvSpPr txBox="1"/>
          <p:nvPr>
            <p:ph idx="2" type="body"/>
          </p:nvPr>
        </p:nvSpPr>
        <p:spPr>
          <a:xfrm>
            <a:off x="1435396" y="3066690"/>
            <a:ext cx="62733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sion Text">
  <p:cSld name="Mission 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75b3ab75ac_0_504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" name="Google Shape;82;g375b3ab75ac_0_504"/>
          <p:cNvSpPr/>
          <p:nvPr/>
        </p:nvSpPr>
        <p:spPr>
          <a:xfrm>
            <a:off x="628649" y="1561228"/>
            <a:ext cx="7825200" cy="19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Improving health care equity, access and outcomes for the people we serve while saving Coloradans money on health care and driving value for Colorado.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g375b3ab75ac_0_504"/>
          <p:cNvSpPr/>
          <p:nvPr/>
        </p:nvSpPr>
        <p:spPr>
          <a:xfrm>
            <a:off x="658793" y="348243"/>
            <a:ext cx="78252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Our Mission</a:t>
            </a:r>
            <a:endParaRPr b="0" i="0" sz="1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sion Photo">
  <p:cSld name="Mission Photo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75b3ab75ac_0_508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g375b3ab75ac_0_508"/>
          <p:cNvSpPr txBox="1"/>
          <p:nvPr/>
        </p:nvSpPr>
        <p:spPr>
          <a:xfrm>
            <a:off x="10221314" y="7281127"/>
            <a:ext cx="16290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fld id="{00000000-1234-1234-1234-123412341234}" type="slidenum">
              <a:rPr b="1" i="0" lang="en-US" sz="1801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b="1" i="0" sz="1801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Father points out something on laptop to family, seated on couch, as wife, son and daughter look on." id="87" name="Google Shape;87;g375b3ab75ac_0_508"/>
          <p:cNvPicPr preferRelativeResize="0"/>
          <p:nvPr/>
        </p:nvPicPr>
        <p:blipFill rotWithShape="1">
          <a:blip r:embed="rId2">
            <a:alphaModFix/>
          </a:blip>
          <a:srcRect b="4826" l="1681" r="0" t="12786"/>
          <a:stretch/>
        </p:blipFill>
        <p:spPr>
          <a:xfrm>
            <a:off x="0" y="-1"/>
            <a:ext cx="9143994" cy="5216768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g375b3ab75ac_0_508"/>
          <p:cNvSpPr/>
          <p:nvPr/>
        </p:nvSpPr>
        <p:spPr>
          <a:xfrm>
            <a:off x="0" y="2871455"/>
            <a:ext cx="9162300" cy="2132400"/>
          </a:xfrm>
          <a:prstGeom prst="rect">
            <a:avLst/>
          </a:prstGeom>
          <a:solidFill>
            <a:srgbClr val="001970">
              <a:alpha val="80000"/>
            </a:srgbClr>
          </a:solidFill>
          <a:ln>
            <a:noFill/>
          </a:ln>
        </p:spPr>
        <p:txBody>
          <a:bodyPr anchorCtr="0" anchor="ctr" bIns="182875" lIns="130025" spcFirstLastPara="1" rIns="130025" wrap="square" tIns="65000">
            <a:noAutofit/>
          </a:bodyPr>
          <a:lstStyle/>
          <a:p>
            <a:pPr indent="0" lvl="0" marL="1619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Trebuchet MS"/>
              <a:buNone/>
            </a:pPr>
            <a:r>
              <a:rPr b="1" i="0" lang="en-US" sz="5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Our Mission: </a:t>
            </a:r>
            <a:endParaRPr b="0" i="0" sz="5400" u="none" cap="none" strike="noStrike">
              <a:solidFill>
                <a:srgbClr val="5C667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1619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rebuchet MS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Improving health care equity, access and outcomes for the people we serve while saving Coloradans money on health care and driving value for Colorado.</a:t>
            </a:r>
            <a:endParaRPr b="0" i="0" sz="3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at We Do">
  <p:cSld name="What We Do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75b3ab75ac_0_513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g375b3ab75ac_0_513"/>
          <p:cNvSpPr/>
          <p:nvPr/>
        </p:nvSpPr>
        <p:spPr>
          <a:xfrm>
            <a:off x="628649" y="1561228"/>
            <a:ext cx="7825200" cy="23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Department of Health Care Policy &amp; Financing administers Health First Colorado (Colorado’s Medicaid program), Child Health Plan </a:t>
            </a:r>
            <a:r>
              <a:rPr b="0" i="1" lang="en-US" sz="3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Plus </a:t>
            </a:r>
            <a:r>
              <a:rPr b="0" i="0" lang="en-US" sz="3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(CHP+) and other health care programs for Coloradans who qualify. </a:t>
            </a:r>
            <a:endParaRPr b="1" i="0" sz="3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2" name="Google Shape;92;g375b3ab75ac_0_513"/>
          <p:cNvSpPr/>
          <p:nvPr/>
        </p:nvSpPr>
        <p:spPr>
          <a:xfrm>
            <a:off x="628650" y="318510"/>
            <a:ext cx="78252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232C68"/>
                </a:solidFill>
                <a:latin typeface="Trebuchet MS"/>
                <a:ea typeface="Trebuchet MS"/>
                <a:cs typeface="Trebuchet MS"/>
                <a:sym typeface="Trebuchet MS"/>
              </a:rPr>
              <a:t>What We Do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75b3ab75ac_0_517"/>
          <p:cNvSpPr txBox="1"/>
          <p:nvPr>
            <p:ph type="title"/>
          </p:nvPr>
        </p:nvSpPr>
        <p:spPr>
          <a:xfrm>
            <a:off x="137948" y="1828271"/>
            <a:ext cx="8868300" cy="11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g375b3ab75ac_0_517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8"/>
          <p:cNvSpPr txBox="1"/>
          <p:nvPr>
            <p:ph type="title"/>
          </p:nvPr>
        </p:nvSpPr>
        <p:spPr>
          <a:xfrm>
            <a:off x="628650" y="364988"/>
            <a:ext cx="7886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rebuchet MS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8"/>
          <p:cNvSpPr txBox="1"/>
          <p:nvPr>
            <p:ph idx="1" type="body"/>
          </p:nvPr>
        </p:nvSpPr>
        <p:spPr>
          <a:xfrm>
            <a:off x="628650" y="1543585"/>
            <a:ext cx="7886700" cy="3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00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38645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733"/>
              <a:buFont typeface="Noto Sans Symbols"/>
              <a:buChar char="⮚"/>
              <a:defRPr b="0" i="0" sz="2475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57187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025"/>
              <a:buFont typeface="Noto Sans Symbols"/>
              <a:buChar char="▪"/>
              <a:defRPr b="0" i="0" sz="2025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58"/>
          <p:cNvSpPr txBox="1"/>
          <p:nvPr>
            <p:ph idx="12" type="sldNum"/>
          </p:nvPr>
        </p:nvSpPr>
        <p:spPr>
          <a:xfrm>
            <a:off x="6880595" y="5308963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Info Slide">
  <p:cSld name="Contact Info Slid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75b3ab75ac_0_520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g375b3ab75ac_0_520"/>
          <p:cNvSpPr txBox="1"/>
          <p:nvPr>
            <p:ph type="title"/>
          </p:nvPr>
        </p:nvSpPr>
        <p:spPr>
          <a:xfrm>
            <a:off x="628650" y="364988"/>
            <a:ext cx="7886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Trebuchet M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g375b3ab75ac_0_520"/>
          <p:cNvSpPr txBox="1"/>
          <p:nvPr>
            <p:ph idx="1" type="body"/>
          </p:nvPr>
        </p:nvSpPr>
        <p:spPr>
          <a:xfrm>
            <a:off x="1665111" y="1801678"/>
            <a:ext cx="5813700" cy="31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75b3ab75ac_0_524"/>
          <p:cNvSpPr txBox="1"/>
          <p:nvPr>
            <p:ph type="title"/>
          </p:nvPr>
        </p:nvSpPr>
        <p:spPr>
          <a:xfrm>
            <a:off x="605660" y="1505114"/>
            <a:ext cx="3602400" cy="24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Trebuchet MS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g375b3ab75ac_0_524"/>
          <p:cNvSpPr txBox="1"/>
          <p:nvPr>
            <p:ph idx="1" type="body"/>
          </p:nvPr>
        </p:nvSpPr>
        <p:spPr>
          <a:xfrm>
            <a:off x="4857422" y="1505113"/>
            <a:ext cx="3642000" cy="24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7084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Noto Sans Symbols"/>
              <a:buChar char="⮚"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g375b3ab75ac_0_524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4" name="Google Shape;104;g375b3ab75ac_0_524"/>
          <p:cNvCxnSpPr/>
          <p:nvPr/>
        </p:nvCxnSpPr>
        <p:spPr>
          <a:xfrm>
            <a:off x="4572000" y="1105958"/>
            <a:ext cx="0" cy="35031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75b3ab75ac_0_529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s Slide 1">
  <p:cSld name="Questions Slide 1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75b3ab75ac_0_531"/>
          <p:cNvSpPr txBox="1"/>
          <p:nvPr>
            <p:ph type="title"/>
          </p:nvPr>
        </p:nvSpPr>
        <p:spPr>
          <a:xfrm>
            <a:off x="4592091" y="2187773"/>
            <a:ext cx="4036200" cy="19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86"/>
              <a:buFont typeface="Trebuchet MS"/>
              <a:buNone/>
              <a:defRPr sz="8086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g375b3ab75ac_0_531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con of two people with a word bubble between them containing a question mark." id="110" name="Google Shape;110;g375b3ab75ac_0_5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714374" y="-248708"/>
            <a:ext cx="4179094" cy="4179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t Slide">
  <p:cSld name="Chat Slid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75b3ab75ac_0_535"/>
          <p:cNvSpPr txBox="1"/>
          <p:nvPr>
            <p:ph type="title"/>
          </p:nvPr>
        </p:nvSpPr>
        <p:spPr>
          <a:xfrm>
            <a:off x="4592091" y="1878212"/>
            <a:ext cx="4319400" cy="19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86"/>
              <a:buFont typeface="Trebuchet MS"/>
              <a:buNone/>
              <a:defRPr sz="8086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g375b3ab75ac_0_535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hat icon" id="114" name="Google Shape;114;g375b3ab75ac_0_5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69519" y="89297"/>
            <a:ext cx="3706824" cy="3706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Slide">
  <p:cSld name="Thank You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75b3ab75ac_0_539"/>
          <p:cNvSpPr txBox="1"/>
          <p:nvPr>
            <p:ph type="title"/>
          </p:nvPr>
        </p:nvSpPr>
        <p:spPr>
          <a:xfrm>
            <a:off x="446484" y="1816672"/>
            <a:ext cx="8250900" cy="135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50"/>
              <a:buFont typeface="Trebuchet MS"/>
              <a:buNone/>
              <a:defRPr sz="675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g375b3ab75ac_0_539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75b3ab75ac_0_542"/>
          <p:cNvSpPr txBox="1"/>
          <p:nvPr>
            <p:ph type="title"/>
          </p:nvPr>
        </p:nvSpPr>
        <p:spPr>
          <a:xfrm>
            <a:off x="417328" y="304271"/>
            <a:ext cx="8309400" cy="11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Trebuchet MS"/>
              <a:buNone/>
              <a:defRPr b="1" i="0" sz="6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g375b3ab75ac_0_542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2">
  <p:cSld name="Content Slide 2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75b3ab75ac_0_545"/>
          <p:cNvSpPr txBox="1"/>
          <p:nvPr>
            <p:ph idx="1" type="body"/>
          </p:nvPr>
        </p:nvSpPr>
        <p:spPr>
          <a:xfrm>
            <a:off x="232304" y="1428750"/>
            <a:ext cx="8679300" cy="36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spcFirstLastPara="1" rIns="64275" wrap="square" tIns="321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3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❖"/>
              <a:defRPr b="0" i="0" sz="2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2800" u="none" cap="none" strike="noStrik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2800" u="none" cap="none" strike="noStrik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2800" u="none" cap="none" strike="noStrik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2800" u="none" cap="none" strike="noStrik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2800" u="none" cap="none" strike="noStrik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3" name="Google Shape;123;g375b3ab75ac_0_545"/>
          <p:cNvSpPr txBox="1"/>
          <p:nvPr>
            <p:ph idx="12" type="sldNum"/>
          </p:nvPr>
        </p:nvSpPr>
        <p:spPr>
          <a:xfrm>
            <a:off x="7384771" y="5354280"/>
            <a:ext cx="15090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125" lIns="64275" spcFirstLastPara="1" rIns="64275" wrap="square" tIns="32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" name="Google Shape;124;g375b3ab75ac_0_545"/>
          <p:cNvSpPr txBox="1"/>
          <p:nvPr>
            <p:ph type="title"/>
          </p:nvPr>
        </p:nvSpPr>
        <p:spPr>
          <a:xfrm>
            <a:off x="232304" y="365932"/>
            <a:ext cx="8679300" cy="68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200" u="none" cap="none" strike="noStrike">
                <a:solidFill>
                  <a:srgbClr val="00125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 showMasterSp="0" type="title">
  <p:cSld name="TITLE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75b3ab75ac_0_549"/>
          <p:cNvSpPr/>
          <p:nvPr/>
        </p:nvSpPr>
        <p:spPr>
          <a:xfrm>
            <a:off x="0" y="5213843"/>
            <a:ext cx="9144000" cy="50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11;p1" id="127" name="Google Shape;127;g375b3ab75ac_0_5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740" y="5303519"/>
            <a:ext cx="1275785" cy="21602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375b3ab75ac_0_549"/>
          <p:cNvSpPr txBox="1"/>
          <p:nvPr>
            <p:ph type="title"/>
          </p:nvPr>
        </p:nvSpPr>
        <p:spPr>
          <a:xfrm>
            <a:off x="780392" y="1254298"/>
            <a:ext cx="7583100" cy="8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129" name="Google Shape;129;g375b3ab75ac_0_549"/>
          <p:cNvSpPr txBox="1"/>
          <p:nvPr>
            <p:ph idx="1" type="body"/>
          </p:nvPr>
        </p:nvSpPr>
        <p:spPr>
          <a:xfrm>
            <a:off x="1143000" y="2152858"/>
            <a:ext cx="6858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indent="-53975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Trebuchet MS"/>
              <a:buChar char="●"/>
              <a:defRPr b="1" i="0" sz="4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539750" lvl="1" marL="9144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Trebuchet MS"/>
              <a:buChar char="○"/>
              <a:defRPr b="1" i="0" sz="4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539750" lvl="2" marL="1371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Trebuchet MS"/>
              <a:buChar char="■"/>
              <a:defRPr b="1" i="0" sz="4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539750" lvl="3" marL="18288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Trebuchet MS"/>
              <a:buChar char="●"/>
              <a:defRPr b="1" i="0" sz="4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539750" lvl="4" marL="22860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Trebuchet MS"/>
              <a:buChar char="○"/>
              <a:defRPr b="1" i="0" sz="4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Google Shape;130;g375b3ab75ac_0_549"/>
          <p:cNvSpPr txBox="1"/>
          <p:nvPr>
            <p:ph idx="12" type="sldNum"/>
          </p:nvPr>
        </p:nvSpPr>
        <p:spPr>
          <a:xfrm>
            <a:off x="8740038" y="5351373"/>
            <a:ext cx="198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31" name="Google Shape;131;g375b3ab75ac_0_549"/>
          <p:cNvSpPr txBox="1"/>
          <p:nvPr>
            <p:ph idx="2" type="body"/>
          </p:nvPr>
        </p:nvSpPr>
        <p:spPr>
          <a:xfrm>
            <a:off x="1435395" y="3066690"/>
            <a:ext cx="62733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showMasterSp="0">
  <p:cSld name="SECTION_HEADER 2">
    <p:bg>
      <p:bgPr>
        <a:solidFill>
          <a:schemeClr val="accen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75b3ab75ac_0_556"/>
          <p:cNvSpPr/>
          <p:nvPr/>
        </p:nvSpPr>
        <p:spPr>
          <a:xfrm>
            <a:off x="0" y="5213843"/>
            <a:ext cx="9144000" cy="507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76;p17" id="134" name="Google Shape;134;g375b3ab75ac_0_5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05" y="5288964"/>
            <a:ext cx="1460472" cy="24535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375b3ab75ac_0_556"/>
          <p:cNvSpPr txBox="1"/>
          <p:nvPr>
            <p:ph type="title"/>
          </p:nvPr>
        </p:nvSpPr>
        <p:spPr>
          <a:xfrm>
            <a:off x="628650" y="364987"/>
            <a:ext cx="7886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Trebuchet MS"/>
              <a:buNone/>
              <a:defRPr sz="45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136" name="Google Shape;136;g375b3ab75ac_0_556"/>
          <p:cNvSpPr txBox="1"/>
          <p:nvPr>
            <p:ph idx="1" type="body"/>
          </p:nvPr>
        </p:nvSpPr>
        <p:spPr>
          <a:xfrm>
            <a:off x="628650" y="1543585"/>
            <a:ext cx="7886700" cy="3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0050" lvl="0" marL="457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00050" lvl="1" marL="914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Char char="⮚"/>
              <a:defRPr b="0" i="0" sz="27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Char char="▪"/>
              <a:defRPr b="0" i="0" sz="27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400050" lvl="3" marL="1828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400050" lvl="4" marL="22860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Char char="○"/>
              <a:defRPr b="0" i="0" sz="27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" name="Google Shape;137;g375b3ab75ac_0_556"/>
          <p:cNvSpPr txBox="1"/>
          <p:nvPr>
            <p:ph idx="12" type="sldNum"/>
          </p:nvPr>
        </p:nvSpPr>
        <p:spPr>
          <a:xfrm>
            <a:off x="8770009" y="5370087"/>
            <a:ext cx="1680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rebuchet MS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rebuchet MS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rebuchet MS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rebuchet MS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rebuchet MS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rebuchet MS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rebuchet MS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rebuchet MS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rebuchet MS"/>
              <a:buNone/>
              <a:defRPr b="0" i="0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s Slide 1">
  <p:cSld name="Questions Slide 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1"/>
          <p:cNvSpPr txBox="1"/>
          <p:nvPr>
            <p:ph type="title"/>
          </p:nvPr>
        </p:nvSpPr>
        <p:spPr>
          <a:xfrm>
            <a:off x="4592092" y="2187773"/>
            <a:ext cx="4036200" cy="19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65"/>
              <a:buFont typeface="Trebuchet MS"/>
              <a:buNone/>
              <a:defRPr sz="606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4" name="Google Shape;24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98616" y="956838"/>
            <a:ext cx="4179094" cy="417909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61"/>
          <p:cNvSpPr txBox="1"/>
          <p:nvPr>
            <p:ph idx="12" type="sldNum"/>
          </p:nvPr>
        </p:nvSpPr>
        <p:spPr>
          <a:xfrm>
            <a:off x="6880595" y="5308963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 showMasterSp="0">
  <p:cSld name="TITLE_AND_BODY 2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75b3ab75ac_0_562"/>
          <p:cNvSpPr/>
          <p:nvPr/>
        </p:nvSpPr>
        <p:spPr>
          <a:xfrm>
            <a:off x="0" y="5213843"/>
            <a:ext cx="9144000" cy="50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11;p1" id="140" name="Google Shape;140;g375b3ab75ac_0_5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740" y="5303519"/>
            <a:ext cx="1275785" cy="21602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375b3ab75ac_0_562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/>
        </p:txBody>
      </p:sp>
      <p:sp>
        <p:nvSpPr>
          <p:cNvPr id="142" name="Google Shape;142;g375b3ab75ac_0_562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" name="Google Shape;143;g375b3ab75ac_0_562"/>
          <p:cNvSpPr txBox="1"/>
          <p:nvPr>
            <p:ph idx="12" type="sldNum"/>
          </p:nvPr>
        </p:nvSpPr>
        <p:spPr>
          <a:xfrm>
            <a:off x="8823276" y="5287809"/>
            <a:ext cx="198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showMasterSp="0">
  <p:cSld name="SECTION_HEADER 2">
    <p:bg>
      <p:bgPr>
        <a:solidFill>
          <a:schemeClr val="accen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75b3ab75ac_0_580"/>
          <p:cNvSpPr/>
          <p:nvPr/>
        </p:nvSpPr>
        <p:spPr>
          <a:xfrm>
            <a:off x="0" y="5213843"/>
            <a:ext cx="9144000" cy="507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76;p17" id="152" name="Google Shape;152;g375b3ab75ac_0_5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05" y="5288964"/>
            <a:ext cx="1947297" cy="32714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375b3ab75ac_0_580"/>
          <p:cNvSpPr txBox="1"/>
          <p:nvPr>
            <p:ph type="title"/>
          </p:nvPr>
        </p:nvSpPr>
        <p:spPr>
          <a:xfrm>
            <a:off x="628650" y="364987"/>
            <a:ext cx="7886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25" lIns="35525" spcFirstLastPara="1" rIns="35525" wrap="square" tIns="355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/>
        </p:txBody>
      </p:sp>
      <p:sp>
        <p:nvSpPr>
          <p:cNvPr id="154" name="Google Shape;154;g375b3ab75ac_0_580"/>
          <p:cNvSpPr txBox="1"/>
          <p:nvPr>
            <p:ph idx="1" type="body"/>
          </p:nvPr>
        </p:nvSpPr>
        <p:spPr>
          <a:xfrm>
            <a:off x="628650" y="1543585"/>
            <a:ext cx="7886700" cy="3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25" lIns="35525" spcFirstLastPara="1" rIns="35525" wrap="square" tIns="3552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⮚"/>
              <a:defRPr b="0" i="0" sz="21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619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▪"/>
              <a:defRPr b="0" i="0" sz="21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619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619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○"/>
              <a:defRPr b="0" i="0" sz="21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" name="Google Shape;155;g375b3ab75ac_0_580"/>
          <p:cNvSpPr txBox="1"/>
          <p:nvPr>
            <p:ph idx="12" type="sldNum"/>
          </p:nvPr>
        </p:nvSpPr>
        <p:spPr>
          <a:xfrm>
            <a:off x="8770009" y="5370087"/>
            <a:ext cx="168000" cy="1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25" lIns="35525" spcFirstLastPara="1" rIns="35525" wrap="square" tIns="355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Trebuchet MS"/>
              <a:buNone/>
              <a:defRPr b="0" i="0" sz="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Trebuchet MS"/>
              <a:buNone/>
              <a:defRPr b="0" i="0" sz="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Trebuchet MS"/>
              <a:buNone/>
              <a:defRPr b="0" i="0" sz="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Trebuchet MS"/>
              <a:buNone/>
              <a:defRPr b="0" i="0" sz="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Trebuchet MS"/>
              <a:buNone/>
              <a:defRPr b="0" i="0" sz="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Trebuchet MS"/>
              <a:buNone/>
              <a:defRPr b="0" i="0" sz="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Trebuchet MS"/>
              <a:buNone/>
              <a:defRPr b="0" i="0" sz="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Trebuchet MS"/>
              <a:buNone/>
              <a:defRPr b="0" i="0" sz="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Trebuchet MS"/>
              <a:buNone/>
              <a:defRPr b="0" i="0" sz="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solidFill>
          <a:schemeClr val="dk2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75b3ab75ac_0_574"/>
          <p:cNvSpPr txBox="1"/>
          <p:nvPr>
            <p:ph type="ctrTitle"/>
          </p:nvPr>
        </p:nvSpPr>
        <p:spPr>
          <a:xfrm>
            <a:off x="780393" y="1176412"/>
            <a:ext cx="7583100" cy="8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rebuchet MS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g375b3ab75ac_0_574"/>
          <p:cNvSpPr txBox="1"/>
          <p:nvPr>
            <p:ph idx="1" type="subTitle"/>
          </p:nvPr>
        </p:nvSpPr>
        <p:spPr>
          <a:xfrm>
            <a:off x="1143000" y="2074973"/>
            <a:ext cx="6858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713"/>
              <a:buFont typeface="Arial"/>
              <a:buNone/>
              <a:defRPr b="1" i="0" sz="3713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g375b3ab75ac_0_574"/>
          <p:cNvSpPr txBox="1"/>
          <p:nvPr>
            <p:ph idx="2" type="body"/>
          </p:nvPr>
        </p:nvSpPr>
        <p:spPr>
          <a:xfrm>
            <a:off x="1435396" y="2988803"/>
            <a:ext cx="62733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75"/>
              <a:buFont typeface="Arial"/>
              <a:buNone/>
              <a:defRPr b="0" i="0" sz="2475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g375b3ab75ac_0_574"/>
          <p:cNvSpPr txBox="1"/>
          <p:nvPr>
            <p:ph idx="10" type="dt"/>
          </p:nvPr>
        </p:nvSpPr>
        <p:spPr>
          <a:xfrm>
            <a:off x="3543300" y="4097964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g375b3ab75ac_0_574"/>
          <p:cNvSpPr txBox="1"/>
          <p:nvPr>
            <p:ph idx="12" type="sldNum"/>
          </p:nvPr>
        </p:nvSpPr>
        <p:spPr>
          <a:xfrm>
            <a:off x="6880595" y="5308963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" type="secHead">
  <p:cSld name="SECTION_HEADER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75b3ab75ac_0_586"/>
          <p:cNvSpPr txBox="1"/>
          <p:nvPr>
            <p:ph type="title"/>
          </p:nvPr>
        </p:nvSpPr>
        <p:spPr>
          <a:xfrm>
            <a:off x="628650" y="364988"/>
            <a:ext cx="7886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rebuchet MS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g375b3ab75ac_0_586"/>
          <p:cNvSpPr txBox="1"/>
          <p:nvPr>
            <p:ph idx="1" type="body"/>
          </p:nvPr>
        </p:nvSpPr>
        <p:spPr>
          <a:xfrm>
            <a:off x="628650" y="1543585"/>
            <a:ext cx="7886700" cy="3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00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38645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733"/>
              <a:buFont typeface="Noto Sans Symbols"/>
              <a:buChar char="⮚"/>
              <a:defRPr b="0" i="0" sz="2475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57187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025"/>
              <a:buFont typeface="Noto Sans Symbols"/>
              <a:buChar char="▪"/>
              <a:defRPr b="0" i="0" sz="2025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g375b3ab75ac_0_586"/>
          <p:cNvSpPr txBox="1"/>
          <p:nvPr>
            <p:ph idx="12" type="sldNum"/>
          </p:nvPr>
        </p:nvSpPr>
        <p:spPr>
          <a:xfrm>
            <a:off x="6880595" y="5308963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s Slide 1">
  <p:cSld name="Questions Slide 1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75b3ab75ac_0_590"/>
          <p:cNvSpPr txBox="1"/>
          <p:nvPr>
            <p:ph type="title"/>
          </p:nvPr>
        </p:nvSpPr>
        <p:spPr>
          <a:xfrm>
            <a:off x="4592092" y="2187773"/>
            <a:ext cx="4036200" cy="19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65"/>
              <a:buFont typeface="Trebuchet MS"/>
              <a:buNone/>
              <a:defRPr sz="606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68" name="Google Shape;168;g375b3ab75ac_0_5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98616" y="956838"/>
            <a:ext cx="4179094" cy="417909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375b3ab75ac_0_590"/>
          <p:cNvSpPr txBox="1"/>
          <p:nvPr>
            <p:ph idx="12" type="sldNum"/>
          </p:nvPr>
        </p:nvSpPr>
        <p:spPr>
          <a:xfrm>
            <a:off x="6880595" y="5308963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Info Slide">
  <p:cSld name="Contact Info Slide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75b3ab75ac_0_594"/>
          <p:cNvSpPr txBox="1"/>
          <p:nvPr>
            <p:ph type="title"/>
          </p:nvPr>
        </p:nvSpPr>
        <p:spPr>
          <a:xfrm>
            <a:off x="628650" y="364988"/>
            <a:ext cx="7886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rebuchet MS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g375b3ab75ac_0_594"/>
          <p:cNvSpPr txBox="1"/>
          <p:nvPr>
            <p:ph idx="1" type="body"/>
          </p:nvPr>
        </p:nvSpPr>
        <p:spPr>
          <a:xfrm>
            <a:off x="1952714" y="1840549"/>
            <a:ext cx="5238600" cy="25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g375b3ab75ac_0_594"/>
          <p:cNvSpPr txBox="1"/>
          <p:nvPr>
            <p:ph idx="12" type="sldNum"/>
          </p:nvPr>
        </p:nvSpPr>
        <p:spPr>
          <a:xfrm>
            <a:off x="6880595" y="5308963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Slide">
  <p:cSld name="Thank You Slide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75b3ab75ac_0_598"/>
          <p:cNvSpPr txBox="1"/>
          <p:nvPr>
            <p:ph type="title"/>
          </p:nvPr>
        </p:nvSpPr>
        <p:spPr>
          <a:xfrm>
            <a:off x="446484" y="1766822"/>
            <a:ext cx="8250900" cy="135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63"/>
              <a:buFont typeface="Trebuchet MS"/>
              <a:buNone/>
              <a:defRPr sz="5063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g375b3ab75ac_0_598"/>
          <p:cNvSpPr txBox="1"/>
          <p:nvPr>
            <p:ph idx="12" type="sldNum"/>
          </p:nvPr>
        </p:nvSpPr>
        <p:spPr>
          <a:xfrm>
            <a:off x="6880595" y="5308963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75b3ab75ac_0_601"/>
          <p:cNvSpPr txBox="1"/>
          <p:nvPr>
            <p:ph type="title"/>
          </p:nvPr>
        </p:nvSpPr>
        <p:spPr>
          <a:xfrm>
            <a:off x="68974" y="1764177"/>
            <a:ext cx="9006000" cy="11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g375b3ab75ac_0_601"/>
          <p:cNvSpPr txBox="1"/>
          <p:nvPr>
            <p:ph idx="12" type="sldNum"/>
          </p:nvPr>
        </p:nvSpPr>
        <p:spPr>
          <a:xfrm>
            <a:off x="6880595" y="5308963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2">
  <p:cSld name="Content Slide 2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75b3ab75ac_0_604"/>
          <p:cNvSpPr txBox="1"/>
          <p:nvPr>
            <p:ph idx="1" type="body"/>
          </p:nvPr>
        </p:nvSpPr>
        <p:spPr>
          <a:xfrm>
            <a:off x="232304" y="1428750"/>
            <a:ext cx="8679300" cy="36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spcFirstLastPara="1" rIns="64275" wrap="square" tIns="321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3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❖"/>
              <a:defRPr b="0" i="0" sz="2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2800" u="none" cap="none" strike="noStrik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2800" u="none" cap="none" strike="noStrik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2800" u="none" cap="none" strike="noStrik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2800" u="none" cap="none" strike="noStrik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2800" u="none" cap="none" strike="noStrik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2" name="Google Shape;182;g375b3ab75ac_0_604"/>
          <p:cNvSpPr txBox="1"/>
          <p:nvPr>
            <p:ph idx="12" type="sldNum"/>
          </p:nvPr>
        </p:nvSpPr>
        <p:spPr>
          <a:xfrm>
            <a:off x="7384771" y="5354280"/>
            <a:ext cx="15090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125" lIns="64275" spcFirstLastPara="1" rIns="64275" wrap="square" tIns="32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3" name="Google Shape;183;g375b3ab75ac_0_604"/>
          <p:cNvSpPr txBox="1"/>
          <p:nvPr>
            <p:ph type="title"/>
          </p:nvPr>
        </p:nvSpPr>
        <p:spPr>
          <a:xfrm>
            <a:off x="232304" y="365932"/>
            <a:ext cx="8679300" cy="68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200" u="none" cap="none" strike="noStrike">
                <a:solidFill>
                  <a:srgbClr val="00125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75b3ab75ac_0_608"/>
          <p:cNvSpPr txBox="1"/>
          <p:nvPr>
            <p:ph idx="12" type="sldNum"/>
          </p:nvPr>
        </p:nvSpPr>
        <p:spPr>
          <a:xfrm>
            <a:off x="6880595" y="5308963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Slide">
  <p:cSld name="Thank You Slid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4"/>
          <p:cNvSpPr txBox="1"/>
          <p:nvPr>
            <p:ph type="title"/>
          </p:nvPr>
        </p:nvSpPr>
        <p:spPr>
          <a:xfrm>
            <a:off x="446484" y="1766822"/>
            <a:ext cx="8250900" cy="135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63"/>
              <a:buFont typeface="Trebuchet MS"/>
              <a:buNone/>
              <a:defRPr sz="506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4"/>
          <p:cNvSpPr txBox="1"/>
          <p:nvPr>
            <p:ph idx="12" type="sldNum"/>
          </p:nvPr>
        </p:nvSpPr>
        <p:spPr>
          <a:xfrm>
            <a:off x="6880595" y="5308963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75b3ab75ac_0_610"/>
          <p:cNvSpPr txBox="1"/>
          <p:nvPr>
            <p:ph type="title"/>
          </p:nvPr>
        </p:nvSpPr>
        <p:spPr>
          <a:xfrm>
            <a:off x="605659" y="1505115"/>
            <a:ext cx="3602400" cy="24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g375b3ab75ac_0_610"/>
          <p:cNvSpPr txBox="1"/>
          <p:nvPr>
            <p:ph idx="1" type="body"/>
          </p:nvPr>
        </p:nvSpPr>
        <p:spPr>
          <a:xfrm>
            <a:off x="4857421" y="1505113"/>
            <a:ext cx="3641700" cy="24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00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3528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680"/>
              <a:buFont typeface="Noto Sans Symbols"/>
              <a:buChar char="⮚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619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oto Sans Symbols"/>
              <a:buChar char="▪"/>
              <a:defRPr b="0" i="0" sz="2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Google Shape;189;g375b3ab75ac_0_610"/>
          <p:cNvSpPr txBox="1"/>
          <p:nvPr>
            <p:ph idx="12" type="sldNum"/>
          </p:nvPr>
        </p:nvSpPr>
        <p:spPr>
          <a:xfrm>
            <a:off x="6880595" y="5308963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0" name="Google Shape;190;g375b3ab75ac_0_610"/>
          <p:cNvCxnSpPr/>
          <p:nvPr/>
        </p:nvCxnSpPr>
        <p:spPr>
          <a:xfrm>
            <a:off x="4572000" y="1105958"/>
            <a:ext cx="0" cy="35031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t Slide">
  <p:cSld name="Chat Slide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75b3ab75ac_0_615"/>
          <p:cNvSpPr txBox="1"/>
          <p:nvPr>
            <p:ph type="title"/>
          </p:nvPr>
        </p:nvSpPr>
        <p:spPr>
          <a:xfrm>
            <a:off x="4592091" y="1878212"/>
            <a:ext cx="4319700" cy="19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65"/>
              <a:buFont typeface="Trebuchet MS"/>
              <a:buNone/>
              <a:defRPr sz="606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g375b3ab75ac_0_615"/>
          <p:cNvSpPr txBox="1"/>
          <p:nvPr>
            <p:ph idx="12" type="sldNum"/>
          </p:nvPr>
        </p:nvSpPr>
        <p:spPr>
          <a:xfrm>
            <a:off x="6880595" y="5308963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4" name="Google Shape;194;g375b3ab75ac_0_6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59245" y="706967"/>
            <a:ext cx="3706824" cy="370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75b3ab75ac_0_619"/>
          <p:cNvSpPr txBox="1"/>
          <p:nvPr>
            <p:ph type="title"/>
          </p:nvPr>
        </p:nvSpPr>
        <p:spPr>
          <a:xfrm>
            <a:off x="417328" y="304271"/>
            <a:ext cx="8309400" cy="11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Trebuchet MS"/>
              <a:buNone/>
              <a:defRPr b="1" i="0" sz="6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7" name="Google Shape;197;g375b3ab75ac_0_619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" type="secHead">
  <p:cSld name="SECTION_HEADER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0"/>
          <p:cNvSpPr txBox="1"/>
          <p:nvPr>
            <p:ph type="title"/>
          </p:nvPr>
        </p:nvSpPr>
        <p:spPr>
          <a:xfrm>
            <a:off x="628650" y="364988"/>
            <a:ext cx="7886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Trebuchet MS"/>
              <a:buNone/>
              <a:defRPr sz="4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6" name="Google Shape;206;p60"/>
          <p:cNvSpPr txBox="1"/>
          <p:nvPr>
            <p:ph idx="1" type="body"/>
          </p:nvPr>
        </p:nvSpPr>
        <p:spPr>
          <a:xfrm>
            <a:off x="628650" y="1543585"/>
            <a:ext cx="7886700" cy="3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  <a:defRPr b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619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  <a:defRPr b="0" i="0" sz="2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7" name="Google Shape;207;p60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9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0"/>
          <p:cNvSpPr txBox="1"/>
          <p:nvPr>
            <p:ph type="ctrTitle"/>
          </p:nvPr>
        </p:nvSpPr>
        <p:spPr>
          <a:xfrm>
            <a:off x="780393" y="1254298"/>
            <a:ext cx="7583100" cy="8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Trebuchet MS"/>
              <a:buNone/>
              <a:defRPr sz="4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2" name="Google Shape;212;p90"/>
          <p:cNvSpPr txBox="1"/>
          <p:nvPr>
            <p:ph idx="1" type="subTitle"/>
          </p:nvPr>
        </p:nvSpPr>
        <p:spPr>
          <a:xfrm>
            <a:off x="1143000" y="2152858"/>
            <a:ext cx="6858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  <a:defRPr b="1" i="0" sz="3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3" name="Google Shape;213;p90"/>
          <p:cNvSpPr txBox="1"/>
          <p:nvPr>
            <p:ph idx="10" type="dt"/>
          </p:nvPr>
        </p:nvSpPr>
        <p:spPr>
          <a:xfrm>
            <a:off x="3543300" y="4097963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4" name="Google Shape;214;p90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5" name="Google Shape;215;p90"/>
          <p:cNvSpPr txBox="1"/>
          <p:nvPr>
            <p:ph idx="2" type="body"/>
          </p:nvPr>
        </p:nvSpPr>
        <p:spPr>
          <a:xfrm>
            <a:off x="1435396" y="3066690"/>
            <a:ext cx="62733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sion Text">
  <p:cSld name="Mission Text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1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8" name="Google Shape;218;p91"/>
          <p:cNvSpPr/>
          <p:nvPr/>
        </p:nvSpPr>
        <p:spPr>
          <a:xfrm>
            <a:off x="628649" y="1561228"/>
            <a:ext cx="7825200" cy="19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Improving health care equity, access and outcomes for the people we serve while saving Coloradans money on health care and driving value for Colorado.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91"/>
          <p:cNvSpPr/>
          <p:nvPr/>
        </p:nvSpPr>
        <p:spPr>
          <a:xfrm>
            <a:off x="658793" y="348243"/>
            <a:ext cx="78252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1" i="0" lang="en-US" sz="47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Our Mission</a:t>
            </a:r>
            <a:endParaRPr b="0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sion Photo">
  <p:cSld name="Mission Photo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2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2" name="Google Shape;222;p92"/>
          <p:cNvSpPr txBox="1"/>
          <p:nvPr/>
        </p:nvSpPr>
        <p:spPr>
          <a:xfrm>
            <a:off x="10221314" y="7281127"/>
            <a:ext cx="16290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b="1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Father points out something on laptop to family, seated on couch, as wife, son and daughter look on." id="223" name="Google Shape;223;p92"/>
          <p:cNvPicPr preferRelativeResize="0"/>
          <p:nvPr/>
        </p:nvPicPr>
        <p:blipFill rotWithShape="1">
          <a:blip r:embed="rId2">
            <a:alphaModFix/>
          </a:blip>
          <a:srcRect b="4825" l="1681" r="0" t="12786"/>
          <a:stretch/>
        </p:blipFill>
        <p:spPr>
          <a:xfrm>
            <a:off x="0" y="-1"/>
            <a:ext cx="9143996" cy="5216768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92"/>
          <p:cNvSpPr/>
          <p:nvPr/>
        </p:nvSpPr>
        <p:spPr>
          <a:xfrm>
            <a:off x="0" y="2871455"/>
            <a:ext cx="9162300" cy="2132400"/>
          </a:xfrm>
          <a:prstGeom prst="rect">
            <a:avLst/>
          </a:prstGeom>
          <a:solidFill>
            <a:srgbClr val="001970">
              <a:alpha val="80000"/>
            </a:srgbClr>
          </a:solidFill>
          <a:ln>
            <a:noFill/>
          </a:ln>
        </p:spPr>
        <p:txBody>
          <a:bodyPr anchorCtr="0" anchor="ctr" bIns="142225" lIns="101125" spcFirstLastPara="1" rIns="101125" wrap="square" tIns="50550">
            <a:noAutofit/>
          </a:bodyPr>
          <a:lstStyle/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Trebuchet MS"/>
              <a:buNone/>
            </a:pPr>
            <a:r>
              <a:rPr b="1" i="0" lang="en-US" sz="42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Our Mission: </a:t>
            </a:r>
            <a:endParaRPr b="0" i="0" sz="4200" u="none" cap="none" strike="noStrike">
              <a:solidFill>
                <a:srgbClr val="5C667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Trebuchet MS"/>
              <a:buNone/>
            </a:pPr>
            <a:r>
              <a:rPr b="0" i="0" lang="en-US" sz="25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Improving health care equity, access and outcomes for the people we serve while saving Coloradans money on health care and driving value for Colorado.</a:t>
            </a:r>
            <a:endParaRPr b="0" i="0" sz="25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at We Do">
  <p:cSld name="What We Do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3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7" name="Google Shape;227;p93"/>
          <p:cNvSpPr/>
          <p:nvPr/>
        </p:nvSpPr>
        <p:spPr>
          <a:xfrm>
            <a:off x="628649" y="1561228"/>
            <a:ext cx="7825200" cy="23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Department of Health Care Policy &amp; Financing administers Health First Colorado (Colorado’s Medicaid program), Child Health Plan </a:t>
            </a:r>
            <a:r>
              <a:rPr b="0" i="1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Plus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(CHP+) and other health care programs for Coloradans who qualify. </a:t>
            </a:r>
            <a:endParaRPr b="1" i="0" sz="2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8" name="Google Shape;228;p93"/>
          <p:cNvSpPr/>
          <p:nvPr/>
        </p:nvSpPr>
        <p:spPr>
          <a:xfrm>
            <a:off x="628650" y="318510"/>
            <a:ext cx="78252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1" i="0" lang="en-US" sz="4700" u="none" cap="none" strike="noStrike">
                <a:solidFill>
                  <a:srgbClr val="232C68"/>
                </a:solidFill>
                <a:latin typeface="Trebuchet MS"/>
                <a:ea typeface="Trebuchet MS"/>
                <a:cs typeface="Trebuchet MS"/>
                <a:sym typeface="Trebuchet MS"/>
              </a:rPr>
              <a:t>What We Do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4"/>
          <p:cNvSpPr txBox="1"/>
          <p:nvPr>
            <p:ph type="title"/>
          </p:nvPr>
        </p:nvSpPr>
        <p:spPr>
          <a:xfrm>
            <a:off x="605660" y="1505114"/>
            <a:ext cx="3602400" cy="247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Trebuchet MS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1" name="Google Shape;231;p94"/>
          <p:cNvSpPr txBox="1"/>
          <p:nvPr>
            <p:ph idx="1" type="body"/>
          </p:nvPr>
        </p:nvSpPr>
        <p:spPr>
          <a:xfrm>
            <a:off x="4857422" y="1505113"/>
            <a:ext cx="3642000" cy="24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365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⮚"/>
              <a:defRPr b="0" i="0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94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3" name="Google Shape;233;p94"/>
          <p:cNvCxnSpPr/>
          <p:nvPr/>
        </p:nvCxnSpPr>
        <p:spPr>
          <a:xfrm>
            <a:off x="4572000" y="1105958"/>
            <a:ext cx="0" cy="35031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showMasterSp="0">
  <p:cSld name="SECTION_HEADER 2">
    <p:bg>
      <p:bgPr>
        <a:solidFill>
          <a:schemeClr val="accen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7"/>
          <p:cNvSpPr/>
          <p:nvPr/>
        </p:nvSpPr>
        <p:spPr>
          <a:xfrm>
            <a:off x="0" y="5213843"/>
            <a:ext cx="9144000" cy="507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76;p17" id="31" name="Google Shape;31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05" y="5288964"/>
            <a:ext cx="1947297" cy="32714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7"/>
          <p:cNvSpPr txBox="1"/>
          <p:nvPr>
            <p:ph type="title"/>
          </p:nvPr>
        </p:nvSpPr>
        <p:spPr>
          <a:xfrm>
            <a:off x="628650" y="364987"/>
            <a:ext cx="7886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25" lIns="35525" spcFirstLastPara="1" rIns="35525" wrap="square" tIns="355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/>
        </p:txBody>
      </p:sp>
      <p:sp>
        <p:nvSpPr>
          <p:cNvPr id="33" name="Google Shape;33;p57"/>
          <p:cNvSpPr txBox="1"/>
          <p:nvPr>
            <p:ph idx="1" type="body"/>
          </p:nvPr>
        </p:nvSpPr>
        <p:spPr>
          <a:xfrm>
            <a:off x="628650" y="1543585"/>
            <a:ext cx="7886700" cy="3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25" lIns="35525" spcFirstLastPara="1" rIns="35525" wrap="square" tIns="3552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⮚"/>
              <a:defRPr b="0" i="0" sz="21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619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▪"/>
              <a:defRPr b="0" i="0" sz="21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619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619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○"/>
              <a:defRPr b="0" i="0" sz="21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57"/>
          <p:cNvSpPr txBox="1"/>
          <p:nvPr>
            <p:ph idx="12" type="sldNum"/>
          </p:nvPr>
        </p:nvSpPr>
        <p:spPr>
          <a:xfrm>
            <a:off x="8770009" y="5370087"/>
            <a:ext cx="168000" cy="1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25" lIns="35525" spcFirstLastPara="1" rIns="35525" wrap="square" tIns="355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Trebuchet MS"/>
              <a:buNone/>
              <a:defRPr b="0" i="0" sz="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Trebuchet MS"/>
              <a:buNone/>
              <a:defRPr b="0" i="0" sz="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Trebuchet MS"/>
              <a:buNone/>
              <a:defRPr b="0" i="0" sz="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Trebuchet MS"/>
              <a:buNone/>
              <a:defRPr b="0" i="0" sz="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Trebuchet MS"/>
              <a:buNone/>
              <a:defRPr b="0" i="0" sz="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Trebuchet MS"/>
              <a:buNone/>
              <a:defRPr b="0" i="0" sz="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Trebuchet MS"/>
              <a:buNone/>
              <a:defRPr b="0" i="0" sz="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Trebuchet MS"/>
              <a:buNone/>
              <a:defRPr b="0" i="0" sz="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Trebuchet MS"/>
              <a:buNone/>
              <a:defRPr b="0" i="0" sz="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5"/>
          <p:cNvSpPr txBox="1"/>
          <p:nvPr>
            <p:ph type="title"/>
          </p:nvPr>
        </p:nvSpPr>
        <p:spPr>
          <a:xfrm>
            <a:off x="137948" y="1828271"/>
            <a:ext cx="88683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6" name="Google Shape;236;p95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s Slide 1">
  <p:cSld name="Questions Slide 1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6"/>
          <p:cNvSpPr txBox="1"/>
          <p:nvPr>
            <p:ph type="title"/>
          </p:nvPr>
        </p:nvSpPr>
        <p:spPr>
          <a:xfrm>
            <a:off x="4592091" y="2187773"/>
            <a:ext cx="4036200" cy="19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300"/>
              <a:buFont typeface="Trebuchet MS"/>
              <a:buNone/>
              <a:defRPr sz="6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9" name="Google Shape;239;p96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con of two people with a word bubble between them containing a question mark." id="240" name="Google Shape;240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714374" y="-248708"/>
            <a:ext cx="5572125" cy="557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t Slide">
  <p:cSld name="Chat Slide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7"/>
          <p:cNvSpPr txBox="1"/>
          <p:nvPr>
            <p:ph type="title"/>
          </p:nvPr>
        </p:nvSpPr>
        <p:spPr>
          <a:xfrm>
            <a:off x="4592091" y="1878212"/>
            <a:ext cx="4319400" cy="195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300"/>
              <a:buFont typeface="Trebuchet MS"/>
              <a:buNone/>
              <a:defRPr sz="6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3" name="Google Shape;243;p97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hat icon" id="244" name="Google Shape;244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69519" y="89297"/>
            <a:ext cx="4942432" cy="4942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Info Slide">
  <p:cSld name="Contact Info Slide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98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7" name="Google Shape;247;p98"/>
          <p:cNvSpPr txBox="1"/>
          <p:nvPr>
            <p:ph type="title"/>
          </p:nvPr>
        </p:nvSpPr>
        <p:spPr>
          <a:xfrm>
            <a:off x="628650" y="364988"/>
            <a:ext cx="7886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Trebuchet MS"/>
              <a:buNone/>
              <a:defRPr sz="4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8" name="Google Shape;248;p98"/>
          <p:cNvSpPr txBox="1"/>
          <p:nvPr>
            <p:ph idx="1" type="body"/>
          </p:nvPr>
        </p:nvSpPr>
        <p:spPr>
          <a:xfrm>
            <a:off x="1665111" y="1801678"/>
            <a:ext cx="5813700" cy="31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Slide">
  <p:cSld name="Thank You Slide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9"/>
          <p:cNvSpPr txBox="1"/>
          <p:nvPr>
            <p:ph type="title"/>
          </p:nvPr>
        </p:nvSpPr>
        <p:spPr>
          <a:xfrm>
            <a:off x="446484" y="1816672"/>
            <a:ext cx="8250900" cy="135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300"/>
              <a:buFont typeface="Trebuchet MS"/>
              <a:buNone/>
              <a:defRPr sz="5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1" name="Google Shape;251;p99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Info Slide">
  <p:cSld name="Contact Info Slide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63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0" name="Google Shape;260;p63"/>
          <p:cNvSpPr txBox="1"/>
          <p:nvPr>
            <p:ph type="title"/>
          </p:nvPr>
        </p:nvSpPr>
        <p:spPr>
          <a:xfrm>
            <a:off x="628650" y="364988"/>
            <a:ext cx="7886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Trebuchet MS"/>
              <a:buNone/>
              <a:defRPr sz="4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1" name="Google Shape;261;p63"/>
          <p:cNvSpPr txBox="1"/>
          <p:nvPr>
            <p:ph idx="1" type="body"/>
          </p:nvPr>
        </p:nvSpPr>
        <p:spPr>
          <a:xfrm>
            <a:off x="1665111" y="1801678"/>
            <a:ext cx="5813700" cy="31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0"/>
          <p:cNvSpPr txBox="1"/>
          <p:nvPr>
            <p:ph type="ctrTitle"/>
          </p:nvPr>
        </p:nvSpPr>
        <p:spPr>
          <a:xfrm>
            <a:off x="780393" y="1254298"/>
            <a:ext cx="7583100" cy="8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Trebuchet MS"/>
              <a:buNone/>
              <a:defRPr sz="4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4" name="Google Shape;264;p100"/>
          <p:cNvSpPr txBox="1"/>
          <p:nvPr>
            <p:ph idx="1" type="subTitle"/>
          </p:nvPr>
        </p:nvSpPr>
        <p:spPr>
          <a:xfrm>
            <a:off x="1143000" y="2152858"/>
            <a:ext cx="6858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  <a:defRPr b="1" i="0" sz="3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5" name="Google Shape;265;p100"/>
          <p:cNvSpPr txBox="1"/>
          <p:nvPr>
            <p:ph idx="10" type="dt"/>
          </p:nvPr>
        </p:nvSpPr>
        <p:spPr>
          <a:xfrm>
            <a:off x="3543300" y="4097963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6" name="Google Shape;266;p100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7" name="Google Shape;267;p100"/>
          <p:cNvSpPr txBox="1"/>
          <p:nvPr>
            <p:ph idx="2" type="body"/>
          </p:nvPr>
        </p:nvSpPr>
        <p:spPr>
          <a:xfrm>
            <a:off x="1435396" y="3066690"/>
            <a:ext cx="62733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" type="secHead">
  <p:cSld name="SECTION_HEADER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01"/>
          <p:cNvSpPr txBox="1"/>
          <p:nvPr>
            <p:ph type="title"/>
          </p:nvPr>
        </p:nvSpPr>
        <p:spPr>
          <a:xfrm>
            <a:off x="628650" y="364988"/>
            <a:ext cx="7886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Trebuchet MS"/>
              <a:buNone/>
              <a:defRPr sz="4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0" name="Google Shape;270;p101"/>
          <p:cNvSpPr txBox="1"/>
          <p:nvPr>
            <p:ph idx="1" type="body"/>
          </p:nvPr>
        </p:nvSpPr>
        <p:spPr>
          <a:xfrm>
            <a:off x="628650" y="1083325"/>
            <a:ext cx="3943200" cy="39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-4064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  <a:defRPr b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619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  <a:defRPr b="0" i="0" sz="2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1" name="Google Shape;271;p101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sion Text">
  <p:cSld name="Mission Text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02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4" name="Google Shape;274;p102"/>
          <p:cNvSpPr/>
          <p:nvPr/>
        </p:nvSpPr>
        <p:spPr>
          <a:xfrm>
            <a:off x="628649" y="1561228"/>
            <a:ext cx="7825200" cy="19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Improving health care equity, access and outcomes for the people we serve while saving Coloradans money on health care and driving value for Colorado.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02"/>
          <p:cNvSpPr/>
          <p:nvPr/>
        </p:nvSpPr>
        <p:spPr>
          <a:xfrm>
            <a:off x="658793" y="348243"/>
            <a:ext cx="78252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1" i="0" lang="en-US" sz="47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Our Mission</a:t>
            </a:r>
            <a:endParaRPr b="0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sion Photo">
  <p:cSld name="Mission Photo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03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8" name="Google Shape;278;p103"/>
          <p:cNvSpPr txBox="1"/>
          <p:nvPr/>
        </p:nvSpPr>
        <p:spPr>
          <a:xfrm>
            <a:off x="10221314" y="7281127"/>
            <a:ext cx="16290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b="1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Father points out something on laptop to family, seated on couch, as wife, son and daughter look on." id="279" name="Google Shape;279;p103"/>
          <p:cNvPicPr preferRelativeResize="0"/>
          <p:nvPr/>
        </p:nvPicPr>
        <p:blipFill rotWithShape="1">
          <a:blip r:embed="rId2">
            <a:alphaModFix/>
          </a:blip>
          <a:srcRect b="4825" l="1681" r="0" t="12786"/>
          <a:stretch/>
        </p:blipFill>
        <p:spPr>
          <a:xfrm>
            <a:off x="0" y="-1"/>
            <a:ext cx="9143994" cy="5216768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03"/>
          <p:cNvSpPr/>
          <p:nvPr/>
        </p:nvSpPr>
        <p:spPr>
          <a:xfrm>
            <a:off x="0" y="2871455"/>
            <a:ext cx="9162300" cy="2132400"/>
          </a:xfrm>
          <a:prstGeom prst="rect">
            <a:avLst/>
          </a:prstGeom>
          <a:solidFill>
            <a:srgbClr val="001970">
              <a:alpha val="80000"/>
            </a:srgbClr>
          </a:solidFill>
          <a:ln>
            <a:noFill/>
          </a:ln>
        </p:spPr>
        <p:txBody>
          <a:bodyPr anchorCtr="0" anchor="ctr" bIns="142225" lIns="101125" spcFirstLastPara="1" rIns="101125" wrap="square" tIns="50550">
            <a:noAutofit/>
          </a:bodyPr>
          <a:lstStyle/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Trebuchet MS"/>
              <a:buNone/>
            </a:pPr>
            <a:r>
              <a:rPr b="1" i="0" lang="en-US" sz="42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Our Mission: </a:t>
            </a:r>
            <a:endParaRPr b="0" i="0" sz="4200" u="none" cap="none" strike="noStrike">
              <a:solidFill>
                <a:srgbClr val="5C667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Trebuchet MS"/>
              <a:buNone/>
            </a:pPr>
            <a:r>
              <a:rPr b="0" i="0" lang="en-US" sz="25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Improving health care equity, access and outcomes for the people we serve while saving Coloradans money on health care and driving value for Colorado.</a:t>
            </a:r>
            <a:endParaRPr b="0" i="0" sz="25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Info Slide">
  <p:cSld name="Contact Info Slid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5"/>
          <p:cNvSpPr txBox="1"/>
          <p:nvPr>
            <p:ph type="title"/>
          </p:nvPr>
        </p:nvSpPr>
        <p:spPr>
          <a:xfrm>
            <a:off x="628650" y="364988"/>
            <a:ext cx="7886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rebuchet MS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5"/>
          <p:cNvSpPr txBox="1"/>
          <p:nvPr>
            <p:ph idx="1" type="body"/>
          </p:nvPr>
        </p:nvSpPr>
        <p:spPr>
          <a:xfrm>
            <a:off x="1952714" y="1840549"/>
            <a:ext cx="5238600" cy="25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5"/>
          <p:cNvSpPr txBox="1"/>
          <p:nvPr>
            <p:ph idx="12" type="sldNum"/>
          </p:nvPr>
        </p:nvSpPr>
        <p:spPr>
          <a:xfrm>
            <a:off x="6880595" y="5308963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at We Do">
  <p:cSld name="What We Do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04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3" name="Google Shape;283;p104"/>
          <p:cNvSpPr/>
          <p:nvPr/>
        </p:nvSpPr>
        <p:spPr>
          <a:xfrm>
            <a:off x="628649" y="1561228"/>
            <a:ext cx="7825200" cy="23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Department of Health Care Policy &amp; Financing administers Health First Colorado (Colorado’s Medicaid program), Child Health Plan </a:t>
            </a:r>
            <a:r>
              <a:rPr b="0" i="1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Plus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(CHP+) and other health care programs for Coloradans who qualify. </a:t>
            </a:r>
            <a:endParaRPr b="1" i="0" sz="2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4" name="Google Shape;284;p104"/>
          <p:cNvSpPr/>
          <p:nvPr/>
        </p:nvSpPr>
        <p:spPr>
          <a:xfrm>
            <a:off x="628650" y="318510"/>
            <a:ext cx="78252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1" i="0" lang="en-US" sz="4700" u="none" cap="none" strike="noStrike">
                <a:solidFill>
                  <a:srgbClr val="232C68"/>
                </a:solidFill>
                <a:latin typeface="Trebuchet MS"/>
                <a:ea typeface="Trebuchet MS"/>
                <a:cs typeface="Trebuchet MS"/>
                <a:sym typeface="Trebuchet MS"/>
              </a:rPr>
              <a:t>What We Do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05"/>
          <p:cNvSpPr txBox="1"/>
          <p:nvPr>
            <p:ph type="title"/>
          </p:nvPr>
        </p:nvSpPr>
        <p:spPr>
          <a:xfrm>
            <a:off x="137948" y="1828271"/>
            <a:ext cx="88683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7" name="Google Shape;287;p105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6"/>
          <p:cNvSpPr txBox="1"/>
          <p:nvPr>
            <p:ph type="title"/>
          </p:nvPr>
        </p:nvSpPr>
        <p:spPr>
          <a:xfrm>
            <a:off x="605660" y="1505114"/>
            <a:ext cx="3602400" cy="247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Trebuchet MS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0" name="Google Shape;290;p106"/>
          <p:cNvSpPr txBox="1"/>
          <p:nvPr>
            <p:ph idx="1" type="body"/>
          </p:nvPr>
        </p:nvSpPr>
        <p:spPr>
          <a:xfrm>
            <a:off x="4857422" y="1505113"/>
            <a:ext cx="3642000" cy="24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365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⮚"/>
              <a:defRPr b="0" i="0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1" name="Google Shape;291;p106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92" name="Google Shape;292;p106"/>
          <p:cNvCxnSpPr/>
          <p:nvPr/>
        </p:nvCxnSpPr>
        <p:spPr>
          <a:xfrm>
            <a:off x="4572000" y="1105958"/>
            <a:ext cx="0" cy="35031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07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s Slide 1">
  <p:cSld name="Questions Slide 1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08"/>
          <p:cNvSpPr txBox="1"/>
          <p:nvPr>
            <p:ph type="title"/>
          </p:nvPr>
        </p:nvSpPr>
        <p:spPr>
          <a:xfrm>
            <a:off x="4592091" y="2187773"/>
            <a:ext cx="4036200" cy="19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300"/>
              <a:buFont typeface="Trebuchet MS"/>
              <a:buNone/>
              <a:defRPr sz="6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7" name="Google Shape;297;p108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con of two people with a word bubble between them containing a question mark." id="298" name="Google Shape;298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714374" y="-248708"/>
            <a:ext cx="5572125" cy="557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t Slide">
  <p:cSld name="Chat Slide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09"/>
          <p:cNvSpPr txBox="1"/>
          <p:nvPr>
            <p:ph type="title"/>
          </p:nvPr>
        </p:nvSpPr>
        <p:spPr>
          <a:xfrm>
            <a:off x="4592091" y="1878212"/>
            <a:ext cx="4319400" cy="195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300"/>
              <a:buFont typeface="Trebuchet MS"/>
              <a:buNone/>
              <a:defRPr sz="6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1" name="Google Shape;301;p109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hat icon" id="302" name="Google Shape;302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69519" y="89297"/>
            <a:ext cx="4942432" cy="4942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Slide">
  <p:cSld name="Thank You Slide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0"/>
          <p:cNvSpPr txBox="1"/>
          <p:nvPr>
            <p:ph type="title"/>
          </p:nvPr>
        </p:nvSpPr>
        <p:spPr>
          <a:xfrm>
            <a:off x="446484" y="1816672"/>
            <a:ext cx="8250900" cy="135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300"/>
              <a:buFont typeface="Trebuchet MS"/>
              <a:buNone/>
              <a:defRPr sz="5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5" name="Google Shape;305;p110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11"/>
          <p:cNvSpPr txBox="1"/>
          <p:nvPr>
            <p:ph type="title"/>
          </p:nvPr>
        </p:nvSpPr>
        <p:spPr>
          <a:xfrm>
            <a:off x="311700" y="494473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8" name="Google Shape;308;p111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4800" lIns="94800" spcFirstLastPara="1" rIns="94800" wrap="square" tIns="94800">
            <a:no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○"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■"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○"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■"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○"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■"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9" name="Google Shape;309;p11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12"/>
          <p:cNvSpPr txBox="1"/>
          <p:nvPr>
            <p:ph type="title"/>
          </p:nvPr>
        </p:nvSpPr>
        <p:spPr>
          <a:xfrm>
            <a:off x="417328" y="304271"/>
            <a:ext cx="83094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Trebuchet MS"/>
              <a:buNone/>
              <a:defRPr b="1" i="0" sz="47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2" name="Google Shape;312;p112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2">
  <p:cSld name="Content Slide 2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13"/>
          <p:cNvSpPr txBox="1"/>
          <p:nvPr>
            <p:ph idx="1" type="body"/>
          </p:nvPr>
        </p:nvSpPr>
        <p:spPr>
          <a:xfrm>
            <a:off x="232304" y="1428750"/>
            <a:ext cx="8679300" cy="36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24975" lIns="50000" spcFirstLastPara="1" rIns="50000" wrap="square" tIns="249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6550" lvl="3" marL="18288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❖"/>
              <a:defRPr b="0" i="0" sz="1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2200" u="none" cap="none" strike="noStrik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2200" u="none" cap="none" strike="noStrik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2200" u="none" cap="none" strike="noStrik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2200" u="none" cap="none" strike="noStrik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2200" u="none" cap="none" strike="noStrik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15" name="Google Shape;315;p113"/>
          <p:cNvSpPr txBox="1"/>
          <p:nvPr>
            <p:ph idx="12" type="sldNum"/>
          </p:nvPr>
        </p:nvSpPr>
        <p:spPr>
          <a:xfrm>
            <a:off x="7384771" y="5354280"/>
            <a:ext cx="15090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975" lIns="50000" spcFirstLastPara="1" rIns="50000" wrap="square" tIns="249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6" name="Google Shape;316;p113"/>
          <p:cNvSpPr txBox="1"/>
          <p:nvPr>
            <p:ph type="title"/>
          </p:nvPr>
        </p:nvSpPr>
        <p:spPr>
          <a:xfrm>
            <a:off x="232304" y="365932"/>
            <a:ext cx="86793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4800" u="none" cap="none" strike="noStrike">
                <a:solidFill>
                  <a:srgbClr val="00125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6"/>
          <p:cNvSpPr txBox="1"/>
          <p:nvPr>
            <p:ph type="title"/>
          </p:nvPr>
        </p:nvSpPr>
        <p:spPr>
          <a:xfrm>
            <a:off x="68974" y="1764177"/>
            <a:ext cx="9006000" cy="11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6"/>
          <p:cNvSpPr txBox="1"/>
          <p:nvPr>
            <p:ph idx="12" type="sldNum"/>
          </p:nvPr>
        </p:nvSpPr>
        <p:spPr>
          <a:xfrm>
            <a:off x="6880595" y="5308963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 showMasterSp="0" type="title">
  <p:cSld name="TITLE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14"/>
          <p:cNvSpPr/>
          <p:nvPr/>
        </p:nvSpPr>
        <p:spPr>
          <a:xfrm>
            <a:off x="0" y="5213843"/>
            <a:ext cx="9144000" cy="50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11;p1" id="319" name="Google Shape;319;p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740" y="5303519"/>
            <a:ext cx="1701045" cy="288037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14"/>
          <p:cNvSpPr txBox="1"/>
          <p:nvPr>
            <p:ph type="title"/>
          </p:nvPr>
        </p:nvSpPr>
        <p:spPr>
          <a:xfrm>
            <a:off x="780392" y="1254298"/>
            <a:ext cx="7583100" cy="8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25" lIns="35525" spcFirstLastPara="1" rIns="35525" wrap="square" tIns="355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/>
        </p:txBody>
      </p:sp>
      <p:sp>
        <p:nvSpPr>
          <p:cNvPr id="321" name="Google Shape;321;p114"/>
          <p:cNvSpPr txBox="1"/>
          <p:nvPr>
            <p:ph idx="1" type="body"/>
          </p:nvPr>
        </p:nvSpPr>
        <p:spPr>
          <a:xfrm>
            <a:off x="1143000" y="2152858"/>
            <a:ext cx="6858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25" lIns="35525" spcFirstLastPara="1" rIns="35525" wrap="square" tIns="35525">
            <a:normAutofit/>
          </a:bodyPr>
          <a:lstStyle>
            <a:lvl1pPr indent="-4699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Trebuchet MS"/>
              <a:buChar char="●"/>
              <a:defRPr b="1" i="0" sz="3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69900" lvl="1" marL="9144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Trebuchet MS"/>
              <a:buChar char="○"/>
              <a:defRPr b="1" i="0" sz="3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469900" lvl="2" marL="13716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Trebuchet MS"/>
              <a:buChar char="■"/>
              <a:defRPr b="1" i="0" sz="3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469900" lvl="3" marL="18288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Trebuchet MS"/>
              <a:buChar char="●"/>
              <a:defRPr b="1" i="0" sz="3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469900" lvl="4" marL="22860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Trebuchet MS"/>
              <a:buChar char="○"/>
              <a:defRPr b="1" i="0" sz="3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2" name="Google Shape;322;p114"/>
          <p:cNvSpPr txBox="1"/>
          <p:nvPr>
            <p:ph idx="12" type="sldNum"/>
          </p:nvPr>
        </p:nvSpPr>
        <p:spPr>
          <a:xfrm>
            <a:off x="8740038" y="5351373"/>
            <a:ext cx="198000" cy="2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25" lIns="35525" spcFirstLastPara="1" rIns="35525" wrap="square" tIns="355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b="0" i="0" sz="9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b="0" i="0" sz="9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b="0" i="0" sz="9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b="0" i="0" sz="9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b="0" i="0" sz="9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b="0" i="0" sz="9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b="0" i="0" sz="9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b="0" i="0" sz="9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b="0" i="0" sz="9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23" name="Google Shape;323;p114"/>
          <p:cNvSpPr txBox="1"/>
          <p:nvPr>
            <p:ph idx="2" type="body"/>
          </p:nvPr>
        </p:nvSpPr>
        <p:spPr>
          <a:xfrm>
            <a:off x="1435395" y="3066690"/>
            <a:ext cx="62733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25" lIns="35525" spcFirstLastPara="1" rIns="35525" wrap="square" tIns="35525">
            <a:norm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showMasterSp="0">
  <p:cSld name="SECTION_HEADER 2">
    <p:bg>
      <p:bgPr>
        <a:solidFill>
          <a:schemeClr val="accent1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15"/>
          <p:cNvSpPr/>
          <p:nvPr/>
        </p:nvSpPr>
        <p:spPr>
          <a:xfrm>
            <a:off x="0" y="5213843"/>
            <a:ext cx="9144000" cy="507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76;p17" id="326" name="Google Shape;326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05" y="5288964"/>
            <a:ext cx="1947297" cy="32714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15"/>
          <p:cNvSpPr txBox="1"/>
          <p:nvPr>
            <p:ph type="title"/>
          </p:nvPr>
        </p:nvSpPr>
        <p:spPr>
          <a:xfrm>
            <a:off x="628650" y="364987"/>
            <a:ext cx="7886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25" lIns="35525" spcFirstLastPara="1" rIns="35525" wrap="square" tIns="355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/>
        </p:txBody>
      </p:sp>
      <p:sp>
        <p:nvSpPr>
          <p:cNvPr id="328" name="Google Shape;328;p115"/>
          <p:cNvSpPr txBox="1"/>
          <p:nvPr>
            <p:ph idx="1" type="body"/>
          </p:nvPr>
        </p:nvSpPr>
        <p:spPr>
          <a:xfrm>
            <a:off x="628650" y="1543585"/>
            <a:ext cx="7886700" cy="3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25" lIns="35525" spcFirstLastPara="1" rIns="35525" wrap="square" tIns="3552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⮚"/>
              <a:defRPr b="0" i="0" sz="21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619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▪"/>
              <a:defRPr b="0" i="0" sz="21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619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619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○"/>
              <a:defRPr b="0" i="0" sz="21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9" name="Google Shape;329;p115"/>
          <p:cNvSpPr txBox="1"/>
          <p:nvPr>
            <p:ph idx="12" type="sldNum"/>
          </p:nvPr>
        </p:nvSpPr>
        <p:spPr>
          <a:xfrm>
            <a:off x="8770009" y="5370087"/>
            <a:ext cx="168000" cy="1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25" lIns="35525" spcFirstLastPara="1" rIns="35525" wrap="square" tIns="355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Trebuchet MS"/>
              <a:buNone/>
              <a:defRPr b="0" i="0" sz="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Trebuchet MS"/>
              <a:buNone/>
              <a:defRPr b="0" i="0" sz="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Trebuchet MS"/>
              <a:buNone/>
              <a:defRPr b="0" i="0" sz="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Trebuchet MS"/>
              <a:buNone/>
              <a:defRPr b="0" i="0" sz="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Trebuchet MS"/>
              <a:buNone/>
              <a:defRPr b="0" i="0" sz="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Trebuchet MS"/>
              <a:buNone/>
              <a:defRPr b="0" i="0" sz="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Trebuchet MS"/>
              <a:buNone/>
              <a:defRPr b="0" i="0" sz="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Trebuchet MS"/>
              <a:buNone/>
              <a:defRPr b="0" i="0" sz="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Trebuchet MS"/>
              <a:buNone/>
              <a:defRPr b="0" i="0" sz="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 showMasterSp="0">
  <p:cSld name="TITLE_AND_BODY 2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16"/>
          <p:cNvSpPr/>
          <p:nvPr/>
        </p:nvSpPr>
        <p:spPr>
          <a:xfrm>
            <a:off x="0" y="5213843"/>
            <a:ext cx="9144000" cy="50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11;p1" id="332" name="Google Shape;332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740" y="5303519"/>
            <a:ext cx="1701045" cy="288037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116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25" lIns="35525" spcFirstLastPara="1" rIns="35525" wrap="square" tIns="355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9pPr>
          </a:lstStyle>
          <a:p/>
        </p:txBody>
      </p:sp>
      <p:sp>
        <p:nvSpPr>
          <p:cNvPr id="334" name="Google Shape;334;p116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4800" lIns="94800" spcFirstLastPara="1" rIns="94800" wrap="square" tIns="94800">
            <a:norm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○"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■"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○"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5" name="Google Shape;335;p116"/>
          <p:cNvSpPr txBox="1"/>
          <p:nvPr>
            <p:ph idx="12" type="sldNum"/>
          </p:nvPr>
        </p:nvSpPr>
        <p:spPr>
          <a:xfrm>
            <a:off x="8823276" y="5287809"/>
            <a:ext cx="198000" cy="2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25" lIns="35525" spcFirstLastPara="1" rIns="35525" wrap="square" tIns="355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b="0" i="0" sz="9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b="0" i="0" sz="9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b="0" i="0" sz="9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b="0" i="0" sz="9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b="0" i="0" sz="9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b="0" i="0" sz="9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b="0" i="0" sz="9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b="0" i="0" sz="9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b="0" i="0" sz="9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2">
  <p:cSld name="Content Slide 2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7"/>
          <p:cNvSpPr txBox="1"/>
          <p:nvPr>
            <p:ph idx="1" type="body"/>
          </p:nvPr>
        </p:nvSpPr>
        <p:spPr>
          <a:xfrm>
            <a:off x="232304" y="1428750"/>
            <a:ext cx="8679300" cy="36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spcFirstLastPara="1" rIns="64275" wrap="square" tIns="321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3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❖"/>
              <a:defRPr b="0" i="0" sz="2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2800" u="none" cap="none" strike="noStrik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2800" u="none" cap="none" strike="noStrik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2800" u="none" cap="none" strike="noStrik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2800" u="none" cap="none" strike="noStrik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2800" u="none" cap="none" strike="noStrik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4" name="Google Shape;44;p67"/>
          <p:cNvSpPr txBox="1"/>
          <p:nvPr>
            <p:ph idx="12" type="sldNum"/>
          </p:nvPr>
        </p:nvSpPr>
        <p:spPr>
          <a:xfrm>
            <a:off x="7384771" y="5354280"/>
            <a:ext cx="15090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125" lIns="64275" spcFirstLastPara="1" rIns="64275" wrap="square" tIns="32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67"/>
          <p:cNvSpPr txBox="1"/>
          <p:nvPr>
            <p:ph type="title"/>
          </p:nvPr>
        </p:nvSpPr>
        <p:spPr>
          <a:xfrm>
            <a:off x="232304" y="365932"/>
            <a:ext cx="8679300" cy="68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200" u="none" cap="none" strike="noStrike">
                <a:solidFill>
                  <a:srgbClr val="00125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8"/>
          <p:cNvSpPr txBox="1"/>
          <p:nvPr>
            <p:ph idx="12" type="sldNum"/>
          </p:nvPr>
        </p:nvSpPr>
        <p:spPr>
          <a:xfrm>
            <a:off x="6880595" y="5308963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3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6.xml"/><Relationship Id="rId5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/Relationships>
</file>

<file path=ppt/slideMasters/_rels/slideMaster5.xml.rels><?xml version="1.0" encoding="UTF-8" standalone="yes"?><Relationships xmlns="http://schemas.openxmlformats.org/package/2006/relationships"><Relationship Id="rId20" Type="http://schemas.openxmlformats.org/officeDocument/2006/relationships/theme" Target="../theme/theme5.xml"/><Relationship Id="rId11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5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72.xml"/><Relationship Id="rId6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71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50"/>
          <p:cNvSpPr txBox="1"/>
          <p:nvPr>
            <p:ph type="title"/>
          </p:nvPr>
        </p:nvSpPr>
        <p:spPr>
          <a:xfrm>
            <a:off x="68974" y="1764177"/>
            <a:ext cx="9006000" cy="11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rebuchet MS"/>
              <a:buNone/>
              <a:defRPr b="1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50"/>
          <p:cNvSpPr txBox="1"/>
          <p:nvPr>
            <p:ph idx="10" type="dt"/>
          </p:nvPr>
        </p:nvSpPr>
        <p:spPr>
          <a:xfrm>
            <a:off x="3543300" y="4089613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0"/>
          <p:cNvSpPr/>
          <p:nvPr/>
        </p:nvSpPr>
        <p:spPr>
          <a:xfrm>
            <a:off x="0" y="5213843"/>
            <a:ext cx="9144000" cy="50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50"/>
          <p:cNvSpPr txBox="1"/>
          <p:nvPr>
            <p:ph idx="12" type="sldNum"/>
          </p:nvPr>
        </p:nvSpPr>
        <p:spPr>
          <a:xfrm>
            <a:off x="6880595" y="5308963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olorado Department of Health Care Policy and Financing" id="11" name="Google Shape;11;p5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06005" y="5288965"/>
            <a:ext cx="1947297" cy="32714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75b3ab75ac_0_484"/>
          <p:cNvSpPr txBox="1"/>
          <p:nvPr>
            <p:ph type="title"/>
          </p:nvPr>
        </p:nvSpPr>
        <p:spPr>
          <a:xfrm>
            <a:off x="137948" y="1828271"/>
            <a:ext cx="8868300" cy="11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Trebuchet MS"/>
              <a:buNone/>
              <a:defRPr b="1" i="0" sz="6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g375b3ab75ac_0_484"/>
          <p:cNvSpPr txBox="1"/>
          <p:nvPr>
            <p:ph idx="10" type="dt"/>
          </p:nvPr>
        </p:nvSpPr>
        <p:spPr>
          <a:xfrm>
            <a:off x="3543300" y="4089613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g375b3ab75ac_0_484"/>
          <p:cNvSpPr/>
          <p:nvPr/>
        </p:nvSpPr>
        <p:spPr>
          <a:xfrm>
            <a:off x="0" y="5213843"/>
            <a:ext cx="9144000" cy="507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g375b3ab75ac_0_484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olorado Department of Health Care Policy &amp; Financing" id="65" name="Google Shape;65;g375b3ab75ac_0_48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05740" y="5303520"/>
            <a:ext cx="1275783" cy="21602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75b3ab75ac_0_568"/>
          <p:cNvSpPr txBox="1"/>
          <p:nvPr>
            <p:ph type="title"/>
          </p:nvPr>
        </p:nvSpPr>
        <p:spPr>
          <a:xfrm>
            <a:off x="68974" y="1764177"/>
            <a:ext cx="9006000" cy="11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rebuchet MS"/>
              <a:buNone/>
              <a:defRPr b="1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Google Shape;146;g375b3ab75ac_0_568"/>
          <p:cNvSpPr txBox="1"/>
          <p:nvPr>
            <p:ph idx="10" type="dt"/>
          </p:nvPr>
        </p:nvSpPr>
        <p:spPr>
          <a:xfrm>
            <a:off x="3543300" y="4089613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g375b3ab75ac_0_568"/>
          <p:cNvSpPr/>
          <p:nvPr/>
        </p:nvSpPr>
        <p:spPr>
          <a:xfrm>
            <a:off x="0" y="5213843"/>
            <a:ext cx="9144000" cy="50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375b3ab75ac_0_568"/>
          <p:cNvSpPr txBox="1"/>
          <p:nvPr>
            <p:ph idx="12" type="sldNum"/>
          </p:nvPr>
        </p:nvSpPr>
        <p:spPr>
          <a:xfrm>
            <a:off x="6880595" y="5308963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olorado Department of Health Care Policy and Financing" id="149" name="Google Shape;149;g375b3ab75ac_0_56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06005" y="5288965"/>
            <a:ext cx="1947297" cy="32714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9"/>
          <p:cNvSpPr txBox="1"/>
          <p:nvPr>
            <p:ph type="title"/>
          </p:nvPr>
        </p:nvSpPr>
        <p:spPr>
          <a:xfrm>
            <a:off x="137948" y="1828271"/>
            <a:ext cx="88683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Trebuchet MS"/>
              <a:buNone/>
              <a:defRPr b="1" i="0" sz="47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0" name="Google Shape;200;p59"/>
          <p:cNvSpPr txBox="1"/>
          <p:nvPr>
            <p:ph idx="10" type="dt"/>
          </p:nvPr>
        </p:nvSpPr>
        <p:spPr>
          <a:xfrm>
            <a:off x="3543300" y="4089613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1" name="Google Shape;201;p59"/>
          <p:cNvSpPr/>
          <p:nvPr/>
        </p:nvSpPr>
        <p:spPr>
          <a:xfrm>
            <a:off x="0" y="5213843"/>
            <a:ext cx="9144000" cy="507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59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olorado Department of Health Care Policy &amp; Financing" id="203" name="Google Shape;203;p5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05740" y="5303520"/>
            <a:ext cx="1701044" cy="28803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2"/>
          <p:cNvSpPr txBox="1"/>
          <p:nvPr>
            <p:ph type="title"/>
          </p:nvPr>
        </p:nvSpPr>
        <p:spPr>
          <a:xfrm>
            <a:off x="137948" y="1828271"/>
            <a:ext cx="88683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Trebuchet MS"/>
              <a:buNone/>
              <a:defRPr b="1" i="0" sz="47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4" name="Google Shape;254;p62"/>
          <p:cNvSpPr txBox="1"/>
          <p:nvPr>
            <p:ph idx="10" type="dt"/>
          </p:nvPr>
        </p:nvSpPr>
        <p:spPr>
          <a:xfrm>
            <a:off x="3543300" y="4089613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p62"/>
          <p:cNvSpPr/>
          <p:nvPr/>
        </p:nvSpPr>
        <p:spPr>
          <a:xfrm>
            <a:off x="0" y="5213843"/>
            <a:ext cx="9144000" cy="507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62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olorado Department of Health Care Policy &amp; Financing" id="257" name="Google Shape;257;p6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05740" y="5303520"/>
            <a:ext cx="1701044" cy="28803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23.xml"/><Relationship Id="rId3" Type="http://schemas.openxmlformats.org/officeDocument/2006/relationships/hyperlink" Target="mailto:HCPF_housing_supports@state.co.us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hcpf.colorado.gov/provider-rates-fee-schedule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46.xml"/><Relationship Id="rId3" Type="http://schemas.openxmlformats.org/officeDocument/2006/relationships/hyperlink" Target="https://us02web.zoom.us/webinar/register/WN_K1n-FO3NSWiQdwIzT-fh8g" TargetMode="Externa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47.xml"/><Relationship Id="rId3" Type="http://schemas.openxmlformats.org/officeDocument/2006/relationships/hyperlink" Target="https://hcpf.colorado.gov/HRSN" TargetMode="External"/><Relationship Id="rId4" Type="http://schemas.openxmlformats.org/officeDocument/2006/relationships/hyperlink" Target="https://lp.constantcontactpages.com/su/lkRAYPu/hrsn" TargetMode="External"/><Relationship Id="rId5" Type="http://schemas.openxmlformats.org/officeDocument/2006/relationships/hyperlink" Target="https://forms.gle/2KoufbtXgeJVznEZA" TargetMode="External"/><Relationship Id="rId6" Type="http://schemas.openxmlformats.org/officeDocument/2006/relationships/hyperlink" Target="mailto:hcpf_hrsn@state.co.us" TargetMode="Externa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"/>
          <p:cNvSpPr txBox="1"/>
          <p:nvPr>
            <p:ph type="ctrTitle"/>
          </p:nvPr>
        </p:nvSpPr>
        <p:spPr>
          <a:xfrm>
            <a:off x="561250" y="939778"/>
            <a:ext cx="7938600" cy="183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None/>
            </a:pPr>
            <a:r>
              <a:rPr lang="en-US" sz="3600"/>
              <a:t>Health Related Social Needs- 1115 Waiver</a:t>
            </a:r>
            <a:endParaRPr sz="36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None/>
            </a:pPr>
            <a:r>
              <a:t/>
            </a:r>
            <a:endParaRPr b="0" sz="27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None/>
            </a:pPr>
            <a:r>
              <a:rPr b="0" lang="en-US" sz="2700"/>
              <a:t>Nutrition</a:t>
            </a:r>
            <a:endParaRPr/>
          </a:p>
        </p:txBody>
      </p:sp>
      <p:sp>
        <p:nvSpPr>
          <p:cNvPr id="342" name="Google Shape;342;p1"/>
          <p:cNvSpPr txBox="1"/>
          <p:nvPr>
            <p:ph idx="2" type="body"/>
          </p:nvPr>
        </p:nvSpPr>
        <p:spPr>
          <a:xfrm>
            <a:off x="561258" y="4322398"/>
            <a:ext cx="7938600" cy="9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August 13, 2025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3"/>
          <p:cNvSpPr txBox="1"/>
          <p:nvPr>
            <p:ph type="title"/>
          </p:nvPr>
        </p:nvSpPr>
        <p:spPr>
          <a:xfrm>
            <a:off x="893500" y="417625"/>
            <a:ext cx="2831700" cy="5706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25" lIns="35525" spcFirstLastPara="1" rIns="35525" wrap="square" tIns="355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700"/>
              <a:buFont typeface="Trebuchet MS"/>
              <a:buNone/>
            </a:pPr>
            <a:r>
              <a:rPr b="1" i="0" lang="en-US" sz="3600" u="none" cap="none" strike="noStrike">
                <a:latin typeface="Trebuchet MS"/>
                <a:ea typeface="Trebuchet MS"/>
                <a:cs typeface="Trebuchet MS"/>
                <a:sym typeface="Trebuchet MS"/>
              </a:rPr>
              <a:t>Speakers</a:t>
            </a:r>
            <a:endParaRPr sz="3600"/>
          </a:p>
        </p:txBody>
      </p:sp>
      <p:sp>
        <p:nvSpPr>
          <p:cNvPr id="411" name="Google Shape;411;p13"/>
          <p:cNvSpPr txBox="1"/>
          <p:nvPr>
            <p:ph idx="12" type="sldNum"/>
          </p:nvPr>
        </p:nvSpPr>
        <p:spPr>
          <a:xfrm>
            <a:off x="8724798" y="5351373"/>
            <a:ext cx="213300" cy="2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25" lIns="35525" spcFirstLastPara="1" rIns="35525" wrap="square" tIns="355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2" name="Google Shape;412;p13"/>
          <p:cNvSpPr txBox="1"/>
          <p:nvPr/>
        </p:nvSpPr>
        <p:spPr>
          <a:xfrm>
            <a:off x="328300" y="1314450"/>
            <a:ext cx="3962100" cy="40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71100" lIns="71100" spcFirstLastPara="1" rIns="71100" wrap="square" tIns="71100">
            <a:spAutoFit/>
          </a:bodyPr>
          <a:lstStyle/>
          <a:p>
            <a:pPr indent="-212725" lvl="0" marL="257175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Char char="●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Ryan Lazo</a:t>
            </a:r>
            <a:endParaRPr b="0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Char char="○"/>
            </a:pPr>
            <a:r>
              <a:rPr b="0" i="0" lang="en-US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Stakeholder Engagement Coordinator</a:t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12725" lvl="0" marL="257175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Char char="●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Adela Flores-Brennan</a:t>
            </a:r>
            <a:endParaRPr b="0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Char char="○"/>
            </a:pPr>
            <a:r>
              <a:rPr b="0" i="0" lang="en-US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Medicaid Director</a:t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12725" lvl="0" marL="257175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Char char="●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Alaina Kelley, </a:t>
            </a:r>
            <a:endParaRPr b="0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Char char="○"/>
            </a:pPr>
            <a:r>
              <a:rPr b="0" i="0" lang="en-US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DME Policy Specialist</a:t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12725" lvl="0" marL="257175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Char char="●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Morgan Anderson, </a:t>
            </a:r>
            <a:endParaRPr b="0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Char char="○"/>
            </a:pPr>
            <a:r>
              <a:rPr b="0" i="0" lang="en-US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Primary Care Unit Supervisor</a:t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257175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Trebuchet MS"/>
              <a:buNone/>
            </a:pPr>
            <a:r>
              <a:t/>
            </a:r>
            <a:endParaRPr b="1" i="0" sz="19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1"/>
          <p:cNvSpPr txBox="1"/>
          <p:nvPr>
            <p:ph type="title"/>
          </p:nvPr>
        </p:nvSpPr>
        <p:spPr>
          <a:xfrm>
            <a:off x="0" y="428125"/>
            <a:ext cx="45720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-US" sz="3500"/>
              <a:t>Today’s Agenda</a:t>
            </a:r>
            <a:endParaRPr sz="3500"/>
          </a:p>
        </p:txBody>
      </p:sp>
      <p:sp>
        <p:nvSpPr>
          <p:cNvPr id="419" name="Google Shape;419;p11"/>
          <p:cNvSpPr txBox="1"/>
          <p:nvPr>
            <p:ph idx="1" type="body"/>
          </p:nvPr>
        </p:nvSpPr>
        <p:spPr>
          <a:xfrm>
            <a:off x="261950" y="1314450"/>
            <a:ext cx="3917700" cy="38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Introduction to 1115 Waivers</a:t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Housing and Nutrition</a:t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Screening Requirements</a:t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Provider Qualifications</a:t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Nutrition Counseling and Education</a:t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Pantry Stocking &amp; Home-Delivered Meals</a:t>
            </a:r>
            <a:endParaRPr sz="2400"/>
          </a:p>
        </p:txBody>
      </p:sp>
      <p:sp>
        <p:nvSpPr>
          <p:cNvPr id="420" name="Google Shape;420;p11"/>
          <p:cNvSpPr txBox="1"/>
          <p:nvPr>
            <p:ph idx="12" type="sldNum"/>
          </p:nvPr>
        </p:nvSpPr>
        <p:spPr>
          <a:xfrm>
            <a:off x="6880595" y="5308963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2"/>
          <p:cNvSpPr txBox="1"/>
          <p:nvPr>
            <p:ph type="title"/>
          </p:nvPr>
        </p:nvSpPr>
        <p:spPr>
          <a:xfrm>
            <a:off x="731525" y="407425"/>
            <a:ext cx="31845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-US" sz="3500"/>
              <a:t>Series Agenda</a:t>
            </a:r>
            <a:endParaRPr sz="3500"/>
          </a:p>
        </p:txBody>
      </p:sp>
      <p:sp>
        <p:nvSpPr>
          <p:cNvPr id="427" name="Google Shape;427;p12"/>
          <p:cNvSpPr txBox="1"/>
          <p:nvPr>
            <p:ph idx="1" type="body"/>
          </p:nvPr>
        </p:nvSpPr>
        <p:spPr>
          <a:xfrm>
            <a:off x="261950" y="1137925"/>
            <a:ext cx="3917700" cy="38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b="1" lang="en-US" sz="2500"/>
              <a:t>Session 1 (Aug 13):</a:t>
            </a:r>
            <a:r>
              <a:rPr lang="en-US" sz="2500"/>
              <a:t> Nutrition Education &amp; Counseling, Pantry Stocking and Home-Delivered Meals</a:t>
            </a:r>
            <a:endParaRPr sz="2500"/>
          </a:p>
          <a:p>
            <a:pPr indent="-3873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b="1" lang="en-US" sz="2500"/>
              <a:t>Session 2 (Sep 10): </a:t>
            </a:r>
            <a:r>
              <a:rPr lang="en-US" sz="2500"/>
              <a:t>Medically Tailored Meals</a:t>
            </a:r>
            <a:endParaRPr sz="2500"/>
          </a:p>
          <a:p>
            <a:pPr indent="-3873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b="1" lang="en-US" sz="2500"/>
              <a:t>Session 3 (Oct 15):</a:t>
            </a:r>
            <a:r>
              <a:rPr lang="en-US" sz="2500"/>
              <a:t> Other Benefit Details</a:t>
            </a:r>
            <a:endParaRPr sz="2500"/>
          </a:p>
        </p:txBody>
      </p:sp>
      <p:sp>
        <p:nvSpPr>
          <p:cNvPr id="428" name="Google Shape;428;p12"/>
          <p:cNvSpPr txBox="1"/>
          <p:nvPr>
            <p:ph idx="12" type="sldNum"/>
          </p:nvPr>
        </p:nvSpPr>
        <p:spPr>
          <a:xfrm>
            <a:off x="6880595" y="5308963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4"/>
          <p:cNvSpPr txBox="1"/>
          <p:nvPr>
            <p:ph type="title"/>
          </p:nvPr>
        </p:nvSpPr>
        <p:spPr>
          <a:xfrm>
            <a:off x="539325" y="417625"/>
            <a:ext cx="32949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Trebuchet MS"/>
              <a:buNone/>
            </a:pPr>
            <a:r>
              <a:rPr lang="en-US" sz="3500"/>
              <a:t>Poll</a:t>
            </a:r>
            <a:endParaRPr sz="3500"/>
          </a:p>
        </p:txBody>
      </p:sp>
      <p:sp>
        <p:nvSpPr>
          <p:cNvPr id="434" name="Google Shape;434;p14"/>
          <p:cNvSpPr txBox="1"/>
          <p:nvPr>
            <p:ph idx="1" type="body"/>
          </p:nvPr>
        </p:nvSpPr>
        <p:spPr>
          <a:xfrm>
            <a:off x="0" y="1314450"/>
            <a:ext cx="4572000" cy="3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-22860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Who is attending today?</a:t>
            </a:r>
            <a:endParaRPr sz="2200"/>
          </a:p>
          <a:p>
            <a:pPr indent="-203200" lvl="1" marL="533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Housing Services Provider</a:t>
            </a:r>
            <a:endParaRPr sz="2200"/>
          </a:p>
          <a:p>
            <a:pPr indent="-203200" lvl="1" marL="533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Pantry Stocking Provider</a:t>
            </a:r>
            <a:endParaRPr sz="2200"/>
          </a:p>
          <a:p>
            <a:pPr indent="-203200" lvl="1" marL="533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Meal Delivery Provider</a:t>
            </a:r>
            <a:endParaRPr sz="2200"/>
          </a:p>
          <a:p>
            <a:pPr indent="-203200" lvl="1" marL="533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Nutrition Education &amp; Counseling Provider</a:t>
            </a:r>
            <a:endParaRPr sz="2200"/>
          </a:p>
          <a:p>
            <a:pPr indent="-203200" lvl="1" marL="533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Community-based organization</a:t>
            </a:r>
            <a:endParaRPr sz="2200"/>
          </a:p>
        </p:txBody>
      </p:sp>
      <p:sp>
        <p:nvSpPr>
          <p:cNvPr id="435" name="Google Shape;435;p14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5"/>
          <p:cNvSpPr txBox="1"/>
          <p:nvPr>
            <p:ph type="title"/>
          </p:nvPr>
        </p:nvSpPr>
        <p:spPr>
          <a:xfrm>
            <a:off x="558100" y="424525"/>
            <a:ext cx="32949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Trebuchet MS"/>
              <a:buNone/>
            </a:pPr>
            <a:r>
              <a:rPr lang="en-US" sz="3500"/>
              <a:t>Poll</a:t>
            </a:r>
            <a:endParaRPr sz="3500"/>
          </a:p>
        </p:txBody>
      </p:sp>
      <p:sp>
        <p:nvSpPr>
          <p:cNvPr id="441" name="Google Shape;441;p15"/>
          <p:cNvSpPr txBox="1"/>
          <p:nvPr>
            <p:ph idx="1" type="body"/>
          </p:nvPr>
        </p:nvSpPr>
        <p:spPr>
          <a:xfrm>
            <a:off x="0" y="1315725"/>
            <a:ext cx="4572000" cy="3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-19050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What is your interest level in providing and being reimbursed for nutrition-related services?</a:t>
            </a:r>
            <a:endParaRPr sz="1600"/>
          </a:p>
          <a:p>
            <a:pPr indent="-165100" lvl="1" marL="533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⮚"/>
            </a:pPr>
            <a:r>
              <a:rPr lang="en-US" sz="1600"/>
              <a:t>We are interested in enrolling with Health First Colorado to receive direct reimbursement for nutrition services.</a:t>
            </a:r>
            <a:endParaRPr sz="1600"/>
          </a:p>
          <a:p>
            <a:pPr indent="-165100" lvl="1" marL="533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⮚"/>
            </a:pPr>
            <a:r>
              <a:rPr lang="en-US" sz="1600"/>
              <a:t>We are currently enrolled with Health First Colorado to provide nutrition related services (ex. home delivered meals)</a:t>
            </a:r>
            <a:endParaRPr sz="1600"/>
          </a:p>
          <a:p>
            <a:pPr indent="-165100" lvl="1" marL="533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⮚"/>
            </a:pPr>
            <a:r>
              <a:rPr lang="en-US" sz="1600"/>
              <a:t>We are not interested in enrollment and would like an organization to bill on our behalf.</a:t>
            </a:r>
            <a:endParaRPr sz="1600"/>
          </a:p>
          <a:p>
            <a:pPr indent="-165100" lvl="1" marL="533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⮚"/>
            </a:pPr>
            <a:r>
              <a:rPr lang="en-US" sz="1600"/>
              <a:t>Undecided, we would need more information</a:t>
            </a:r>
            <a:endParaRPr sz="1600"/>
          </a:p>
        </p:txBody>
      </p:sp>
      <p:sp>
        <p:nvSpPr>
          <p:cNvPr id="442" name="Google Shape;442;p15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6"/>
          <p:cNvSpPr txBox="1"/>
          <p:nvPr>
            <p:ph type="title"/>
          </p:nvPr>
        </p:nvSpPr>
        <p:spPr>
          <a:xfrm>
            <a:off x="0" y="2246700"/>
            <a:ext cx="4572000" cy="13185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Trebuchet MS"/>
              <a:buNone/>
            </a:pPr>
            <a:r>
              <a:rPr lang="en-US"/>
              <a:t>1115 Waiver Overview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7"/>
          <p:cNvSpPr txBox="1"/>
          <p:nvPr>
            <p:ph type="title"/>
          </p:nvPr>
        </p:nvSpPr>
        <p:spPr>
          <a:xfrm>
            <a:off x="0" y="177600"/>
            <a:ext cx="45612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Trebuchet MS"/>
              <a:buNone/>
            </a:pPr>
            <a:r>
              <a:rPr lang="en-US" sz="3400"/>
              <a:t>What is a Medicaid Waiver? </a:t>
            </a:r>
            <a:endParaRPr sz="3400"/>
          </a:p>
        </p:txBody>
      </p:sp>
      <p:sp>
        <p:nvSpPr>
          <p:cNvPr id="454" name="Google Shape;454;p17"/>
          <p:cNvSpPr txBox="1"/>
          <p:nvPr>
            <p:ph idx="1" type="body"/>
          </p:nvPr>
        </p:nvSpPr>
        <p:spPr>
          <a:xfrm>
            <a:off x="23400" y="1314450"/>
            <a:ext cx="4537800" cy="30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spAutoFit/>
          </a:bodyPr>
          <a:lstStyle/>
          <a:p>
            <a:pPr indent="-23495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Federal rules &amp; required benefits</a:t>
            </a:r>
            <a:endParaRPr sz="2300"/>
          </a:p>
          <a:p>
            <a:pPr indent="-23495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States can waive some federal rules to cover more services</a:t>
            </a:r>
            <a:endParaRPr sz="2300"/>
          </a:p>
          <a:p>
            <a:pPr indent="-37465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Char char="⮚"/>
            </a:pPr>
            <a:r>
              <a:rPr lang="en-US" sz="2300"/>
              <a:t>Specific populations &amp; settings</a:t>
            </a:r>
            <a:endParaRPr sz="2300"/>
          </a:p>
          <a:p>
            <a:pPr indent="-23495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Additional Reporting to CMS</a:t>
            </a:r>
            <a:endParaRPr sz="2300"/>
          </a:p>
          <a:p>
            <a:pPr indent="-23495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CO’s approval: Jan 2025</a:t>
            </a:r>
            <a:endParaRPr sz="2300"/>
          </a:p>
        </p:txBody>
      </p:sp>
      <p:sp>
        <p:nvSpPr>
          <p:cNvPr id="455" name="Google Shape;455;p17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8"/>
          <p:cNvSpPr txBox="1"/>
          <p:nvPr>
            <p:ph type="title"/>
          </p:nvPr>
        </p:nvSpPr>
        <p:spPr>
          <a:xfrm>
            <a:off x="0" y="251425"/>
            <a:ext cx="4572000" cy="9030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Trebuchet MS"/>
              <a:buNone/>
            </a:pPr>
            <a:r>
              <a:rPr lang="en-US" sz="3000"/>
              <a:t>Colorado Comprehensive Care Waiver</a:t>
            </a:r>
            <a:endParaRPr sz="3000"/>
          </a:p>
        </p:txBody>
      </p:sp>
      <p:sp>
        <p:nvSpPr>
          <p:cNvPr id="461" name="Google Shape;461;p18"/>
          <p:cNvSpPr txBox="1"/>
          <p:nvPr>
            <p:ph idx="1" type="body"/>
          </p:nvPr>
        </p:nvSpPr>
        <p:spPr>
          <a:xfrm>
            <a:off x="0" y="1315725"/>
            <a:ext cx="4572000" cy="27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</a:pPr>
            <a:r>
              <a:rPr b="1" lang="en-US" sz="2300"/>
              <a:t>3 components</a:t>
            </a:r>
            <a:endParaRPr b="1" sz="2300"/>
          </a:p>
          <a:p>
            <a:pPr indent="-37465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300"/>
              <a:buFont typeface="Trebuchet MS"/>
              <a:buChar char="•"/>
            </a:pPr>
            <a:r>
              <a:rPr lang="en-US" sz="2300"/>
              <a:t>Health Related Social Needs (Housing and Nutrition)</a:t>
            </a:r>
            <a:endParaRPr sz="2300"/>
          </a:p>
          <a:p>
            <a:pPr indent="-3746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Font typeface="Trebuchet MS"/>
              <a:buChar char="•"/>
            </a:pPr>
            <a:r>
              <a:rPr lang="en-US" sz="2300"/>
              <a:t>Re-entry Services</a:t>
            </a:r>
            <a:endParaRPr sz="2300"/>
          </a:p>
          <a:p>
            <a:pPr indent="-3746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Font typeface="Trebuchet MS"/>
              <a:buChar char="•"/>
            </a:pPr>
            <a:r>
              <a:rPr lang="en-US" sz="2300"/>
              <a:t>Serious Mental Illness and Emotional Disturbance</a:t>
            </a:r>
            <a:endParaRPr sz="2300"/>
          </a:p>
          <a:p>
            <a:pPr indent="-3746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300"/>
              <a:buFont typeface="Trebuchet MS"/>
              <a:buChar char="▪"/>
            </a:pPr>
            <a:r>
              <a:rPr i="1" lang="en-US" sz="2300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Continuous eligibility: </a:t>
            </a:r>
            <a:r>
              <a:rPr i="1" lang="en-US" sz="2300"/>
              <a:t>no longer available</a:t>
            </a:r>
            <a:endParaRPr i="1" sz="2300"/>
          </a:p>
        </p:txBody>
      </p:sp>
      <p:sp>
        <p:nvSpPr>
          <p:cNvPr id="462" name="Google Shape;462;p18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9"/>
          <p:cNvSpPr txBox="1"/>
          <p:nvPr>
            <p:ph type="title"/>
          </p:nvPr>
        </p:nvSpPr>
        <p:spPr>
          <a:xfrm>
            <a:off x="650400" y="1907250"/>
            <a:ext cx="3294900" cy="19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Trebuchet MS"/>
              <a:buNone/>
            </a:pPr>
            <a:r>
              <a:rPr lang="en-US" sz="4400"/>
              <a:t>HRSN Nutrition Eligibility</a:t>
            </a:r>
            <a:endParaRPr sz="4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0"/>
          <p:cNvSpPr txBox="1"/>
          <p:nvPr>
            <p:ph type="title"/>
          </p:nvPr>
        </p:nvSpPr>
        <p:spPr>
          <a:xfrm>
            <a:off x="550050" y="417625"/>
            <a:ext cx="32949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Trebuchet MS"/>
              <a:buNone/>
            </a:pPr>
            <a:r>
              <a:rPr lang="en-US" sz="3500"/>
              <a:t>Eligibility</a:t>
            </a:r>
            <a:endParaRPr sz="3500"/>
          </a:p>
        </p:txBody>
      </p:sp>
      <p:sp>
        <p:nvSpPr>
          <p:cNvPr id="474" name="Google Shape;474;p20"/>
          <p:cNvSpPr txBox="1"/>
          <p:nvPr>
            <p:ph idx="1" type="body"/>
          </p:nvPr>
        </p:nvSpPr>
        <p:spPr>
          <a:xfrm>
            <a:off x="214325" y="1314450"/>
            <a:ext cx="4085100" cy="3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-23495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Eligibility is based on housing vouchers that are provided by Department of Local Affairs (DOLA)</a:t>
            </a:r>
            <a:endParaRPr sz="2300"/>
          </a:p>
          <a:p>
            <a:pPr indent="-209550" lvl="1" marL="533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300"/>
              <a:buChar char="⮚"/>
            </a:pPr>
            <a:r>
              <a:rPr lang="en-US" sz="2300"/>
              <a:t>Permanent Supporting Housing (PSH)</a:t>
            </a:r>
            <a:endParaRPr sz="2300"/>
          </a:p>
          <a:p>
            <a:pPr indent="-209550" lvl="1" marL="533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300"/>
              <a:buChar char="⮚"/>
            </a:pPr>
            <a:r>
              <a:rPr lang="en-US" sz="2300"/>
              <a:t>Colorado Fostering Success (CFS)</a:t>
            </a:r>
            <a:endParaRPr sz="2300"/>
          </a:p>
          <a:p>
            <a:pPr indent="-209550" lvl="1" marL="533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300"/>
              <a:buChar char="⮚"/>
            </a:pPr>
            <a:r>
              <a:rPr lang="en-US" sz="2300"/>
              <a:t>Community Access Team (CAT) </a:t>
            </a:r>
            <a:endParaRPr sz="2300"/>
          </a:p>
        </p:txBody>
      </p:sp>
      <p:sp>
        <p:nvSpPr>
          <p:cNvPr id="475" name="Google Shape;475;p20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75b3ab75ac_0_315"/>
          <p:cNvSpPr txBox="1"/>
          <p:nvPr>
            <p:ph idx="12" type="sldNum"/>
          </p:nvPr>
        </p:nvSpPr>
        <p:spPr>
          <a:xfrm>
            <a:off x="8775967" y="5405550"/>
            <a:ext cx="117600" cy="2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125" lIns="32125" spcFirstLastPara="1" rIns="32125" wrap="square" tIns="321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8" name="Google Shape;348;g375b3ab75ac_0_315"/>
          <p:cNvSpPr txBox="1"/>
          <p:nvPr/>
        </p:nvSpPr>
        <p:spPr>
          <a:xfrm>
            <a:off x="262475" y="1019700"/>
            <a:ext cx="4132800" cy="41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●"/>
            </a:pPr>
            <a:r>
              <a:rPr b="0" i="0" lang="en-US" sz="18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To access language interpretation, click Interpretation      in your meeting/webinar controls.  </a:t>
            </a:r>
            <a:endParaRPr b="0" i="0" sz="1800" u="none" cap="none" strike="noStrik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●"/>
            </a:pPr>
            <a:r>
              <a:rPr b="0" i="0" lang="en-US" sz="18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If you do not see the Interpretation button, click More, then Interpretation.</a:t>
            </a:r>
            <a:endParaRPr b="0" i="0" sz="1800" u="none" cap="none" strike="noStrik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●"/>
            </a:pPr>
            <a:r>
              <a:rPr b="0" i="0" lang="en-US" sz="18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Click the language that you would like to hear.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g375b3ab75ac_0_315"/>
          <p:cNvSpPr txBox="1"/>
          <p:nvPr/>
        </p:nvSpPr>
        <p:spPr>
          <a:xfrm>
            <a:off x="287525" y="402779"/>
            <a:ext cx="4082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Trebuchet MS"/>
              <a:buNone/>
            </a:pPr>
            <a:r>
              <a:rPr b="1" i="0" lang="en-US" sz="27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Language Interpretation</a:t>
            </a:r>
            <a:endParaRPr b="0" i="0" sz="27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0" name="Google Shape;350;g375b3ab75ac_0_3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1900" y="1674400"/>
            <a:ext cx="249600" cy="2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g375b3ab75ac_0_315"/>
          <p:cNvPicPr preferRelativeResize="0"/>
          <p:nvPr/>
        </p:nvPicPr>
        <p:blipFill rotWithShape="1">
          <a:blip r:embed="rId4">
            <a:alphaModFix/>
          </a:blip>
          <a:srcRect b="0" l="0" r="45048" t="0"/>
          <a:stretch/>
        </p:blipFill>
        <p:spPr>
          <a:xfrm>
            <a:off x="1692949" y="2336299"/>
            <a:ext cx="1271850" cy="666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g375b3ab75ac_0_315"/>
          <p:cNvPicPr preferRelativeResize="0"/>
          <p:nvPr/>
        </p:nvPicPr>
        <p:blipFill rotWithShape="1">
          <a:blip r:embed="rId4">
            <a:alphaModFix/>
          </a:blip>
          <a:srcRect b="0" l="65019" r="0" t="0"/>
          <a:stretch/>
        </p:blipFill>
        <p:spPr>
          <a:xfrm>
            <a:off x="2026978" y="4011747"/>
            <a:ext cx="603800" cy="49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1"/>
          <p:cNvSpPr txBox="1"/>
          <p:nvPr>
            <p:ph type="title"/>
          </p:nvPr>
        </p:nvSpPr>
        <p:spPr>
          <a:xfrm>
            <a:off x="0" y="292975"/>
            <a:ext cx="45720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Trebuchet MS"/>
              <a:buNone/>
            </a:pPr>
            <a:r>
              <a:rPr lang="en-US" sz="3300"/>
              <a:t>Permanent Supportive Housing (PSH)</a:t>
            </a:r>
            <a:endParaRPr sz="3300"/>
          </a:p>
        </p:txBody>
      </p:sp>
      <p:sp>
        <p:nvSpPr>
          <p:cNvPr id="481" name="Google Shape;481;p21"/>
          <p:cNvSpPr txBox="1"/>
          <p:nvPr>
            <p:ph idx="1" type="body"/>
          </p:nvPr>
        </p:nvSpPr>
        <p:spPr>
          <a:xfrm>
            <a:off x="0" y="1371600"/>
            <a:ext cx="4572000" cy="31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spAutoFit/>
          </a:bodyPr>
          <a:lstStyle/>
          <a:p>
            <a:pPr indent="-22225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Must be 18 years of age or older</a:t>
            </a:r>
            <a:endParaRPr sz="2100"/>
          </a:p>
          <a:p>
            <a:pPr indent="-22225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Have a disabling condition</a:t>
            </a:r>
            <a:endParaRPr sz="2100"/>
          </a:p>
          <a:p>
            <a:pPr indent="-22225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Have a history of homelessness or be at risk for homelessness</a:t>
            </a:r>
            <a:endParaRPr sz="2100"/>
          </a:p>
          <a:p>
            <a:pPr indent="-22225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Must be at or below 30% of the area median income</a:t>
            </a:r>
            <a:endParaRPr sz="2100"/>
          </a:p>
          <a:p>
            <a:pPr indent="-22225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Must have or be experiencing a behavioral health need and/or chronic condition</a:t>
            </a:r>
            <a:endParaRPr sz="2100"/>
          </a:p>
        </p:txBody>
      </p:sp>
      <p:sp>
        <p:nvSpPr>
          <p:cNvPr id="482" name="Google Shape;482;p21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2"/>
          <p:cNvSpPr txBox="1"/>
          <p:nvPr>
            <p:ph type="title"/>
          </p:nvPr>
        </p:nvSpPr>
        <p:spPr>
          <a:xfrm>
            <a:off x="745775" y="354250"/>
            <a:ext cx="32949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Trebuchet MS"/>
              <a:buNone/>
            </a:pPr>
            <a:r>
              <a:rPr lang="en-US" sz="3000"/>
              <a:t>Colorado Fostering Success</a:t>
            </a:r>
            <a:endParaRPr sz="3000"/>
          </a:p>
        </p:txBody>
      </p:sp>
      <p:sp>
        <p:nvSpPr>
          <p:cNvPr id="488" name="Google Shape;488;p22"/>
          <p:cNvSpPr txBox="1"/>
          <p:nvPr>
            <p:ph idx="1" type="body"/>
          </p:nvPr>
        </p:nvSpPr>
        <p:spPr>
          <a:xfrm>
            <a:off x="125" y="1371600"/>
            <a:ext cx="4572000" cy="32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spAutoFit/>
          </a:bodyPr>
          <a:lstStyle/>
          <a:p>
            <a:pPr indent="-20955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Young adults ages 18 through 26 years old, who left foster care on or after their 18th birthday, and are transitioning out of the foster care system</a:t>
            </a:r>
            <a:endParaRPr sz="1900"/>
          </a:p>
          <a:p>
            <a:pPr indent="-20955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Have certain prior foster care or kinship care involvement</a:t>
            </a:r>
            <a:endParaRPr sz="1900"/>
          </a:p>
          <a:p>
            <a:pPr indent="-20955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Reside in Colorado</a:t>
            </a:r>
            <a:endParaRPr sz="1900"/>
          </a:p>
          <a:p>
            <a:pPr indent="-20955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Have an income level at or below 50% of the area median income based on where the young adult resides. </a:t>
            </a:r>
            <a:endParaRPr sz="1900"/>
          </a:p>
        </p:txBody>
      </p:sp>
      <p:sp>
        <p:nvSpPr>
          <p:cNvPr id="489" name="Google Shape;489;p22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3"/>
          <p:cNvSpPr txBox="1"/>
          <p:nvPr>
            <p:ph type="title"/>
          </p:nvPr>
        </p:nvSpPr>
        <p:spPr>
          <a:xfrm>
            <a:off x="0" y="237975"/>
            <a:ext cx="4572000" cy="9306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Trebuchet MS"/>
              <a:buNone/>
            </a:pPr>
            <a:r>
              <a:rPr lang="en-US" sz="3100"/>
              <a:t>Community Access Team (CAT)</a:t>
            </a:r>
            <a:endParaRPr sz="3100"/>
          </a:p>
        </p:txBody>
      </p:sp>
      <p:sp>
        <p:nvSpPr>
          <p:cNvPr id="495" name="Google Shape;495;p23"/>
          <p:cNvSpPr txBox="1"/>
          <p:nvPr>
            <p:ph idx="1" type="body"/>
          </p:nvPr>
        </p:nvSpPr>
        <p:spPr>
          <a:xfrm>
            <a:off x="0" y="1314450"/>
            <a:ext cx="4572000" cy="38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-20320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Be 18 years of age or older</a:t>
            </a:r>
            <a:endParaRPr sz="1800"/>
          </a:p>
          <a:p>
            <a:pPr indent="-20320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Be at or below 30% of the area median income</a:t>
            </a:r>
            <a:endParaRPr sz="1800"/>
          </a:p>
          <a:p>
            <a:pPr indent="-20320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Meet the U.S. Department of Housing and Urban Development (HUD) definition of a disability</a:t>
            </a:r>
            <a:endParaRPr sz="1800"/>
          </a:p>
          <a:p>
            <a:pPr indent="-20320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Receive HCBS-based Medicaid services, or State Plan services, or be eligible for such services </a:t>
            </a:r>
            <a:endParaRPr sz="1800"/>
          </a:p>
          <a:p>
            <a:pPr indent="-20320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Transitioning out of a nursing facility or at risk of institutionalization to remain in the community</a:t>
            </a:r>
            <a:endParaRPr sz="1800"/>
          </a:p>
        </p:txBody>
      </p:sp>
      <p:sp>
        <p:nvSpPr>
          <p:cNvPr id="496" name="Google Shape;496;p23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4"/>
          <p:cNvSpPr txBox="1"/>
          <p:nvPr>
            <p:ph type="title"/>
          </p:nvPr>
        </p:nvSpPr>
        <p:spPr>
          <a:xfrm>
            <a:off x="0" y="292975"/>
            <a:ext cx="45720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Trebuchet MS"/>
              <a:buNone/>
            </a:pPr>
            <a:r>
              <a:rPr lang="en-US" sz="3300"/>
              <a:t>Supportive Housing Services</a:t>
            </a:r>
            <a:endParaRPr sz="3300"/>
          </a:p>
        </p:txBody>
      </p:sp>
      <p:sp>
        <p:nvSpPr>
          <p:cNvPr id="502" name="Google Shape;502;p24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3" name="Google Shape;503;p24"/>
          <p:cNvSpPr txBox="1"/>
          <p:nvPr>
            <p:ph idx="1" type="body"/>
          </p:nvPr>
        </p:nvSpPr>
        <p:spPr>
          <a:xfrm>
            <a:off x="0" y="1371600"/>
            <a:ext cx="4572000" cy="3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-3492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Targeted Case Management for housing supports</a:t>
            </a:r>
            <a:endParaRPr sz="1900"/>
          </a:p>
          <a:p>
            <a:pPr indent="-3492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Pre-tenancy navigation services</a:t>
            </a:r>
            <a:endParaRPr sz="1900"/>
          </a:p>
          <a:p>
            <a:pPr indent="-3492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Tenancy sustaining services</a:t>
            </a:r>
            <a:endParaRPr sz="1900"/>
          </a:p>
          <a:p>
            <a:pPr indent="-3492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One-time transition and moving costs</a:t>
            </a:r>
            <a:endParaRPr sz="1900"/>
          </a:p>
          <a:p>
            <a:pPr indent="-3492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Rental assistance and utility assistance</a:t>
            </a:r>
            <a:endParaRPr sz="1900"/>
          </a:p>
          <a:p>
            <a:pPr indent="-3492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Questions?</a:t>
            </a:r>
            <a:endParaRPr sz="1900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1900" u="sng">
                <a:solidFill>
                  <a:schemeClr val="hlink"/>
                </a:solidFill>
                <a:hlinkClick r:id="rId3"/>
              </a:rPr>
              <a:t>HCPF_housing_supports@state.co.us</a:t>
            </a:r>
            <a:r>
              <a:rPr lang="en-US" sz="1900"/>
              <a:t> </a:t>
            </a:r>
            <a:endParaRPr sz="1900"/>
          </a:p>
          <a:p>
            <a:pPr indent="0" lvl="0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700">
              <a:solidFill>
                <a:srgbClr val="444746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5"/>
          <p:cNvSpPr txBox="1"/>
          <p:nvPr>
            <p:ph type="title"/>
          </p:nvPr>
        </p:nvSpPr>
        <p:spPr>
          <a:xfrm>
            <a:off x="227850" y="2212050"/>
            <a:ext cx="4486500" cy="129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Trebuchet MS"/>
              <a:buNone/>
            </a:pPr>
            <a:r>
              <a:rPr lang="en-US" sz="4400"/>
              <a:t>Phased Implementation</a:t>
            </a:r>
            <a:endParaRPr sz="4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6"/>
          <p:cNvSpPr txBox="1"/>
          <p:nvPr>
            <p:ph type="title"/>
          </p:nvPr>
        </p:nvSpPr>
        <p:spPr>
          <a:xfrm>
            <a:off x="214325" y="438475"/>
            <a:ext cx="43578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Trebuchet MS"/>
              <a:buNone/>
            </a:pPr>
            <a:r>
              <a:rPr lang="en-US" sz="3500"/>
              <a:t>Implementation</a:t>
            </a:r>
            <a:endParaRPr sz="3500"/>
          </a:p>
        </p:txBody>
      </p:sp>
      <p:sp>
        <p:nvSpPr>
          <p:cNvPr id="515" name="Google Shape;515;p26"/>
          <p:cNvSpPr txBox="1"/>
          <p:nvPr>
            <p:ph idx="1" type="body"/>
          </p:nvPr>
        </p:nvSpPr>
        <p:spPr>
          <a:xfrm>
            <a:off x="0" y="1296450"/>
            <a:ext cx="4572000" cy="3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-21590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Phase 1 </a:t>
            </a:r>
            <a:r>
              <a:rPr i="1" lang="en-US" sz="2000"/>
              <a:t>(no sooner than </a:t>
            </a:r>
            <a:r>
              <a:rPr b="1" i="1" lang="en-US" sz="2000"/>
              <a:t>July 1, 2025</a:t>
            </a:r>
            <a:r>
              <a:rPr i="1" lang="en-US" sz="2000"/>
              <a:t>)</a:t>
            </a:r>
            <a:endParaRPr i="1" sz="2000"/>
          </a:p>
          <a:p>
            <a:pPr indent="-355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⮚"/>
            </a:pPr>
            <a:r>
              <a:rPr lang="en-US" sz="2000"/>
              <a:t>Housing Services</a:t>
            </a:r>
            <a:endParaRPr sz="2000"/>
          </a:p>
          <a:p>
            <a:pPr indent="-35560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Phase 2 </a:t>
            </a:r>
            <a:r>
              <a:rPr i="1" lang="en-US" sz="2000"/>
              <a:t>(no sooner than </a:t>
            </a:r>
            <a:r>
              <a:rPr b="1" i="1" lang="en-US" sz="2000"/>
              <a:t>January 1, 2026</a:t>
            </a:r>
            <a:r>
              <a:rPr i="1" lang="en-US" sz="2000"/>
              <a:t>)</a:t>
            </a:r>
            <a:endParaRPr i="1" sz="2000"/>
          </a:p>
          <a:p>
            <a:pPr indent="-355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⮚"/>
            </a:pPr>
            <a:r>
              <a:rPr lang="en-US" sz="2000"/>
              <a:t>Nutrition Counseling &amp; pantry stocking or home delivered meals</a:t>
            </a:r>
            <a:endParaRPr sz="2000"/>
          </a:p>
          <a:p>
            <a:pPr indent="-35560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Phase 3 </a:t>
            </a:r>
            <a:r>
              <a:rPr i="1" lang="en-US" sz="2000"/>
              <a:t>(no sooner than </a:t>
            </a:r>
            <a:r>
              <a:rPr b="1" i="1" lang="en-US" sz="2000"/>
              <a:t>January 1, 2027</a:t>
            </a:r>
            <a:r>
              <a:rPr i="1" lang="en-US" sz="2000"/>
              <a:t>)</a:t>
            </a:r>
            <a:endParaRPr i="1" sz="2000"/>
          </a:p>
          <a:p>
            <a:pPr indent="-355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⮚"/>
            </a:pPr>
            <a:r>
              <a:rPr lang="en-US" sz="2000"/>
              <a:t>Medically tailored meals</a:t>
            </a:r>
            <a:endParaRPr sz="2000"/>
          </a:p>
        </p:txBody>
      </p:sp>
      <p:sp>
        <p:nvSpPr>
          <p:cNvPr id="516" name="Google Shape;516;p26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74a0277887_1_0"/>
          <p:cNvSpPr txBox="1"/>
          <p:nvPr>
            <p:ph type="title"/>
          </p:nvPr>
        </p:nvSpPr>
        <p:spPr>
          <a:xfrm>
            <a:off x="4113951" y="2187775"/>
            <a:ext cx="4514400" cy="19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Trebuchet MS"/>
              <a:buNone/>
            </a:pPr>
            <a:r>
              <a:rPr lang="en-US" sz="6000"/>
              <a:t>¿Preguntas?</a:t>
            </a:r>
            <a:endParaRPr sz="6000"/>
          </a:p>
        </p:txBody>
      </p:sp>
      <p:sp>
        <p:nvSpPr>
          <p:cNvPr id="523" name="Google Shape;523;g374a0277887_1_0"/>
          <p:cNvSpPr txBox="1"/>
          <p:nvPr>
            <p:ph idx="12" type="sldNum"/>
          </p:nvPr>
        </p:nvSpPr>
        <p:spPr>
          <a:xfrm>
            <a:off x="6880595" y="5308963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7"/>
          <p:cNvSpPr txBox="1"/>
          <p:nvPr>
            <p:ph type="title"/>
          </p:nvPr>
        </p:nvSpPr>
        <p:spPr>
          <a:xfrm>
            <a:off x="0" y="1845000"/>
            <a:ext cx="4514100" cy="19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Trebuchet MS"/>
              <a:buNone/>
            </a:pPr>
            <a:r>
              <a:rPr lang="en-US" sz="4400"/>
              <a:t>Nutrition Education &amp; Counseling</a:t>
            </a:r>
            <a:endParaRPr sz="4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8"/>
          <p:cNvSpPr txBox="1"/>
          <p:nvPr>
            <p:ph type="title"/>
          </p:nvPr>
        </p:nvSpPr>
        <p:spPr>
          <a:xfrm>
            <a:off x="0" y="417625"/>
            <a:ext cx="45720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Trebuchet MS"/>
              <a:buNone/>
            </a:pPr>
            <a:r>
              <a:rPr lang="en-US" sz="3400"/>
              <a:t>Service Definition</a:t>
            </a:r>
            <a:endParaRPr sz="3400"/>
          </a:p>
        </p:txBody>
      </p:sp>
      <p:sp>
        <p:nvSpPr>
          <p:cNvPr id="535" name="Google Shape;535;p28"/>
          <p:cNvSpPr txBox="1"/>
          <p:nvPr>
            <p:ph idx="1" type="body"/>
          </p:nvPr>
        </p:nvSpPr>
        <p:spPr>
          <a:xfrm>
            <a:off x="0" y="1371600"/>
            <a:ext cx="4572000" cy="3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-23495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Any combination of educational strategies designed to motivate and facilitate voluntary adoption of food choices and other food and nutrition-related behaviors conducive to health and wellbeing</a:t>
            </a:r>
            <a:endParaRPr sz="2300"/>
          </a:p>
        </p:txBody>
      </p:sp>
      <p:sp>
        <p:nvSpPr>
          <p:cNvPr id="536" name="Google Shape;536;p28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29"/>
          <p:cNvSpPr txBox="1"/>
          <p:nvPr>
            <p:ph type="title"/>
          </p:nvPr>
        </p:nvSpPr>
        <p:spPr>
          <a:xfrm>
            <a:off x="0" y="417625"/>
            <a:ext cx="45720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Trebuchet MS"/>
              <a:buNone/>
            </a:pPr>
            <a:r>
              <a:rPr lang="en-US" sz="3500"/>
              <a:t>Eligible Population </a:t>
            </a:r>
            <a:endParaRPr sz="3500"/>
          </a:p>
        </p:txBody>
      </p:sp>
      <p:sp>
        <p:nvSpPr>
          <p:cNvPr id="542" name="Google Shape;542;p29"/>
          <p:cNvSpPr txBox="1"/>
          <p:nvPr>
            <p:ph idx="1" type="body"/>
          </p:nvPr>
        </p:nvSpPr>
        <p:spPr>
          <a:xfrm>
            <a:off x="0" y="1314450"/>
            <a:ext cx="4572000" cy="21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spAutoFit/>
          </a:bodyPr>
          <a:lstStyle/>
          <a:p>
            <a:pPr indent="-23495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Permanent Supportive Housing (PSH) voucher recipients</a:t>
            </a:r>
            <a:endParaRPr sz="2300"/>
          </a:p>
          <a:p>
            <a:pPr indent="-23495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Colorado Fostering Success (CFS)</a:t>
            </a:r>
            <a:r>
              <a:rPr b="1" lang="en-US" sz="2300"/>
              <a:t> </a:t>
            </a:r>
            <a:r>
              <a:rPr lang="en-US" sz="2300"/>
              <a:t>voucher recipients </a:t>
            </a:r>
            <a:endParaRPr sz="2300"/>
          </a:p>
          <a:p>
            <a:pPr indent="-23495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Community Access Team (CAT) voucher recipients </a:t>
            </a:r>
            <a:endParaRPr sz="2300"/>
          </a:p>
        </p:txBody>
      </p:sp>
      <p:sp>
        <p:nvSpPr>
          <p:cNvPr id="543" name="Google Shape;543;p29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75b3ab75ac_0_329"/>
          <p:cNvSpPr txBox="1"/>
          <p:nvPr>
            <p:ph idx="12" type="sldNum"/>
          </p:nvPr>
        </p:nvSpPr>
        <p:spPr>
          <a:xfrm>
            <a:off x="8775967" y="5405550"/>
            <a:ext cx="117600" cy="2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125" lIns="32125" spcFirstLastPara="1" rIns="32125" wrap="square" tIns="321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8" name="Google Shape;358;g375b3ab75ac_0_329"/>
          <p:cNvSpPr txBox="1"/>
          <p:nvPr/>
        </p:nvSpPr>
        <p:spPr>
          <a:xfrm>
            <a:off x="262450" y="1207525"/>
            <a:ext cx="4243800" cy="41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●"/>
            </a:pPr>
            <a:r>
              <a:rPr b="0" i="0" lang="en-US" sz="18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Closed Captions are available in the meeting controls toolbar at the bottom of your screen. To turn them on, click the Show Captions icon. </a:t>
            </a:r>
            <a:endParaRPr b="0" i="0" sz="1800" u="none" cap="none" strike="noStrik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●"/>
            </a:pPr>
            <a:r>
              <a:rPr b="0" i="0" lang="en-US" sz="18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Captions can be translated into different languages by clicking on the up arrow next to the Closed Captions button and then selecting your preferred language. </a:t>
            </a:r>
            <a:endParaRPr b="0" i="0" sz="1800" u="none" cap="none" strike="noStrik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375b3ab75ac_0_329"/>
          <p:cNvSpPr txBox="1"/>
          <p:nvPr/>
        </p:nvSpPr>
        <p:spPr>
          <a:xfrm>
            <a:off x="342988" y="341279"/>
            <a:ext cx="4082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Trebuchet MS"/>
              <a:buNone/>
            </a:pPr>
            <a:r>
              <a:rPr b="1" i="0" lang="en-US" sz="3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Closed Captions</a:t>
            </a: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shot of Zoom toolbar showing the " id="360" name="Google Shape;360;g375b3ab75ac_0_3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8439" y="2572075"/>
            <a:ext cx="1671825" cy="84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0"/>
          <p:cNvSpPr txBox="1"/>
          <p:nvPr>
            <p:ph type="title"/>
          </p:nvPr>
        </p:nvSpPr>
        <p:spPr>
          <a:xfrm>
            <a:off x="0" y="417625"/>
            <a:ext cx="45720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Trebuchet MS"/>
              <a:buNone/>
            </a:pPr>
            <a:r>
              <a:rPr lang="en-US" sz="3500"/>
              <a:t>May consist of</a:t>
            </a:r>
            <a:endParaRPr sz="3500"/>
          </a:p>
        </p:txBody>
      </p:sp>
      <p:sp>
        <p:nvSpPr>
          <p:cNvPr id="549" name="Google Shape;549;p30"/>
          <p:cNvSpPr txBox="1"/>
          <p:nvPr>
            <p:ph idx="1" type="body"/>
          </p:nvPr>
        </p:nvSpPr>
        <p:spPr>
          <a:xfrm>
            <a:off x="0" y="1314450"/>
            <a:ext cx="4572000" cy="3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-22225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Medical nutritional therapy assessment or reassessment</a:t>
            </a:r>
            <a:endParaRPr sz="2100"/>
          </a:p>
          <a:p>
            <a:pPr indent="-22225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Nutrition education or information (evidence-based)</a:t>
            </a:r>
            <a:endParaRPr sz="2100"/>
          </a:p>
          <a:p>
            <a:pPr indent="-22225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Meal preparation education in an individual or group setting</a:t>
            </a:r>
            <a:endParaRPr sz="2100"/>
          </a:p>
          <a:p>
            <a:pPr indent="-22225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Can be supplemented with handouts, take-home materials, and other informational resources that support health and wellbeing</a:t>
            </a:r>
            <a:endParaRPr sz="2100"/>
          </a:p>
        </p:txBody>
      </p:sp>
      <p:sp>
        <p:nvSpPr>
          <p:cNvPr id="550" name="Google Shape;550;p30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31"/>
          <p:cNvSpPr txBox="1"/>
          <p:nvPr>
            <p:ph type="title"/>
          </p:nvPr>
        </p:nvSpPr>
        <p:spPr>
          <a:xfrm>
            <a:off x="0" y="417625"/>
            <a:ext cx="4572000" cy="5706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Trebuchet MS"/>
              <a:buNone/>
            </a:pPr>
            <a:r>
              <a:rPr lang="en-US" sz="3600"/>
              <a:t>Must consider</a:t>
            </a:r>
            <a:endParaRPr sz="3600"/>
          </a:p>
        </p:txBody>
      </p:sp>
      <p:sp>
        <p:nvSpPr>
          <p:cNvPr id="556" name="Google Shape;556;p31"/>
          <p:cNvSpPr txBox="1"/>
          <p:nvPr>
            <p:ph idx="1" type="body"/>
          </p:nvPr>
        </p:nvSpPr>
        <p:spPr>
          <a:xfrm>
            <a:off x="0" y="1339725"/>
            <a:ext cx="4572000" cy="3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-24130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Be provided in accordance with evidence-based nutrition guidelines</a:t>
            </a:r>
            <a:endParaRPr sz="2400"/>
          </a:p>
          <a:p>
            <a:pPr indent="-24130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Follow food safety standards</a:t>
            </a:r>
            <a:endParaRPr sz="2400"/>
          </a:p>
          <a:p>
            <a:pPr indent="-24130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Be person-centered, consider dietary preferences, and be culturally appropriate</a:t>
            </a:r>
            <a:endParaRPr sz="2400"/>
          </a:p>
        </p:txBody>
      </p:sp>
      <p:sp>
        <p:nvSpPr>
          <p:cNvPr id="557" name="Google Shape;557;p31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2"/>
          <p:cNvSpPr txBox="1"/>
          <p:nvPr>
            <p:ph type="title"/>
          </p:nvPr>
        </p:nvSpPr>
        <p:spPr>
          <a:xfrm>
            <a:off x="148450" y="168325"/>
            <a:ext cx="4099200" cy="10692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Trebuchet MS"/>
              <a:buNone/>
            </a:pPr>
            <a:r>
              <a:rPr lang="en-US" sz="3600"/>
              <a:t>Potential Procedure Codes</a:t>
            </a:r>
            <a:endParaRPr sz="3600"/>
          </a:p>
        </p:txBody>
      </p:sp>
      <p:sp>
        <p:nvSpPr>
          <p:cNvPr id="563" name="Google Shape;563;p32"/>
          <p:cNvSpPr txBox="1"/>
          <p:nvPr>
            <p:ph idx="1" type="body"/>
          </p:nvPr>
        </p:nvSpPr>
        <p:spPr>
          <a:xfrm>
            <a:off x="0" y="1314450"/>
            <a:ext cx="4572000" cy="31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spAutoFit/>
          </a:bodyPr>
          <a:lstStyle/>
          <a:p>
            <a:pPr indent="-23495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Nutrition Classes </a:t>
            </a:r>
            <a:r>
              <a:rPr i="1" lang="en-US" sz="2300"/>
              <a:t>(not open on HCPF fee schedule)</a:t>
            </a:r>
            <a:endParaRPr i="1" sz="2300"/>
          </a:p>
          <a:p>
            <a:pPr indent="-37465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Char char="⮚"/>
            </a:pPr>
            <a:r>
              <a:rPr lang="en-US" sz="2300"/>
              <a:t>S9452, per session</a:t>
            </a:r>
            <a:endParaRPr sz="2300"/>
          </a:p>
          <a:p>
            <a:pPr indent="-23495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Medical Nutritional Therapy </a:t>
            </a:r>
            <a:r>
              <a:rPr i="1" lang="en-US" sz="2300"/>
              <a:t>(open on </a:t>
            </a:r>
            <a:r>
              <a:rPr i="1" lang="en-US" sz="2300" u="sng">
                <a:solidFill>
                  <a:schemeClr val="hlink"/>
                </a:solidFill>
                <a:hlinkClick r:id="rId3"/>
              </a:rPr>
              <a:t>HCPF Fee Schedule</a:t>
            </a:r>
            <a:r>
              <a:rPr i="1" lang="en-US" sz="2300"/>
              <a:t>)</a:t>
            </a:r>
            <a:endParaRPr i="1" sz="2300"/>
          </a:p>
          <a:p>
            <a:pPr indent="-37465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Char char="⮚"/>
            </a:pPr>
            <a:r>
              <a:rPr lang="en-US" sz="2300"/>
              <a:t>97802 (15 minutes)</a:t>
            </a:r>
            <a:endParaRPr sz="2300"/>
          </a:p>
          <a:p>
            <a:pPr indent="-37465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Char char="⮚"/>
            </a:pPr>
            <a:r>
              <a:rPr lang="en-US" sz="2300"/>
              <a:t>97803 (15 minutes)</a:t>
            </a:r>
            <a:endParaRPr sz="2300"/>
          </a:p>
          <a:p>
            <a:pPr indent="-37465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Char char="⮚"/>
            </a:pPr>
            <a:r>
              <a:rPr lang="en-US" sz="2300"/>
              <a:t>97804 (30 minutes)</a:t>
            </a:r>
            <a:endParaRPr sz="2300"/>
          </a:p>
        </p:txBody>
      </p:sp>
      <p:sp>
        <p:nvSpPr>
          <p:cNvPr id="564" name="Google Shape;564;p32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375c4b83576_0_0"/>
          <p:cNvSpPr txBox="1"/>
          <p:nvPr>
            <p:ph type="title"/>
          </p:nvPr>
        </p:nvSpPr>
        <p:spPr>
          <a:xfrm>
            <a:off x="4113951" y="2187775"/>
            <a:ext cx="4514400" cy="19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rebuchet MS"/>
              <a:buNone/>
            </a:pPr>
            <a:r>
              <a:rPr lang="en-US" sz="6000"/>
              <a:t>Questions?</a:t>
            </a:r>
            <a:endParaRPr sz="60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Trebuchet MS"/>
              <a:buNone/>
            </a:pPr>
            <a:r>
              <a:t/>
            </a:r>
            <a:endParaRPr sz="6000"/>
          </a:p>
        </p:txBody>
      </p:sp>
      <p:sp>
        <p:nvSpPr>
          <p:cNvPr id="571" name="Google Shape;571;g375c4b83576_0_0"/>
          <p:cNvSpPr txBox="1"/>
          <p:nvPr>
            <p:ph idx="12" type="sldNum"/>
          </p:nvPr>
        </p:nvSpPr>
        <p:spPr>
          <a:xfrm>
            <a:off x="6880595" y="5308963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3"/>
          <p:cNvSpPr txBox="1"/>
          <p:nvPr>
            <p:ph type="title"/>
          </p:nvPr>
        </p:nvSpPr>
        <p:spPr>
          <a:xfrm>
            <a:off x="209325" y="1297800"/>
            <a:ext cx="3946500" cy="31194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Trebuchet MS"/>
              <a:buNone/>
            </a:pPr>
            <a:r>
              <a:rPr lang="en-US" sz="4400"/>
              <a:t>Pantry Stocking and Home Delivered Meals</a:t>
            </a:r>
            <a:endParaRPr sz="4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34"/>
          <p:cNvSpPr txBox="1"/>
          <p:nvPr>
            <p:ph type="title"/>
          </p:nvPr>
        </p:nvSpPr>
        <p:spPr>
          <a:xfrm>
            <a:off x="0" y="452275"/>
            <a:ext cx="4572000" cy="5013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Trebuchet MS"/>
              <a:buNone/>
            </a:pPr>
            <a:r>
              <a:rPr lang="en-US" sz="3100"/>
              <a:t>Service Definitions</a:t>
            </a:r>
            <a:endParaRPr sz="3100"/>
          </a:p>
        </p:txBody>
      </p:sp>
      <p:sp>
        <p:nvSpPr>
          <p:cNvPr id="583" name="Google Shape;583;p34"/>
          <p:cNvSpPr txBox="1"/>
          <p:nvPr>
            <p:ph idx="1" type="body"/>
          </p:nvPr>
        </p:nvSpPr>
        <p:spPr>
          <a:xfrm>
            <a:off x="0" y="1314450"/>
            <a:ext cx="4572000" cy="28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spAutoFit/>
          </a:bodyPr>
          <a:lstStyle/>
          <a:p>
            <a:pPr indent="-22225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b="1" lang="en-US" sz="2100"/>
              <a:t>Pantry Stocking: </a:t>
            </a:r>
            <a:r>
              <a:rPr lang="en-US" sz="2100"/>
              <a:t>Groceries that may be picked up or delivered to the member’s home</a:t>
            </a:r>
            <a:endParaRPr sz="2100"/>
          </a:p>
          <a:p>
            <a:pPr indent="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</a:pPr>
            <a:r>
              <a:rPr b="1" lang="en-US" sz="2100"/>
              <a:t>OR</a:t>
            </a:r>
            <a:endParaRPr b="1" sz="2100"/>
          </a:p>
          <a:p>
            <a:pPr indent="-22225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b="1" lang="en-US" sz="2100"/>
              <a:t>Home Delivered Meals:</a:t>
            </a:r>
            <a:r>
              <a:rPr lang="en-US" sz="2100"/>
              <a:t> receipt of prepared hot foods, meal kits, or restaurant meals, may replace pantry stocking depending on member means </a:t>
            </a:r>
            <a:endParaRPr sz="2100"/>
          </a:p>
        </p:txBody>
      </p:sp>
      <p:sp>
        <p:nvSpPr>
          <p:cNvPr id="584" name="Google Shape;584;p34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37485970240_0_0"/>
          <p:cNvSpPr txBox="1"/>
          <p:nvPr>
            <p:ph type="title"/>
          </p:nvPr>
        </p:nvSpPr>
        <p:spPr>
          <a:xfrm>
            <a:off x="0" y="417625"/>
            <a:ext cx="45720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Trebuchet MS"/>
              <a:buNone/>
            </a:pPr>
            <a:r>
              <a:rPr lang="en-US" sz="3500"/>
              <a:t>Eligible Population </a:t>
            </a:r>
            <a:endParaRPr sz="3500"/>
          </a:p>
        </p:txBody>
      </p:sp>
      <p:sp>
        <p:nvSpPr>
          <p:cNvPr id="590" name="Google Shape;590;g37485970240_0_0"/>
          <p:cNvSpPr txBox="1"/>
          <p:nvPr>
            <p:ph idx="1" type="body"/>
          </p:nvPr>
        </p:nvSpPr>
        <p:spPr>
          <a:xfrm>
            <a:off x="0" y="1314450"/>
            <a:ext cx="4572000" cy="21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spAutoFit/>
          </a:bodyPr>
          <a:lstStyle/>
          <a:p>
            <a:pPr indent="-23495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Permanent Supportive Housing (PSH) voucher recipients</a:t>
            </a:r>
            <a:endParaRPr sz="2300"/>
          </a:p>
          <a:p>
            <a:pPr indent="-23495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Colorado Fostering Success (CFS)</a:t>
            </a:r>
            <a:r>
              <a:rPr b="1" lang="en-US" sz="2300"/>
              <a:t> </a:t>
            </a:r>
            <a:r>
              <a:rPr lang="en-US" sz="2300"/>
              <a:t>voucher recipients </a:t>
            </a:r>
            <a:endParaRPr sz="2300"/>
          </a:p>
          <a:p>
            <a:pPr indent="-23495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Community Access Team (CAT) voucher recipients </a:t>
            </a:r>
            <a:endParaRPr sz="2300"/>
          </a:p>
        </p:txBody>
      </p:sp>
      <p:sp>
        <p:nvSpPr>
          <p:cNvPr id="591" name="Google Shape;591;g37485970240_0_0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36"/>
          <p:cNvSpPr txBox="1"/>
          <p:nvPr>
            <p:ph type="title"/>
          </p:nvPr>
        </p:nvSpPr>
        <p:spPr>
          <a:xfrm>
            <a:off x="0" y="420350"/>
            <a:ext cx="45720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Trebuchet MS"/>
              <a:buNone/>
            </a:pPr>
            <a:r>
              <a:rPr lang="en-US" sz="3500"/>
              <a:t>May consist of</a:t>
            </a:r>
            <a:endParaRPr sz="3500"/>
          </a:p>
        </p:txBody>
      </p:sp>
      <p:sp>
        <p:nvSpPr>
          <p:cNvPr id="597" name="Google Shape;597;p36"/>
          <p:cNvSpPr txBox="1"/>
          <p:nvPr>
            <p:ph idx="1" type="body"/>
          </p:nvPr>
        </p:nvSpPr>
        <p:spPr>
          <a:xfrm>
            <a:off x="0" y="1314600"/>
            <a:ext cx="4572000" cy="35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-24130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Take into account a member’s household size</a:t>
            </a:r>
            <a:endParaRPr sz="2400"/>
          </a:p>
          <a:p>
            <a:pPr indent="-24130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Be administered through a voucher or prepaid card to be used only at a retail store for allowable purchases</a:t>
            </a:r>
            <a:endParaRPr sz="2400"/>
          </a:p>
          <a:p>
            <a:pPr indent="-24130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Be consistent with Dietary Guidelines for Americans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/>
          </a:p>
        </p:txBody>
      </p:sp>
      <p:sp>
        <p:nvSpPr>
          <p:cNvPr id="598" name="Google Shape;598;p36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7"/>
          <p:cNvSpPr txBox="1"/>
          <p:nvPr>
            <p:ph type="title"/>
          </p:nvPr>
        </p:nvSpPr>
        <p:spPr>
          <a:xfrm>
            <a:off x="329100" y="408000"/>
            <a:ext cx="39138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Trebuchet MS"/>
              <a:buNone/>
            </a:pPr>
            <a:r>
              <a:rPr lang="en-US" sz="3500"/>
              <a:t>Must consider</a:t>
            </a:r>
            <a:endParaRPr sz="3500"/>
          </a:p>
        </p:txBody>
      </p:sp>
      <p:sp>
        <p:nvSpPr>
          <p:cNvPr id="604" name="Google Shape;604;p37"/>
          <p:cNvSpPr txBox="1"/>
          <p:nvPr>
            <p:ph idx="1" type="body"/>
          </p:nvPr>
        </p:nvSpPr>
        <p:spPr>
          <a:xfrm>
            <a:off x="0" y="1314300"/>
            <a:ext cx="4572000" cy="3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-23495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Be provided in accordance with evidence-based nutrition guidelines</a:t>
            </a:r>
            <a:endParaRPr sz="2300"/>
          </a:p>
          <a:p>
            <a:pPr indent="-23495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Follow food safety standards</a:t>
            </a:r>
            <a:endParaRPr sz="2300"/>
          </a:p>
          <a:p>
            <a:pPr indent="-23495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Be person centered, consider dietary preferences, and be culturally appropriate</a:t>
            </a:r>
            <a:endParaRPr sz="2300"/>
          </a:p>
        </p:txBody>
      </p:sp>
      <p:sp>
        <p:nvSpPr>
          <p:cNvPr id="605" name="Google Shape;605;p37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38"/>
          <p:cNvSpPr txBox="1"/>
          <p:nvPr>
            <p:ph type="title"/>
          </p:nvPr>
        </p:nvSpPr>
        <p:spPr>
          <a:xfrm>
            <a:off x="147900" y="182125"/>
            <a:ext cx="4099200" cy="104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Trebuchet MS"/>
              <a:buNone/>
            </a:pPr>
            <a:r>
              <a:rPr lang="en-US" sz="3500"/>
              <a:t>Potential Procedure Codes</a:t>
            </a:r>
            <a:endParaRPr sz="3500"/>
          </a:p>
        </p:txBody>
      </p:sp>
      <p:sp>
        <p:nvSpPr>
          <p:cNvPr id="611" name="Google Shape;611;p38"/>
          <p:cNvSpPr txBox="1"/>
          <p:nvPr>
            <p:ph idx="1" type="body"/>
          </p:nvPr>
        </p:nvSpPr>
        <p:spPr>
          <a:xfrm>
            <a:off x="0" y="1315725"/>
            <a:ext cx="4572000" cy="3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-23495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Home Delivered Meals</a:t>
            </a:r>
            <a:endParaRPr sz="2300"/>
          </a:p>
          <a:p>
            <a:pPr indent="-209550" lvl="1" marL="533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300"/>
              <a:buChar char="⮚"/>
            </a:pPr>
            <a:r>
              <a:rPr lang="en-US" sz="2300"/>
              <a:t>S5170 + U1* modifier</a:t>
            </a:r>
            <a:endParaRPr sz="2300"/>
          </a:p>
          <a:p>
            <a:pPr indent="-37465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Pantry Stocking</a:t>
            </a:r>
            <a:endParaRPr sz="2300"/>
          </a:p>
          <a:p>
            <a:pPr indent="-3746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300"/>
              <a:buChar char="⮚"/>
            </a:pPr>
            <a:r>
              <a:rPr lang="en-US" sz="2300"/>
              <a:t>S5170 + U2* modifier</a:t>
            </a:r>
            <a:endParaRPr sz="2300"/>
          </a:p>
        </p:txBody>
      </p:sp>
      <p:sp>
        <p:nvSpPr>
          <p:cNvPr id="612" name="Google Shape;612;p38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3" name="Google Shape;613;p38"/>
          <p:cNvSpPr txBox="1"/>
          <p:nvPr/>
        </p:nvSpPr>
        <p:spPr>
          <a:xfrm>
            <a:off x="-6600" y="4348600"/>
            <a:ext cx="4572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*final modifier TBD, these codes should not be billed as these are not active services</a:t>
            </a:r>
            <a:endParaRPr b="0" i="1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75b3ab75ac_0_339"/>
          <p:cNvSpPr txBox="1"/>
          <p:nvPr>
            <p:ph idx="12" type="sldNum"/>
          </p:nvPr>
        </p:nvSpPr>
        <p:spPr>
          <a:xfrm>
            <a:off x="8775967" y="5405550"/>
            <a:ext cx="117600" cy="2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125" lIns="32125" spcFirstLastPara="1" rIns="32125" wrap="square" tIns="321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6" name="Google Shape;366;g375b3ab75ac_0_339"/>
          <p:cNvSpPr txBox="1"/>
          <p:nvPr/>
        </p:nvSpPr>
        <p:spPr>
          <a:xfrm>
            <a:off x="262475" y="1314460"/>
            <a:ext cx="4243800" cy="34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●"/>
            </a:pPr>
            <a:r>
              <a:rPr b="0" i="0" lang="en-US" sz="18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We are recording: avoid specific details about medical history or insurance/membership status in comments as this is considered Protected Health Information (PHI) and/or personally identifiable information (PII).</a:t>
            </a:r>
            <a:endParaRPr b="0" i="0" sz="1800" u="none" cap="none" strike="noStrik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○"/>
            </a:pPr>
            <a:r>
              <a:rPr b="0" i="0" lang="en-US" sz="18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If PHI or PII is identified, it will need to be removed from the meeting recording. </a:t>
            </a:r>
            <a:endParaRPr b="0" i="0" sz="1800" u="none" cap="none" strike="noStrik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7" name="Google Shape;367;g375b3ab75ac_0_339"/>
          <p:cNvSpPr txBox="1"/>
          <p:nvPr/>
        </p:nvSpPr>
        <p:spPr>
          <a:xfrm>
            <a:off x="0" y="341275"/>
            <a:ext cx="4572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Trebuchet MS"/>
              <a:buNone/>
            </a:pPr>
            <a:r>
              <a:rPr b="1" i="0" lang="en-US" sz="33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Meeting Logistics</a:t>
            </a:r>
            <a:endParaRPr b="0" i="0" sz="3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375c4b83576_0_6"/>
          <p:cNvSpPr txBox="1"/>
          <p:nvPr>
            <p:ph type="title"/>
          </p:nvPr>
        </p:nvSpPr>
        <p:spPr>
          <a:xfrm>
            <a:off x="4113951" y="2187775"/>
            <a:ext cx="4514400" cy="19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rebuchet MS"/>
              <a:buNone/>
            </a:pPr>
            <a:r>
              <a:rPr lang="en-US" sz="6000"/>
              <a:t>Questions?</a:t>
            </a:r>
            <a:endParaRPr sz="6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Trebuchet MS"/>
              <a:buNone/>
            </a:pPr>
            <a:r>
              <a:t/>
            </a:r>
            <a:endParaRPr sz="6000"/>
          </a:p>
        </p:txBody>
      </p:sp>
      <p:sp>
        <p:nvSpPr>
          <p:cNvPr id="620" name="Google Shape;620;g375c4b83576_0_6"/>
          <p:cNvSpPr txBox="1"/>
          <p:nvPr>
            <p:ph idx="12" type="sldNum"/>
          </p:nvPr>
        </p:nvSpPr>
        <p:spPr>
          <a:xfrm>
            <a:off x="6880595" y="5308963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42"/>
          <p:cNvSpPr txBox="1"/>
          <p:nvPr>
            <p:ph type="title"/>
          </p:nvPr>
        </p:nvSpPr>
        <p:spPr>
          <a:xfrm>
            <a:off x="214325" y="1782600"/>
            <a:ext cx="3946500" cy="129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Trebuchet MS"/>
              <a:buNone/>
            </a:pPr>
            <a:r>
              <a:rPr lang="en-US" sz="4400"/>
              <a:t>Provider Qualifications</a:t>
            </a:r>
            <a:endParaRPr sz="44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43"/>
          <p:cNvSpPr txBox="1"/>
          <p:nvPr>
            <p:ph type="title"/>
          </p:nvPr>
        </p:nvSpPr>
        <p:spPr>
          <a:xfrm>
            <a:off x="340725" y="424525"/>
            <a:ext cx="41046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Trebuchet MS"/>
              <a:buNone/>
            </a:pPr>
            <a:r>
              <a:rPr lang="en-US" sz="3500"/>
              <a:t>Submitted to CMS</a:t>
            </a:r>
            <a:endParaRPr sz="3500"/>
          </a:p>
        </p:txBody>
      </p:sp>
      <p:sp>
        <p:nvSpPr>
          <p:cNvPr id="632" name="Google Shape;632;p43"/>
          <p:cNvSpPr txBox="1"/>
          <p:nvPr>
            <p:ph idx="1" type="body"/>
          </p:nvPr>
        </p:nvSpPr>
        <p:spPr>
          <a:xfrm>
            <a:off x="214125" y="1314450"/>
            <a:ext cx="43578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spAutoFit/>
          </a:bodyPr>
          <a:lstStyle/>
          <a:p>
            <a:pPr indent="-21590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Must have knowledge of principles, methods, and procedures of the nutrition services covered under the waiver, or comparable services </a:t>
            </a:r>
            <a:endParaRPr sz="2000"/>
          </a:p>
          <a:p>
            <a:pPr indent="-21590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Must follow best practice guidelines and industry standards for food safety</a:t>
            </a:r>
            <a:endParaRPr sz="2000"/>
          </a:p>
          <a:p>
            <a:pPr indent="-21590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1 year experience in delivering nutrition services, emphasis on food insecurity</a:t>
            </a:r>
            <a:endParaRPr sz="2000"/>
          </a:p>
        </p:txBody>
      </p:sp>
      <p:sp>
        <p:nvSpPr>
          <p:cNvPr id="633" name="Google Shape;633;p43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44"/>
          <p:cNvSpPr txBox="1"/>
          <p:nvPr>
            <p:ph type="title"/>
          </p:nvPr>
        </p:nvSpPr>
        <p:spPr>
          <a:xfrm>
            <a:off x="0" y="1990350"/>
            <a:ext cx="4572000" cy="129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Trebuchet MS"/>
              <a:buNone/>
            </a:pPr>
            <a:r>
              <a:rPr lang="en-US" sz="4400"/>
              <a:t>Check in and wrapping up</a:t>
            </a:r>
            <a:endParaRPr sz="44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45"/>
          <p:cNvSpPr txBox="1"/>
          <p:nvPr>
            <p:ph type="title"/>
          </p:nvPr>
        </p:nvSpPr>
        <p:spPr>
          <a:xfrm>
            <a:off x="638550" y="424525"/>
            <a:ext cx="32949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Trebuchet MS"/>
              <a:buNone/>
            </a:pPr>
            <a:r>
              <a:rPr lang="en-US" sz="3500"/>
              <a:t>Wrap up Poll</a:t>
            </a:r>
            <a:endParaRPr sz="3500"/>
          </a:p>
        </p:txBody>
      </p:sp>
      <p:sp>
        <p:nvSpPr>
          <p:cNvPr id="645" name="Google Shape;645;p45"/>
          <p:cNvSpPr txBox="1"/>
          <p:nvPr>
            <p:ph idx="1" type="body"/>
          </p:nvPr>
        </p:nvSpPr>
        <p:spPr>
          <a:xfrm>
            <a:off x="0" y="1315725"/>
            <a:ext cx="4572000" cy="3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spAutoFit/>
          </a:bodyPr>
          <a:lstStyle/>
          <a:p>
            <a:pPr indent="-19050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Now that you have learned more about phase 2 services, what is your interest level in providing and being reimbursed for nutrition-related services?</a:t>
            </a:r>
            <a:endParaRPr sz="1600"/>
          </a:p>
          <a:p>
            <a:pPr indent="-165100" lvl="1" marL="533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⮚"/>
            </a:pPr>
            <a:r>
              <a:rPr lang="en-US" sz="1600"/>
              <a:t>We are interested in enrolling with Health First Colorado to receive direct reimbursement for nutrition services.</a:t>
            </a:r>
            <a:endParaRPr sz="1600"/>
          </a:p>
          <a:p>
            <a:pPr indent="-165100" lvl="1" marL="533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⮚"/>
            </a:pPr>
            <a:r>
              <a:rPr lang="en-US" sz="1600"/>
              <a:t>We are currently enrolled with Health First Colorado to provide nutrition related services (ex. home delivered meals)</a:t>
            </a:r>
            <a:endParaRPr sz="1600"/>
          </a:p>
          <a:p>
            <a:pPr indent="-165100" lvl="1" marL="533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⮚"/>
            </a:pPr>
            <a:r>
              <a:rPr lang="en-US" sz="1600"/>
              <a:t>We are not interested in enrollment and would like an organization to bill on our behalf.</a:t>
            </a:r>
            <a:endParaRPr sz="1600"/>
          </a:p>
          <a:p>
            <a:pPr indent="-165100" lvl="1" marL="533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⮚"/>
            </a:pPr>
            <a:r>
              <a:rPr lang="en-US" sz="1600"/>
              <a:t>Still undecided, we would need more information</a:t>
            </a:r>
            <a:endParaRPr sz="1600"/>
          </a:p>
        </p:txBody>
      </p:sp>
      <p:sp>
        <p:nvSpPr>
          <p:cNvPr id="646" name="Google Shape;646;p45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46"/>
          <p:cNvSpPr txBox="1"/>
          <p:nvPr>
            <p:ph type="title"/>
          </p:nvPr>
        </p:nvSpPr>
        <p:spPr>
          <a:xfrm>
            <a:off x="4113951" y="2187775"/>
            <a:ext cx="4514400" cy="19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rebuchet MS"/>
              <a:buNone/>
            </a:pPr>
            <a:r>
              <a:rPr lang="en-US" sz="6000"/>
              <a:t>Questions?</a:t>
            </a:r>
            <a:endParaRPr sz="6000"/>
          </a:p>
        </p:txBody>
      </p:sp>
      <p:sp>
        <p:nvSpPr>
          <p:cNvPr id="653" name="Google Shape;653;p46"/>
          <p:cNvSpPr txBox="1"/>
          <p:nvPr>
            <p:ph idx="12" type="sldNum"/>
          </p:nvPr>
        </p:nvSpPr>
        <p:spPr>
          <a:xfrm>
            <a:off x="6880595" y="5308963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7"/>
          <p:cNvSpPr txBox="1"/>
          <p:nvPr>
            <p:ph type="title"/>
          </p:nvPr>
        </p:nvSpPr>
        <p:spPr>
          <a:xfrm>
            <a:off x="718875" y="417625"/>
            <a:ext cx="32997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Trebuchet MS"/>
              <a:buNone/>
            </a:pPr>
            <a:r>
              <a:rPr lang="en-US" sz="3500"/>
              <a:t>Save the Date!</a:t>
            </a:r>
            <a:endParaRPr sz="3500"/>
          </a:p>
        </p:txBody>
      </p:sp>
      <p:sp>
        <p:nvSpPr>
          <p:cNvPr id="659" name="Google Shape;659;p47"/>
          <p:cNvSpPr txBox="1"/>
          <p:nvPr>
            <p:ph idx="1" type="body"/>
          </p:nvPr>
        </p:nvSpPr>
        <p:spPr>
          <a:xfrm>
            <a:off x="125" y="1314450"/>
            <a:ext cx="4572000" cy="20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</a:pPr>
            <a:r>
              <a:rPr lang="en-US" sz="2600"/>
              <a:t>Join us on </a:t>
            </a:r>
            <a:r>
              <a:rPr b="1" lang="en-US" sz="2600"/>
              <a:t>September 10, 2025</a:t>
            </a:r>
            <a:r>
              <a:rPr lang="en-US" sz="2600"/>
              <a:t> for information on </a:t>
            </a:r>
            <a:r>
              <a:rPr b="1" lang="en-US" sz="2600"/>
              <a:t>Medically Tailored Meals</a:t>
            </a:r>
            <a:endParaRPr b="1" sz="26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6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</a:pPr>
            <a:r>
              <a:rPr b="1" lang="en-US" sz="2600" u="sng">
                <a:solidFill>
                  <a:schemeClr val="hlink"/>
                </a:solidFill>
                <a:hlinkClick r:id="rId3"/>
              </a:rPr>
              <a:t>Registration</a:t>
            </a:r>
            <a:r>
              <a:rPr b="1" lang="en-US" sz="2600"/>
              <a:t> is open </a:t>
            </a:r>
            <a:endParaRPr b="1" sz="2600"/>
          </a:p>
        </p:txBody>
      </p:sp>
      <p:sp>
        <p:nvSpPr>
          <p:cNvPr id="660" name="Google Shape;660;p47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48"/>
          <p:cNvSpPr txBox="1"/>
          <p:nvPr>
            <p:ph idx="12" type="sldNum"/>
          </p:nvPr>
        </p:nvSpPr>
        <p:spPr>
          <a:xfrm>
            <a:off x="6880595" y="5311405"/>
            <a:ext cx="2057400" cy="2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25" lIns="35525" spcFirstLastPara="1" rIns="35525" wrap="square" tIns="355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6" name="Google Shape;666;p48"/>
          <p:cNvSpPr txBox="1"/>
          <p:nvPr>
            <p:ph type="title"/>
          </p:nvPr>
        </p:nvSpPr>
        <p:spPr>
          <a:xfrm>
            <a:off x="416069" y="417617"/>
            <a:ext cx="3968700" cy="5706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25" lIns="35525" spcFirstLastPara="1" rIns="35525" wrap="square" tIns="355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Trebuchet MS"/>
              <a:buNone/>
            </a:pPr>
            <a:r>
              <a:rPr lang="en-US" sz="3600"/>
              <a:t>Contact </a:t>
            </a:r>
            <a:endParaRPr sz="3600"/>
          </a:p>
        </p:txBody>
      </p:sp>
      <p:sp>
        <p:nvSpPr>
          <p:cNvPr id="667" name="Google Shape;667;p48"/>
          <p:cNvSpPr txBox="1"/>
          <p:nvPr>
            <p:ph idx="1" type="body"/>
          </p:nvPr>
        </p:nvSpPr>
        <p:spPr>
          <a:xfrm>
            <a:off x="214325" y="1298600"/>
            <a:ext cx="4372200" cy="44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25" lIns="35525" spcFirstLastPara="1" rIns="35525" wrap="square" tIns="355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Trebuchet MS"/>
              <a:buNone/>
            </a:pPr>
            <a:r>
              <a:rPr lang="en-US" sz="2700" u="sng">
                <a:solidFill>
                  <a:schemeClr val="hlink"/>
                </a:solidFill>
                <a:hlinkClick r:id="rId3"/>
              </a:rPr>
              <a:t>Website</a:t>
            </a:r>
            <a:r>
              <a:rPr lang="en-US" sz="2700"/>
              <a:t> </a:t>
            </a:r>
            <a:endParaRPr sz="27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Trebuchet MS"/>
              <a:buNone/>
            </a:pPr>
            <a:r>
              <a:t/>
            </a:r>
            <a:endParaRPr sz="27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Trebuchet MS"/>
              <a:buNone/>
            </a:pPr>
            <a:r>
              <a:rPr lang="en-US" sz="2700" u="sng">
                <a:solidFill>
                  <a:schemeClr val="hlink"/>
                </a:solidFill>
                <a:hlinkClick r:id="rId4"/>
              </a:rPr>
              <a:t>Sign up</a:t>
            </a:r>
            <a:r>
              <a:rPr lang="en-US" sz="2700"/>
              <a:t> for our updates</a:t>
            </a:r>
            <a:endParaRPr sz="2700"/>
          </a:p>
          <a:p>
            <a:pPr indent="0" lvl="0" marL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Trebuchet MS"/>
              <a:buNone/>
            </a:pPr>
            <a:r>
              <a:t/>
            </a:r>
            <a:endParaRPr sz="2700"/>
          </a:p>
          <a:p>
            <a:pPr indent="0" lvl="0" marL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Trebuchet MS"/>
              <a:buNone/>
            </a:pPr>
            <a:r>
              <a:rPr lang="en-US" sz="2700" u="sng">
                <a:solidFill>
                  <a:schemeClr val="hlink"/>
                </a:solidFill>
                <a:hlinkClick r:id="rId5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Feedback Form</a:t>
            </a:r>
            <a:endParaRPr sz="2700"/>
          </a:p>
          <a:p>
            <a:pPr indent="0" lvl="0" marL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Trebuchet MS"/>
              <a:buNone/>
            </a:pPr>
            <a:r>
              <a:t/>
            </a:r>
            <a:endParaRPr sz="2700">
              <a:solidFill>
                <a:schemeClr val="hlink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Trebuchet MS"/>
              <a:buNone/>
            </a:pPr>
            <a:r>
              <a:rPr lang="en-US" sz="2700"/>
              <a:t>Questions: </a:t>
            </a:r>
            <a:r>
              <a:rPr lang="en-US" sz="2700" u="sng">
                <a:solidFill>
                  <a:schemeClr val="hlink"/>
                </a:solidFill>
                <a:hlinkClick r:id="rId6"/>
              </a:rPr>
              <a:t>hcpf_hrsn@state.co.us</a:t>
            </a:r>
            <a:endParaRPr sz="2700"/>
          </a:p>
          <a:p>
            <a:pPr indent="0" lvl="0" marL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Trebuchet MS"/>
              <a:buNone/>
            </a:pPr>
            <a:r>
              <a:t/>
            </a:r>
            <a:endParaRPr sz="2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49"/>
          <p:cNvSpPr txBox="1"/>
          <p:nvPr>
            <p:ph type="title"/>
          </p:nvPr>
        </p:nvSpPr>
        <p:spPr>
          <a:xfrm>
            <a:off x="446484" y="1766822"/>
            <a:ext cx="8250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Trebuchet MS"/>
              <a:buNone/>
            </a:pPr>
            <a:r>
              <a:rPr lang="en-US" sz="6000"/>
              <a:t>Thank you!</a:t>
            </a:r>
            <a:endParaRPr sz="6000"/>
          </a:p>
        </p:txBody>
      </p:sp>
      <p:sp>
        <p:nvSpPr>
          <p:cNvPr id="674" name="Google Shape;674;p49"/>
          <p:cNvSpPr txBox="1"/>
          <p:nvPr>
            <p:ph idx="12" type="sldNum"/>
          </p:nvPr>
        </p:nvSpPr>
        <p:spPr>
          <a:xfrm>
            <a:off x="6880595" y="5308963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75b3ab75ac_0_347"/>
          <p:cNvSpPr txBox="1"/>
          <p:nvPr>
            <p:ph idx="12" type="sldNum"/>
          </p:nvPr>
        </p:nvSpPr>
        <p:spPr>
          <a:xfrm>
            <a:off x="8775967" y="5405550"/>
            <a:ext cx="117600" cy="2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125" lIns="32125" spcFirstLastPara="1" rIns="32125" wrap="square" tIns="321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3" name="Google Shape;373;g375b3ab75ac_0_347"/>
          <p:cNvSpPr txBox="1"/>
          <p:nvPr/>
        </p:nvSpPr>
        <p:spPr>
          <a:xfrm>
            <a:off x="262475" y="1314454"/>
            <a:ext cx="4243800" cy="23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●"/>
            </a:pPr>
            <a:r>
              <a:rPr b="0" i="0" lang="en-US" sz="18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Attendees will be muted during the presentation. </a:t>
            </a:r>
            <a:endParaRPr b="0" i="0" sz="1800" u="none" cap="none" strike="noStrik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●"/>
            </a:pPr>
            <a:r>
              <a:rPr b="0" i="0" lang="en-US" sz="18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The chat will not be monitored for questions. Staff will use chat space to share links.</a:t>
            </a:r>
            <a:endParaRPr b="0" i="0" sz="1800" u="none" cap="none" strike="noStrik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●"/>
            </a:pPr>
            <a:r>
              <a:rPr b="0" i="0" lang="en-US" sz="17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Use Q and A feature to ask questions.</a:t>
            </a:r>
            <a:endParaRPr b="0" i="0" sz="1800" u="none" cap="none" strike="noStrik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4" name="Google Shape;374;g375b3ab75ac_0_347"/>
          <p:cNvSpPr txBox="1"/>
          <p:nvPr/>
        </p:nvSpPr>
        <p:spPr>
          <a:xfrm>
            <a:off x="0" y="341275"/>
            <a:ext cx="4572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Trebuchet MS"/>
              <a:buNone/>
            </a:pPr>
            <a:r>
              <a:rPr b="1" i="0" lang="en-US" sz="33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Meeting Logistics</a:t>
            </a:r>
            <a:endParaRPr b="0" i="0" sz="3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75b3ab75ac_0_365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1" name="Google Shape;381;g375b3ab75ac_0_365"/>
          <p:cNvSpPr txBox="1"/>
          <p:nvPr/>
        </p:nvSpPr>
        <p:spPr>
          <a:xfrm>
            <a:off x="25750" y="361375"/>
            <a:ext cx="4572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Trebuchet MS"/>
              <a:buNone/>
            </a:pPr>
            <a:r>
              <a:rPr b="1" i="0" lang="en-US" sz="3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Meeting Etiquette</a:t>
            </a: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g375b3ab75ac_0_365"/>
          <p:cNvSpPr txBox="1"/>
          <p:nvPr/>
        </p:nvSpPr>
        <p:spPr>
          <a:xfrm>
            <a:off x="25750" y="1314450"/>
            <a:ext cx="4407900" cy="24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rebuchet MS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Honor the agenda</a:t>
            </a:r>
            <a:endParaRPr b="0" i="0" sz="2400" u="none" cap="none" strike="noStrik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rebuchet MS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Stay solution and scope focused</a:t>
            </a:r>
            <a:endParaRPr b="0" i="0" sz="2400" u="none" cap="none" strike="noStrik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rebuchet MS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Honor and respect everyone</a:t>
            </a:r>
            <a:endParaRPr b="0" i="0" sz="2400" u="none" cap="none" strike="noStrik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75b3ab75ac_0_374"/>
          <p:cNvSpPr txBox="1"/>
          <p:nvPr>
            <p:ph idx="12" type="sldNum"/>
          </p:nvPr>
        </p:nvSpPr>
        <p:spPr>
          <a:xfrm>
            <a:off x="6880595" y="5311405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9" name="Google Shape;389;g375b3ab75ac_0_374"/>
          <p:cNvSpPr txBox="1"/>
          <p:nvPr/>
        </p:nvSpPr>
        <p:spPr>
          <a:xfrm>
            <a:off x="264150" y="125725"/>
            <a:ext cx="4043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chemeClr val="dk2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Commitment to Stakeholders</a:t>
            </a:r>
            <a:endParaRPr b="0" i="0" sz="3500" u="none" cap="none" strike="noStrike">
              <a:solidFill>
                <a:schemeClr val="dk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g375b3ab75ac_0_374"/>
          <p:cNvSpPr txBox="1"/>
          <p:nvPr/>
        </p:nvSpPr>
        <p:spPr>
          <a:xfrm>
            <a:off x="0" y="1315725"/>
            <a:ext cx="4572000" cy="34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2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HCPF will:</a:t>
            </a:r>
            <a:endParaRPr b="0" i="0" sz="2000" u="none" cap="none" strike="noStrike">
              <a:solidFill>
                <a:schemeClr val="dk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●"/>
            </a:pPr>
            <a:r>
              <a:rPr b="0" i="0" lang="en-US" sz="1800" u="none" cap="none" strike="noStrike">
                <a:solidFill>
                  <a:schemeClr val="dk2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Thoroughly and thoughtfully evaluate all questions and feedback</a:t>
            </a:r>
            <a:endParaRPr b="0" i="0" sz="1800" u="none" cap="none" strike="noStrike">
              <a:solidFill>
                <a:schemeClr val="dk2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●"/>
            </a:pPr>
            <a:r>
              <a:rPr b="0" i="0" lang="en-US" sz="1800" u="none" cap="none" strike="noStrike">
                <a:solidFill>
                  <a:schemeClr val="dk2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Identify what feedback can be incorporated now or potentially in the future. </a:t>
            </a:r>
            <a:endParaRPr b="0" i="0" sz="1800" u="none" cap="none" strike="noStrike">
              <a:solidFill>
                <a:schemeClr val="dk2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●"/>
            </a:pPr>
            <a:r>
              <a:rPr b="0" i="0" lang="en-US" sz="1800" u="none" cap="none" strike="noStrike">
                <a:solidFill>
                  <a:schemeClr val="dk2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Transparently communicate the outcomes of feedback and questions. </a:t>
            </a:r>
            <a:endParaRPr b="0" i="0" sz="1800" u="none" cap="none" strike="noStrike">
              <a:solidFill>
                <a:schemeClr val="dk2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●"/>
            </a:pPr>
            <a:r>
              <a:rPr b="0" i="0" lang="en-US" sz="1800" u="none" cap="none" strike="noStrike">
                <a:solidFill>
                  <a:schemeClr val="dk2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Refer individuals to appropriate HCPF resources for out-of-scope topics.</a:t>
            </a:r>
            <a:endParaRPr b="0" i="0" sz="1800" u="none" cap="none" strike="noStrike">
              <a:solidFill>
                <a:schemeClr val="dk2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75b3ab75ac_0_383"/>
          <p:cNvSpPr txBox="1"/>
          <p:nvPr/>
        </p:nvSpPr>
        <p:spPr>
          <a:xfrm>
            <a:off x="48775" y="3551999"/>
            <a:ext cx="4474500" cy="148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525" lIns="50525" spcFirstLastPara="1" rIns="50525" wrap="square" tIns="505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Trebuchet MS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Improving health care equity, access and outcomes for the people we serve while saving Coloradans money on health care and driving value for Colorado.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Trebuchet MS"/>
              <a:buNone/>
            </a:pPr>
            <a:r>
              <a:rPr b="0" i="0" lang="en-US" sz="2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i="0" lang="en-US" sz="2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g375b3ab75ac_0_383"/>
          <p:cNvSpPr txBox="1"/>
          <p:nvPr>
            <p:ph idx="12" type="sldNum"/>
          </p:nvPr>
        </p:nvSpPr>
        <p:spPr>
          <a:xfrm>
            <a:off x="8814950" y="5370083"/>
            <a:ext cx="123000" cy="1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25" lIns="35525" spcFirstLastPara="1" rIns="35525" wrap="square" tIns="355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Trebuchet MS"/>
              <a:buNone/>
            </a:pPr>
            <a:fld id="{00000000-1234-1234-1234-123412341234}" type="slidenum">
              <a:rPr lang="en-US" sz="700">
                <a:solidFill>
                  <a:srgbClr val="000000"/>
                </a:solidFill>
              </a:rPr>
              <a:t>‹#›</a:t>
            </a:fld>
            <a:endParaRPr/>
          </a:p>
        </p:txBody>
      </p:sp>
      <p:pic>
        <p:nvPicPr>
          <p:cNvPr descr="Boy in a wheelchair smiles while at a park." id="397" name="Google Shape;397;g375b3ab75ac_0_383"/>
          <p:cNvPicPr preferRelativeResize="0"/>
          <p:nvPr/>
        </p:nvPicPr>
        <p:blipFill rotWithShape="1">
          <a:blip r:embed="rId3">
            <a:alphaModFix/>
          </a:blip>
          <a:srcRect b="40620" l="0" r="18632" t="19856"/>
          <a:stretch/>
        </p:blipFill>
        <p:spPr>
          <a:xfrm>
            <a:off x="0" y="0"/>
            <a:ext cx="9144003" cy="3011251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g375b3ab75ac_0_383"/>
          <p:cNvSpPr txBox="1"/>
          <p:nvPr/>
        </p:nvSpPr>
        <p:spPr>
          <a:xfrm>
            <a:off x="48775" y="3053650"/>
            <a:ext cx="44958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Trebuchet MS"/>
              <a:buNone/>
            </a:pPr>
            <a:r>
              <a:rPr b="1" i="0" lang="en-US" sz="2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Our Mission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75b3ab75ac_0_392"/>
          <p:cNvSpPr txBox="1"/>
          <p:nvPr>
            <p:ph type="title"/>
          </p:nvPr>
        </p:nvSpPr>
        <p:spPr>
          <a:xfrm>
            <a:off x="533000" y="407425"/>
            <a:ext cx="3263700" cy="5706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25" lIns="35525" spcFirstLastPara="1" rIns="35525" wrap="square" tIns="355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Trebuchet MS"/>
              <a:buNone/>
            </a:pPr>
            <a:r>
              <a:rPr lang="en-US" sz="3600"/>
              <a:t>What We Do</a:t>
            </a:r>
            <a:endParaRPr sz="3600"/>
          </a:p>
        </p:txBody>
      </p:sp>
      <p:sp>
        <p:nvSpPr>
          <p:cNvPr id="404" name="Google Shape;404;g375b3ab75ac_0_392"/>
          <p:cNvSpPr txBox="1"/>
          <p:nvPr>
            <p:ph idx="1" type="body"/>
          </p:nvPr>
        </p:nvSpPr>
        <p:spPr>
          <a:xfrm>
            <a:off x="262150" y="1314446"/>
            <a:ext cx="3909900" cy="36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25" lIns="35525" spcFirstLastPara="1" rIns="35525" wrap="square" tIns="355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2200"/>
              <a:t>The Department of Health Care Policy and Financing (HCPF) administers Health First Colorado (Colorado’s Medicaid program), Child Health Plan </a:t>
            </a:r>
            <a:r>
              <a:rPr i="1" lang="en-US" sz="2200"/>
              <a:t>Plus </a:t>
            </a:r>
            <a:r>
              <a:rPr lang="en-US" sz="2200"/>
              <a:t>(CHP+) and other health care programs for Coloradans who qualify. </a:t>
            </a:r>
            <a:endParaRPr sz="2200"/>
          </a:p>
        </p:txBody>
      </p:sp>
      <p:sp>
        <p:nvSpPr>
          <p:cNvPr id="405" name="Google Shape;405;g375b3ab75ac_0_392"/>
          <p:cNvSpPr txBox="1"/>
          <p:nvPr>
            <p:ph idx="12" type="sldNum"/>
          </p:nvPr>
        </p:nvSpPr>
        <p:spPr>
          <a:xfrm>
            <a:off x="8790650" y="5370083"/>
            <a:ext cx="123000" cy="1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25" lIns="35525" spcFirstLastPara="1" rIns="35525" wrap="square" tIns="355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Trebuchet MS"/>
              <a:buNone/>
            </a:pPr>
            <a:fld id="{00000000-1234-1234-1234-123412341234}" type="slidenum">
              <a:rPr lang="en-US" sz="700">
                <a:solidFill>
                  <a:srgbClr val="000000"/>
                </a:solidFill>
              </a:rPr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 Theme">
  <a:themeElements>
    <a:clrScheme name="HCPF">
      <a:dk1>
        <a:srgbClr val="000000"/>
      </a:dk1>
      <a:lt1>
        <a:srgbClr val="FFFFFF"/>
      </a:lt1>
      <a:dk2>
        <a:srgbClr val="001970"/>
      </a:dk2>
      <a:lt2>
        <a:srgbClr val="FFD100"/>
      </a:lt2>
      <a:accent1>
        <a:srgbClr val="001970"/>
      </a:accent1>
      <a:accent2>
        <a:srgbClr val="245D38"/>
      </a:accent2>
      <a:accent3>
        <a:srgbClr val="6D3A5D"/>
      </a:accent3>
      <a:accent4>
        <a:srgbClr val="7A853B"/>
      </a:accent4>
      <a:accent5>
        <a:srgbClr val="35647E"/>
      </a:accent5>
      <a:accent6>
        <a:srgbClr val="C3002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ue Theme">
  <a:themeElements>
    <a:clrScheme name="HCPF">
      <a:dk1>
        <a:srgbClr val="000000"/>
      </a:dk1>
      <a:lt1>
        <a:srgbClr val="FFFFFF"/>
      </a:lt1>
      <a:dk2>
        <a:srgbClr val="001970"/>
      </a:dk2>
      <a:lt2>
        <a:srgbClr val="FFD100"/>
      </a:lt2>
      <a:accent1>
        <a:srgbClr val="001970"/>
      </a:accent1>
      <a:accent2>
        <a:srgbClr val="245D38"/>
      </a:accent2>
      <a:accent3>
        <a:srgbClr val="6D3A5D"/>
      </a:accent3>
      <a:accent4>
        <a:srgbClr val="7A853B"/>
      </a:accent4>
      <a:accent5>
        <a:srgbClr val="35647E"/>
      </a:accent5>
      <a:accent6>
        <a:srgbClr val="C3002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lue Theme">
  <a:themeElements>
    <a:clrScheme name="HCPF">
      <a:dk1>
        <a:srgbClr val="000000"/>
      </a:dk1>
      <a:lt1>
        <a:srgbClr val="FFFFFF"/>
      </a:lt1>
      <a:dk2>
        <a:srgbClr val="001970"/>
      </a:dk2>
      <a:lt2>
        <a:srgbClr val="FFD100"/>
      </a:lt2>
      <a:accent1>
        <a:srgbClr val="001970"/>
      </a:accent1>
      <a:accent2>
        <a:srgbClr val="245D38"/>
      </a:accent2>
      <a:accent3>
        <a:srgbClr val="6D3A5D"/>
      </a:accent3>
      <a:accent4>
        <a:srgbClr val="7A853B"/>
      </a:accent4>
      <a:accent5>
        <a:srgbClr val="35647E"/>
      </a:accent5>
      <a:accent6>
        <a:srgbClr val="C3002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White Theme">
  <a:themeElements>
    <a:clrScheme name="HCPF">
      <a:dk1>
        <a:srgbClr val="000000"/>
      </a:dk1>
      <a:lt1>
        <a:srgbClr val="FFFFFF"/>
      </a:lt1>
      <a:dk2>
        <a:srgbClr val="001970"/>
      </a:dk2>
      <a:lt2>
        <a:srgbClr val="FFD100"/>
      </a:lt2>
      <a:accent1>
        <a:srgbClr val="001970"/>
      </a:accent1>
      <a:accent2>
        <a:srgbClr val="245D38"/>
      </a:accent2>
      <a:accent3>
        <a:srgbClr val="6D3A5D"/>
      </a:accent3>
      <a:accent4>
        <a:srgbClr val="7A853B"/>
      </a:accent4>
      <a:accent5>
        <a:srgbClr val="35647E"/>
      </a:accent5>
      <a:accent6>
        <a:srgbClr val="C3002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White Theme">
  <a:themeElements>
    <a:clrScheme name="HCPF">
      <a:dk1>
        <a:srgbClr val="000000"/>
      </a:dk1>
      <a:lt1>
        <a:srgbClr val="FFFFFF"/>
      </a:lt1>
      <a:dk2>
        <a:srgbClr val="001970"/>
      </a:dk2>
      <a:lt2>
        <a:srgbClr val="FFD100"/>
      </a:lt2>
      <a:accent1>
        <a:srgbClr val="001970"/>
      </a:accent1>
      <a:accent2>
        <a:srgbClr val="245D38"/>
      </a:accent2>
      <a:accent3>
        <a:srgbClr val="6D3A5D"/>
      </a:accent3>
      <a:accent4>
        <a:srgbClr val="7A853B"/>
      </a:accent4>
      <a:accent5>
        <a:srgbClr val="35647E"/>
      </a:accent5>
      <a:accent6>
        <a:srgbClr val="C3002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2025-07-31T12:14:00Z</dcterms:created>
  <dc:creator>Acuna, Kyra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FFE0E7CC-BC95-465A-B686-30FDBEF952E9</vt:lpwstr>
  </property>
  <property fmtid="{D5CDD505-2E9C-101B-9397-08002B2CF9AE}" pid="3" name="ArticulatePath">
    <vt:lpwstr>HCPF-Widescreen_v03-YK</vt:lpwstr>
  </property>
  <property fmtid="{D5CDD505-2E9C-101B-9397-08002B2CF9AE}" pid="4" name="ContentTypeId">
    <vt:lpwstr>0x010100BE69C82552416F4D9E145593EF3D7295</vt:lpwstr>
  </property>
  <property fmtid="{D5CDD505-2E9C-101B-9397-08002B2CF9AE}" pid="5" name="ICV">
    <vt:lpwstr>74A4D5F88CBC45DA89419F68E94C6D33_13</vt:lpwstr>
  </property>
  <property fmtid="{D5CDD505-2E9C-101B-9397-08002B2CF9AE}" pid="6" name="KSOProductBuildVer">
    <vt:lpwstr>2057-12.2.0.21936</vt:lpwstr>
  </property>
</Properties>
</file>