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718" r:id="rId4"/>
    <p:sldMasterId id="2147483722" r:id="rId5"/>
    <p:sldMasterId id="2147483725" r:id="rId6"/>
    <p:sldMasterId id="2147483732" r:id="rId7"/>
    <p:sldMasterId id="2147483761" r:id="rId8"/>
    <p:sldMasterId id="2147483766" r:id="rId9"/>
    <p:sldMasterId id="2147483770" r:id="rId10"/>
    <p:sldMasterId id="2147483775" r:id="rId11"/>
  </p:sldMasterIdLst>
  <p:notesMasterIdLst>
    <p:notesMasterId r:id="rId45"/>
  </p:notesMasterIdLst>
  <p:handoutMasterIdLst>
    <p:handoutMasterId r:id="rId46"/>
  </p:handoutMasterIdLst>
  <p:sldIdLst>
    <p:sldId id="263" r:id="rId12"/>
    <p:sldId id="265" r:id="rId13"/>
    <p:sldId id="266" r:id="rId14"/>
    <p:sldId id="267" r:id="rId15"/>
    <p:sldId id="268" r:id="rId16"/>
    <p:sldId id="269" r:id="rId17"/>
    <p:sldId id="270" r:id="rId18"/>
    <p:sldId id="271" r:id="rId19"/>
    <p:sldId id="272" r:id="rId20"/>
    <p:sldId id="273" r:id="rId21"/>
    <p:sldId id="274" r:id="rId22"/>
    <p:sldId id="286" r:id="rId23"/>
    <p:sldId id="296" r:id="rId24"/>
    <p:sldId id="290" r:id="rId25"/>
    <p:sldId id="298" r:id="rId26"/>
    <p:sldId id="295" r:id="rId27"/>
    <p:sldId id="297" r:id="rId28"/>
    <p:sldId id="299" r:id="rId29"/>
    <p:sldId id="288" r:id="rId30"/>
    <p:sldId id="293" r:id="rId31"/>
    <p:sldId id="291" r:id="rId32"/>
    <p:sldId id="277" r:id="rId33"/>
    <p:sldId id="276" r:id="rId34"/>
    <p:sldId id="278" r:id="rId35"/>
    <p:sldId id="279" r:id="rId36"/>
    <p:sldId id="280" r:id="rId37"/>
    <p:sldId id="281" r:id="rId38"/>
    <p:sldId id="282" r:id="rId39"/>
    <p:sldId id="294" r:id="rId40"/>
    <p:sldId id="283" r:id="rId41"/>
    <p:sldId id="285" r:id="rId42"/>
    <p:sldId id="275" r:id="rId43"/>
    <p:sldId id="287" r:id="rId44"/>
  </p:sldIdLst>
  <p:sldSz cx="13004800" cy="9753600"/>
  <p:notesSz cx="6858000" cy="9144000"/>
  <p:custDataLst>
    <p:tags r:id="rId47"/>
  </p:custDataLst>
  <p:defaultTextStyle>
    <a:defPPr>
      <a:defRPr lang="en-US"/>
    </a:defPPr>
    <a:lvl1pPr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1pPr>
    <a:lvl2pPr marL="228600" indent="2286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2pPr>
    <a:lvl3pPr marL="457200" indent="4572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3pPr>
    <a:lvl4pPr marL="685800" indent="6858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4pPr>
    <a:lvl5pPr marL="914400" indent="9144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5pPr>
    <a:lvl6pPr marL="22860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6pPr>
    <a:lvl7pPr marL="27432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7pPr>
    <a:lvl8pPr marL="32004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8pPr>
    <a:lvl9pPr marL="36576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9pPr>
  </p:defaultTextStyle>
  <p:extLst>
    <p:ext uri="{EFAFB233-063F-42B5-8137-9DF3F51BA10A}">
      <p15:sldGuideLst xmlns:p15="http://schemas.microsoft.com/office/powerpoint/2012/main">
        <p15:guide id="1" orient="horz" pos="2832">
          <p15:clr>
            <a:srgbClr val="A4A3A4"/>
          </p15:clr>
        </p15:guide>
        <p15:guide id="2" pos="40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D17404-4A2C-469C-007A-2B1F4A411B54}" name="Kristen Carlton" initials="KC" userId="S::kristen.carlton@acentra.com::716bd5f4-1fce-4fe0-a4ce-f67945dd1308" providerId="AD"/>
  <p188:author id="{60790A0A-5604-386E-5F53-6F1087987DBE}" name="Carter, Valerie" initials="CV" userId="S::vacart@hcpf.co.gov::dd907284-6e18-4c84-93da-69ba74155cab" providerId="AD"/>
  <p188:author id="{0BDCCF0A-33C9-A9E7-60CF-C6ABE51AE359}" name="Kristen Carlton" initials="KC" userId="S-1-5-21-703994706-1235811193-1903836767-37121" providerId="AD"/>
  <p188:author id="{74797A0B-04FE-300B-D104-417DDE7EFDE6}" name="Nichols, Greta" initials="NG" userId="S::gmnich@hcpf.co.gov::28d81648-b219-464b-99f6-1b76e36a7dc5" providerId="AD"/>
  <p188:author id="{4DE98344-8027-1B8F-7C09-1CABB83AF236}" name="Jain, Pragya" initials="JP" userId="S::pbjain@hcpf.co.gov::0f95d639-3bb5-4fbe-94ea-0a24492b923c" providerId="AD"/>
  <p188:author id="{DBC4EA50-374B-3650-FB62-C0C06A4EA01F}" name="Weichselbaum, Alex" initials="WA" userId="S::axweic@hcpf.co.gov::778f4832-080c-4375-bcb2-5b0828cb2303" providerId="AD"/>
  <p188:author id="{32122B76-4729-10EE-0611-43EA745CD73F}" name="Schweig, Sierra" initials="SS" userId="S::saschw@hcpf.co.gov::babc1ea6-8f19-4b97-b69d-299e0ecb6504" providerId="AD"/>
  <p188:author id="{501B13DB-9362-9977-D51E-C2BDADE6E9EF}" name="Chantal Hunt" initials="CH" userId="S-1-5-21-703994706-1235811193-1903836767-2308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rsen, Jennifer" initials="LJ" lastIdx="9" clrIdx="0">
    <p:extLst>
      <p:ext uri="{19B8F6BF-5375-455C-9EA6-DF929625EA0E}">
        <p15:presenceInfo xmlns:p15="http://schemas.microsoft.com/office/powerpoint/2012/main" userId="S-1-5-21-931884190-1934562970-315576832-8819" providerId="AD"/>
      </p:ext>
    </p:extLst>
  </p:cmAuthor>
  <p:cmAuthor id="2" name="Keller, Yamairah" initials="KY" lastIdx="7" clrIdx="1">
    <p:extLst>
      <p:ext uri="{19B8F6BF-5375-455C-9EA6-DF929625EA0E}">
        <p15:presenceInfo xmlns:p15="http://schemas.microsoft.com/office/powerpoint/2012/main" userId="S-1-5-21-931884190-1934562970-315576832-82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DE5FC"/>
    <a:srgbClr val="E9EBEB"/>
    <a:srgbClr val="5C6670"/>
    <a:srgbClr val="4F5858"/>
    <a:srgbClr val="F5A81C"/>
    <a:srgbClr val="1B99D6"/>
    <a:srgbClr val="E95F1A"/>
    <a:srgbClr val="4A535D"/>
    <a:srgbClr val="5EB7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3A6149-EFB7-E8A2-70BD-7C61D22C10DC}" v="8" dt="2024-04-25T21:38:05.8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2" autoAdjust="0"/>
  </p:normalViewPr>
  <p:slideViewPr>
    <p:cSldViewPr snapToGrid="0">
      <p:cViewPr varScale="1">
        <p:scale>
          <a:sx n="55" d="100"/>
          <a:sy n="55" d="100"/>
        </p:scale>
        <p:origin x="1603" y="58"/>
      </p:cViewPr>
      <p:guideLst>
        <p:guide orient="horz" pos="2832"/>
        <p:guide pos="40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handoutMaster" Target="handoutMasters/handoutMaster1.xml"/><Relationship Id="rId20" Type="http://schemas.openxmlformats.org/officeDocument/2006/relationships/slide" Target="slides/slide9.xml"/><Relationship Id="rId41" Type="http://schemas.openxmlformats.org/officeDocument/2006/relationships/slide" Target="slides/slide30.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1DE7FB-2B22-4141-B112-84814D016CBE}" type="datetimeFigureOut">
              <a:rPr lang="en-US" smtClean="0"/>
              <a:t>4/25/2024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5460317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10242"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3247773485"/>
      </p:ext>
    </p:extLst>
  </p:cSld>
  <p:clrMap bg1="lt1" tx1="dk1" bg2="lt2" tx2="dk2" accent1="accent1" accent2="accent2" accent3="accent3" accent4="accent4" accent5="accent5" accent6="accent6" hlink="hlink" folHlink="folHlink"/>
  <p:hf hdr="0" ftr="0" dt="0"/>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6342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ebuchet-Gray Title Slid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bg1"/>
                </a:solidFill>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88E71DEA-C72C-42CF-90F7-E467E0733BC8}" type="slidenum">
              <a:rPr lang="en-US" smtClean="0"/>
              <a:pPr/>
              <a:t>‹#›</a:t>
            </a:fld>
            <a:endParaRPr lang="en-US"/>
          </a:p>
        </p:txBody>
      </p:sp>
      <p:sp>
        <p:nvSpPr>
          <p:cNvPr id="6" name="Text Placeholder 5"/>
          <p:cNvSpPr>
            <a:spLocks noGrp="1"/>
          </p:cNvSpPr>
          <p:nvPr>
            <p:ph type="body" sz="quarter" idx="13" hasCustomPrompt="1"/>
          </p:nvPr>
        </p:nvSpPr>
        <p:spPr>
          <a:xfrm>
            <a:off x="45958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
        <p:nvSpPr>
          <p:cNvPr id="7" name="Date Placeholder 6"/>
          <p:cNvSpPr>
            <a:spLocks noGrp="1"/>
          </p:cNvSpPr>
          <p:nvPr>
            <p:ph type="dt" sz="half" idx="14"/>
          </p:nvPr>
        </p:nvSpPr>
        <p:spPr>
          <a:xfrm>
            <a:off x="8454962" y="8028432"/>
            <a:ext cx="2925762" cy="519112"/>
          </a:xfrm>
        </p:spPr>
        <p:txBody>
          <a:bodyPr/>
          <a:lstStyle/>
          <a:p>
            <a:fld id="{15036D4A-922B-4D8D-BF3D-7660C1D1D6B0}" type="datetime1">
              <a:rPr lang="en-US" smtClean="0"/>
              <a:t>4/25/2024</a:t>
            </a:fld>
            <a:endParaRPr lang="en-US"/>
          </a:p>
        </p:txBody>
      </p:sp>
    </p:spTree>
    <p:extLst>
      <p:ext uri="{BB962C8B-B14F-4D97-AF65-F5344CB8AC3E}">
        <p14:creationId xmlns:p14="http://schemas.microsoft.com/office/powerpoint/2010/main" val="117965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buchet-Gray-Text and Media Content">
    <p:spTree>
      <p:nvGrpSpPr>
        <p:cNvPr id="1" name=""/>
        <p:cNvGrpSpPr/>
        <p:nvPr/>
      </p:nvGrpSpPr>
      <p:grpSpPr>
        <a:xfrm>
          <a:off x="0" y="0"/>
          <a:ext cx="0" cy="0"/>
          <a:chOff x="0" y="0"/>
          <a:chExt cx="0" cy="0"/>
        </a:xfrm>
      </p:grpSpPr>
      <p:sp>
        <p:nvSpPr>
          <p:cNvPr id="7" name="Rectangle 6"/>
          <p:cNvSpPr/>
          <p:nvPr userDrawn="1"/>
        </p:nvSpPr>
        <p:spPr>
          <a:xfrm>
            <a:off x="2006600" y="21263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6" name="Rectangle 5"/>
          <p:cNvSpPr/>
          <p:nvPr userDrawn="1"/>
        </p:nvSpPr>
        <p:spPr>
          <a:xfrm>
            <a:off x="2006600" y="4501280"/>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5" name="Rectangle 4"/>
          <p:cNvSpPr/>
          <p:nvPr userDrawn="1"/>
        </p:nvSpPr>
        <p:spPr>
          <a:xfrm>
            <a:off x="2006600" y="68507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21" name="Text Placeholder 20"/>
          <p:cNvSpPr>
            <a:spLocks noGrp="1"/>
          </p:cNvSpPr>
          <p:nvPr>
            <p:ph type="body" sz="quarter" idx="20" hasCustomPrompt="1"/>
          </p:nvPr>
        </p:nvSpPr>
        <p:spPr>
          <a:xfrm>
            <a:off x="4214812" y="2100072"/>
            <a:ext cx="8805672" cy="1197864"/>
          </a:xfrm>
          <a:prstGeom prst="rect">
            <a:avLst/>
          </a:prstGeom>
        </p:spPr>
        <p:txBody>
          <a:bodyPr anchor="ctr"/>
          <a:lstStyle>
            <a:lvl1pPr>
              <a:defRPr lang="en-US" sz="4400" dirty="0">
                <a:solidFill>
                  <a:schemeClr val="tx1">
                    <a:lumMod val="50000"/>
                  </a:schemeClr>
                </a:solidFill>
              </a:defRPr>
            </a:lvl1pPr>
          </a:lstStyle>
          <a:p>
            <a:pPr marL="571500" lvl="0" indent="-571500">
              <a:buFont typeface="Calibri" panose="020F0502020204030204" pitchFamily="34" charset="0"/>
              <a:buChar char="→"/>
            </a:pPr>
            <a:r>
              <a:rPr lang="en-US"/>
              <a:t>Click to add text</a:t>
            </a:r>
          </a:p>
        </p:txBody>
      </p:sp>
      <p:sp>
        <p:nvSpPr>
          <p:cNvPr id="23" name="Text Placeholder 22"/>
          <p:cNvSpPr>
            <a:spLocks noGrp="1"/>
          </p:cNvSpPr>
          <p:nvPr>
            <p:ph type="body" sz="quarter" idx="21" hasCustomPrompt="1"/>
          </p:nvPr>
        </p:nvSpPr>
        <p:spPr>
          <a:xfrm>
            <a:off x="4214812" y="4475029"/>
            <a:ext cx="8805672" cy="1197864"/>
          </a:xfrm>
          <a:prstGeom prst="rect">
            <a:avLst/>
          </a:prstGeom>
        </p:spPr>
        <p:txBody>
          <a:bodyPr anchor="ctr"/>
          <a:lstStyle>
            <a:lvl1pPr>
              <a:defRPr lang="en-US" sz="4400" dirty="0">
                <a:solidFill>
                  <a:schemeClr val="tx1">
                    <a:lumMod val="50000"/>
                  </a:schemeClr>
                </a:solidFill>
              </a:defRPr>
            </a:lvl1pPr>
          </a:lstStyle>
          <a:p>
            <a:pPr marL="571500" lvl="0" indent="-571500">
              <a:buFont typeface="Calibri" panose="020F0502020204030204" pitchFamily="34" charset="0"/>
              <a:buChar char="→"/>
            </a:pPr>
            <a:r>
              <a:rPr lang="en-US"/>
              <a:t>Click to add text</a:t>
            </a:r>
          </a:p>
        </p:txBody>
      </p:sp>
      <p:sp>
        <p:nvSpPr>
          <p:cNvPr id="4" name="Text Placeholder 3"/>
          <p:cNvSpPr>
            <a:spLocks noGrp="1"/>
          </p:cNvSpPr>
          <p:nvPr>
            <p:ph type="body" sz="quarter" idx="19" hasCustomPrompt="1"/>
          </p:nvPr>
        </p:nvSpPr>
        <p:spPr>
          <a:xfrm>
            <a:off x="4214812" y="6824472"/>
            <a:ext cx="8805672" cy="1197864"/>
          </a:xfrm>
          <a:prstGeom prst="rect">
            <a:avLst/>
          </a:prstGeom>
        </p:spPr>
        <p:txBody>
          <a:bodyPr anchor="ctr"/>
          <a:lstStyle>
            <a:lvl1pPr marL="571500" indent="-571500">
              <a:buFont typeface="Calibri" panose="020F0502020204030204" pitchFamily="34" charset="0"/>
              <a:buChar char="→"/>
              <a:defRPr sz="4400">
                <a:solidFill>
                  <a:schemeClr val="tx1">
                    <a:lumMod val="50000"/>
                  </a:schemeClr>
                </a:solidFill>
              </a:defRPr>
            </a:lvl1pPr>
          </a:lstStyle>
          <a:p>
            <a:pPr lvl="0"/>
            <a:r>
              <a:rPr lang="en-US"/>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2"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mj-lt"/>
                <a:ea typeface="+mj-ea"/>
                <a:cs typeface="+mj-cs"/>
              </a:defRPr>
            </a:lvl1pPr>
          </a:lstStyle>
          <a:p>
            <a:pPr lvl="0" algn="ctr">
              <a:spcBef>
                <a:spcPct val="0"/>
              </a:spcBef>
            </a:pPr>
            <a:r>
              <a:rPr lang="en-US"/>
              <a:t>List 3 Main Concerns</a:t>
            </a:r>
          </a:p>
        </p:txBody>
      </p:sp>
      <p:sp>
        <p:nvSpPr>
          <p:cNvPr id="29" name="Content Placeholder 28"/>
          <p:cNvSpPr>
            <a:spLocks noGrp="1"/>
          </p:cNvSpPr>
          <p:nvPr>
            <p:ph sz="quarter" idx="25" hasCustomPrompt="1"/>
          </p:nvPr>
        </p:nvSpPr>
        <p:spPr>
          <a:xfrm>
            <a:off x="896112" y="17526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
        <p:nvSpPr>
          <p:cNvPr id="30" name="Content Placeholder 28"/>
          <p:cNvSpPr>
            <a:spLocks noGrp="1"/>
          </p:cNvSpPr>
          <p:nvPr>
            <p:ph sz="quarter" idx="26" hasCustomPrompt="1"/>
          </p:nvPr>
        </p:nvSpPr>
        <p:spPr>
          <a:xfrm>
            <a:off x="891032" y="4127557"/>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
        <p:nvSpPr>
          <p:cNvPr id="31" name="Content Placeholder 28"/>
          <p:cNvSpPr>
            <a:spLocks noGrp="1"/>
          </p:cNvSpPr>
          <p:nvPr>
            <p:ph sz="quarter" idx="27" hasCustomPrompt="1"/>
          </p:nvPr>
        </p:nvSpPr>
        <p:spPr>
          <a:xfrm>
            <a:off x="891032" y="64770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Tree>
    <p:extLst>
      <p:ext uri="{BB962C8B-B14F-4D97-AF65-F5344CB8AC3E}">
        <p14:creationId xmlns:p14="http://schemas.microsoft.com/office/powerpoint/2010/main" val="1544501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ebuchet-Gray-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55625" y="675355"/>
            <a:ext cx="5418326" cy="7690104"/>
          </a:xfrm>
          <a:prstGeom prst="rect">
            <a:avLst/>
          </a:prstGeom>
        </p:spPr>
        <p:txBody>
          <a:bodyPr anchor="ctr"/>
          <a:lstStyle>
            <a:lvl1pPr marL="0" indent="0">
              <a:defRPr sz="5400" b="0" baseline="0">
                <a:solidFill>
                  <a:schemeClr val="bg1"/>
                </a:solidFill>
              </a:defRPr>
            </a:lvl1pPr>
          </a:lstStyle>
          <a:p>
            <a:pPr lvl="0"/>
            <a:r>
              <a:rPr lang="en-US"/>
              <a:t>Click to enter a relevant quote</a:t>
            </a:r>
          </a:p>
        </p:txBody>
      </p:sp>
      <p:sp>
        <p:nvSpPr>
          <p:cNvPr id="7" name="Content Placeholder 5"/>
          <p:cNvSpPr>
            <a:spLocks noGrp="1"/>
          </p:cNvSpPr>
          <p:nvPr>
            <p:ph sz="quarter" idx="11" hasCustomPrompt="1"/>
          </p:nvPr>
        </p:nvSpPr>
        <p:spPr>
          <a:xfrm>
            <a:off x="6377344" y="0"/>
            <a:ext cx="6177280" cy="9040814"/>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8000" b="1" i="1" baseline="0">
                <a:solidFill>
                  <a:schemeClr val="tx1"/>
                </a:solidFill>
              </a:defRPr>
            </a:lvl1pPr>
          </a:lstStyle>
          <a:p>
            <a:pPr lvl="0"/>
            <a:r>
              <a:rPr lang="en-US" sz="2844" b="1" i="1"/>
              <a:t>Click to insert image</a:t>
            </a:r>
            <a:endParaRPr lang="en-US"/>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1026326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ebuchet-Gray-Text and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5" name="Content Placeholder 4"/>
          <p:cNvSpPr>
            <a:spLocks noGrp="1"/>
          </p:cNvSpPr>
          <p:nvPr>
            <p:ph sz="quarter" idx="11" hasCustomPrompt="1"/>
          </p:nvPr>
        </p:nvSpPr>
        <p:spPr>
          <a:xfrm>
            <a:off x="525056" y="2264551"/>
            <a:ext cx="6345259" cy="5224498"/>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844" b="1" i="1"/>
            </a:lvl1pPr>
            <a:lvl2pPr>
              <a:buNone/>
              <a:defRPr i="1"/>
            </a:lvl2pPr>
            <a:lvl3pPr>
              <a:buNone/>
              <a:defRPr i="1"/>
            </a:lvl3pPr>
            <a:lvl4pPr>
              <a:buNone/>
              <a:defRPr i="1"/>
            </a:lvl4pPr>
            <a:lvl5pPr>
              <a:buNone/>
              <a:defRPr i="1"/>
            </a:lvl5pPr>
          </a:lstStyle>
          <a:p>
            <a:pPr lvl="0"/>
            <a:r>
              <a:rPr lang="en-US" sz="2844" i="1"/>
              <a:t>Insert image or Clip Art</a:t>
            </a:r>
            <a:endParaRPr lang="en-US"/>
          </a:p>
        </p:txBody>
      </p:sp>
      <p:sp>
        <p:nvSpPr>
          <p:cNvPr id="11"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baseline="0" dirty="0">
                <a:solidFill>
                  <a:srgbClr val="FFFFFF"/>
                </a:solidFill>
                <a:latin typeface="+mj-lt"/>
                <a:ea typeface="+mj-ea"/>
                <a:cs typeface="+mj-cs"/>
              </a:defRPr>
            </a:lvl1pPr>
          </a:lstStyle>
          <a:p>
            <a:pPr lvl="0" algn="ctr">
              <a:spcBef>
                <a:spcPct val="0"/>
              </a:spcBef>
            </a:pPr>
            <a:r>
              <a:rPr lang="en-US"/>
              <a:t>Click to edit title</a:t>
            </a:r>
          </a:p>
        </p:txBody>
      </p:sp>
      <p:sp>
        <p:nvSpPr>
          <p:cNvPr id="4" name="Text Placeholder 3"/>
          <p:cNvSpPr>
            <a:spLocks noGrp="1"/>
          </p:cNvSpPr>
          <p:nvPr>
            <p:ph type="body" sz="quarter" idx="16"/>
          </p:nvPr>
        </p:nvSpPr>
        <p:spPr>
          <a:xfrm>
            <a:off x="7264400" y="2264551"/>
            <a:ext cx="5257800" cy="5224498"/>
          </a:xfrm>
          <a:prstGeom prst="rect">
            <a:avLst/>
          </a:prstGeom>
        </p:spPr>
        <p:txBody>
          <a:bodyPr/>
          <a:lstStyle>
            <a:lvl1pPr>
              <a:defRPr lang="en-US" sz="3600" baseline="0" smtClean="0">
                <a:solidFill>
                  <a:schemeClr val="bg1"/>
                </a:solidFill>
              </a:defRPr>
            </a:lvl1pPr>
            <a:lvl2pPr>
              <a:defRPr lang="en-US" sz="3200" baseline="0" smtClean="0">
                <a:solidFill>
                  <a:schemeClr val="bg1"/>
                </a:solidFill>
              </a:defRPr>
            </a:lvl2pPr>
            <a:lvl3pPr>
              <a:defRPr lang="en-US" sz="2800" smtClean="0">
                <a:solidFill>
                  <a:schemeClr val="bg1"/>
                </a:solidFill>
              </a:defRPr>
            </a:lvl3pPr>
            <a:lvl4pPr>
              <a:defRPr lang="en-US" sz="2400" smtClean="0">
                <a:solidFill>
                  <a:schemeClr val="bg1"/>
                </a:solidFill>
              </a:defRPr>
            </a:lvl4pPr>
            <a:lvl5pPr>
              <a:defRPr lang="en-US">
                <a:solidFill>
                  <a:schemeClr val="bg1"/>
                </a:solidFill>
              </a:defRPr>
            </a:lvl5pPr>
          </a:lstStyle>
          <a:p>
            <a:pPr lvl="0">
              <a:spcBef>
                <a:spcPts val="768"/>
              </a:spcBef>
              <a:buFont typeface="Arial" panose="020B0604020202020204" pitchFamily="34" charset="0"/>
              <a:buChar char="•"/>
            </a:pPr>
            <a:r>
              <a:rPr lang="en-US"/>
              <a:t>Click to edit Master text styles</a:t>
            </a:r>
          </a:p>
          <a:p>
            <a:pPr lvl="1">
              <a:spcBef>
                <a:spcPts val="768"/>
              </a:spcBef>
              <a:buFont typeface="Arial" panose="020B0604020202020204" pitchFamily="34" charset="0"/>
              <a:buChar char="•"/>
            </a:pPr>
            <a:r>
              <a:rPr lang="en-US"/>
              <a:t>Second level</a:t>
            </a:r>
          </a:p>
          <a:p>
            <a:pPr lvl="2">
              <a:spcBef>
                <a:spcPts val="768"/>
              </a:spcBef>
              <a:buFont typeface="Arial" panose="020B0604020202020204" pitchFamily="34" charset="0"/>
              <a:buChar char="•"/>
            </a:pPr>
            <a:r>
              <a:rPr lang="en-US"/>
              <a:t>Third level</a:t>
            </a:r>
          </a:p>
          <a:p>
            <a:pPr lvl="3">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353428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buchet-Gray-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1104607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ebuchet-Gray Thank You">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baseline="0"/>
            </a:lvl1pPr>
          </a:lstStyle>
          <a:p>
            <a:pPr lvl="0"/>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2954201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Layout - Gra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514235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ebuchet-Modern-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5" name="Slide Number Placeholder 4"/>
          <p:cNvSpPr>
            <a:spLocks noGrp="1"/>
          </p:cNvSpPr>
          <p:nvPr>
            <p:ph type="sldNum" sz="quarter" idx="13"/>
          </p:nvPr>
        </p:nvSpPr>
        <p:spPr/>
        <p:txBody>
          <a:bodyPr/>
          <a:lstStyle/>
          <a:p>
            <a:fld id="{8810772D-9569-4C05-843B-5835FB48A3D1}" type="slidenum">
              <a:rPr lang="en-US" smtClean="0"/>
              <a:t>‹#›</a:t>
            </a:fld>
            <a:endParaRPr lang="en-US"/>
          </a:p>
        </p:txBody>
      </p:sp>
      <p:sp>
        <p:nvSpPr>
          <p:cNvPr id="2" name="Date Placeholder 1"/>
          <p:cNvSpPr>
            <a:spLocks noGrp="1"/>
          </p:cNvSpPr>
          <p:nvPr>
            <p:ph type="dt" sz="half" idx="14"/>
          </p:nvPr>
        </p:nvSpPr>
        <p:spPr>
          <a:xfrm>
            <a:off x="9444038" y="7955280"/>
            <a:ext cx="2925762" cy="519112"/>
          </a:xfrm>
        </p:spPr>
        <p:txBody>
          <a:bodyPr/>
          <a:lstStyle/>
          <a:p>
            <a:pPr algn="r"/>
            <a:fld id="{ED86D25D-7CA7-44D1-834D-88EF1AF46013}" type="datetime1">
              <a:rPr lang="en-US" smtClean="0"/>
              <a:t>4/25/2024</a:t>
            </a:fld>
            <a:endParaRPr lang="en-US"/>
          </a:p>
        </p:txBody>
      </p:sp>
      <p:sp>
        <p:nvSpPr>
          <p:cNvPr id="9"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Tree>
    <p:extLst>
      <p:ext uri="{BB962C8B-B14F-4D97-AF65-F5344CB8AC3E}">
        <p14:creationId xmlns:p14="http://schemas.microsoft.com/office/powerpoint/2010/main" val="150102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ebuchet-Modern-Images-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5" name="Slide Number Placeholder 4"/>
          <p:cNvSpPr>
            <a:spLocks noGrp="1"/>
          </p:cNvSpPr>
          <p:nvPr>
            <p:ph type="sldNum" sz="quarter" idx="17"/>
          </p:nvPr>
        </p:nvSpPr>
        <p:spPr/>
        <p:txBody>
          <a:bodyPr/>
          <a:lstStyle/>
          <a:p>
            <a:fld id="{8810772D-9569-4C05-843B-5835FB48A3D1}" type="slidenum">
              <a:rPr lang="en-US" smtClean="0"/>
              <a:t>‹#›</a:t>
            </a:fld>
            <a:endParaRPr lang="en-US"/>
          </a:p>
        </p:txBody>
      </p:sp>
      <p:sp>
        <p:nvSpPr>
          <p:cNvPr id="2" name="Date Placeholder 1"/>
          <p:cNvSpPr>
            <a:spLocks noGrp="1"/>
          </p:cNvSpPr>
          <p:nvPr>
            <p:ph type="dt" sz="half" idx="18"/>
          </p:nvPr>
        </p:nvSpPr>
        <p:spPr>
          <a:xfrm>
            <a:off x="9444038" y="7955280"/>
            <a:ext cx="2925762" cy="519112"/>
          </a:xfrm>
        </p:spPr>
        <p:txBody>
          <a:bodyPr/>
          <a:lstStyle/>
          <a:p>
            <a:pPr algn="r"/>
            <a:fld id="{115116D0-EF73-413B-A3C9-CF65A8067C24}" type="datetime1">
              <a:rPr lang="en-US" smtClean="0"/>
              <a:t>4/25/2024</a:t>
            </a:fld>
            <a:endParaRPr lang="en-US"/>
          </a:p>
        </p:txBody>
      </p:sp>
      <p:sp>
        <p:nvSpPr>
          <p:cNvPr id="12" name="Text Placeholder 5"/>
          <p:cNvSpPr>
            <a:spLocks noGrp="1"/>
          </p:cNvSpPr>
          <p:nvPr>
            <p:ph type="body" sz="quarter" idx="19" hasCustomPrompt="1"/>
          </p:nvPr>
        </p:nvSpPr>
        <p:spPr>
          <a:xfrm>
            <a:off x="55864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Tree>
    <p:extLst>
      <p:ext uri="{BB962C8B-B14F-4D97-AF65-F5344CB8AC3E}">
        <p14:creationId xmlns:p14="http://schemas.microsoft.com/office/powerpoint/2010/main" val="138342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ebuchet-Modern-Images 2-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4"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5"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6"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5" name="Slide Number Placeholder 4"/>
          <p:cNvSpPr>
            <a:spLocks noGrp="1"/>
          </p:cNvSpPr>
          <p:nvPr>
            <p:ph type="sldNum" sz="quarter" idx="17"/>
          </p:nvPr>
        </p:nvSpPr>
        <p:spPr/>
        <p:txBody>
          <a:bodyPr/>
          <a:lstStyle/>
          <a:p>
            <a:fld id="{8810772D-9569-4C05-843B-5835FB48A3D1}" type="slidenum">
              <a:rPr lang="en-US" smtClean="0"/>
              <a:t>‹#›</a:t>
            </a:fld>
            <a:endParaRPr lang="en-US"/>
          </a:p>
        </p:txBody>
      </p:sp>
      <p:sp>
        <p:nvSpPr>
          <p:cNvPr id="2" name="Date Placeholder 1"/>
          <p:cNvSpPr>
            <a:spLocks noGrp="1"/>
          </p:cNvSpPr>
          <p:nvPr>
            <p:ph type="dt" sz="half" idx="18"/>
          </p:nvPr>
        </p:nvSpPr>
        <p:spPr>
          <a:xfrm>
            <a:off x="9444038" y="7955280"/>
            <a:ext cx="2925762" cy="519112"/>
          </a:xfrm>
        </p:spPr>
        <p:txBody>
          <a:bodyPr/>
          <a:lstStyle/>
          <a:p>
            <a:pPr algn="r"/>
            <a:fld id="{875695B4-CD6B-4274-B451-932BA08E0E63}" type="datetime1">
              <a:rPr lang="en-US" smtClean="0"/>
              <a:t>4/25/2024</a:t>
            </a:fld>
            <a:endParaRPr lang="en-US"/>
          </a:p>
        </p:txBody>
      </p:sp>
      <p:sp>
        <p:nvSpPr>
          <p:cNvPr id="16" name="Text Placeholder 5"/>
          <p:cNvSpPr>
            <a:spLocks noGrp="1"/>
          </p:cNvSpPr>
          <p:nvPr>
            <p:ph type="body" sz="quarter" idx="19" hasCustomPrompt="1"/>
          </p:nvPr>
        </p:nvSpPr>
        <p:spPr>
          <a:xfrm>
            <a:off x="55864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Tree>
    <p:extLst>
      <p:ext uri="{BB962C8B-B14F-4D97-AF65-F5344CB8AC3E}">
        <p14:creationId xmlns:p14="http://schemas.microsoft.com/office/powerpoint/2010/main" val="1850122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ebuchet-Modern-Gray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a:defRPr lang="en-US" sz="3600" baseline="0" dirty="0" smtClean="0">
                <a:solidFill>
                  <a:schemeClr val="bg1"/>
                </a:solidFill>
              </a:defRPr>
            </a:lvl1pPr>
            <a:lvl2pPr>
              <a:defRPr lang="en-US" sz="3200" baseline="0" dirty="0" smtClean="0">
                <a:solidFill>
                  <a:schemeClr val="bg1"/>
                </a:solidFill>
              </a:defRPr>
            </a:lvl2pPr>
            <a:lvl3pPr>
              <a:defRPr lang="en-US" sz="2800" dirty="0" smtClean="0">
                <a:solidFill>
                  <a:schemeClr val="bg1"/>
                </a:solidFill>
              </a:defRPr>
            </a:lvl3pPr>
            <a:lvl4pPr>
              <a:defRPr>
                <a:solidFill>
                  <a:schemeClr val="bg1"/>
                </a:solidFill>
              </a:defRPr>
            </a:lvl4pPr>
          </a:lstStyle>
          <a:p>
            <a:pPr lvl="0">
              <a:spcBef>
                <a:spcPts val="768"/>
              </a:spcBef>
              <a:buFont typeface="Arial" panose="020B0604020202020204" pitchFamily="34" charset="0"/>
              <a:buChar char="•"/>
            </a:pPr>
            <a:r>
              <a:rPr lang="en-US"/>
              <a:t>Use bullet points sparingly</a:t>
            </a:r>
          </a:p>
          <a:p>
            <a:pPr marL="800100" lvl="1" indent="-342900">
              <a:spcBef>
                <a:spcPts val="768"/>
              </a:spcBef>
              <a:buSzPct val="75000"/>
              <a:buFont typeface="Wingdings" panose="05000000000000000000" pitchFamily="2" charset="2"/>
              <a:buChar char="Ø"/>
            </a:pPr>
            <a:r>
              <a:rPr lang="en-US"/>
              <a:t>Try to keep it at 3 – 5 per slide</a:t>
            </a:r>
          </a:p>
          <a:p>
            <a:pPr lvl="0">
              <a:spcBef>
                <a:spcPts val="768"/>
              </a:spcBef>
              <a:buFont typeface="Arial" panose="020B0604020202020204" pitchFamily="34" charset="0"/>
              <a:buChar char="•"/>
            </a:pPr>
            <a:r>
              <a:rPr lang="en-US"/>
              <a:t>Only represent key ideas</a:t>
            </a:r>
          </a:p>
          <a:p>
            <a:pPr lvl="0">
              <a:spcBef>
                <a:spcPts val="768"/>
              </a:spcBef>
              <a:buFont typeface="Arial" panose="020B0604020202020204" pitchFamily="34" charset="0"/>
              <a:buChar char="•"/>
            </a:pPr>
            <a:r>
              <a:rPr lang="en-US"/>
              <a:t>Examine your font size</a:t>
            </a:r>
          </a:p>
          <a:p>
            <a:pPr marL="800100" lvl="1" indent="-342900">
              <a:spcBef>
                <a:spcPts val="768"/>
              </a:spcBef>
              <a:buSzPct val="75000"/>
              <a:buFont typeface="Wingdings" panose="05000000000000000000" pitchFamily="2" charset="2"/>
              <a:buChar char="Ø"/>
            </a:pPr>
            <a:r>
              <a:rPr lang="en-US"/>
              <a:t>Don’t go below 20 </a:t>
            </a:r>
          </a:p>
          <a:p>
            <a:pPr lvl="0">
              <a:spcBef>
                <a:spcPts val="768"/>
              </a:spcBef>
              <a:buFont typeface="Arial" panose="020B0604020202020204" pitchFamily="34" charset="0"/>
              <a:buChar char="•"/>
            </a:pPr>
            <a:r>
              <a:rPr lang="en-US"/>
              <a:t>Only add images/other media if relevant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28750" lvl="3" indent="-285750">
              <a:spcBef>
                <a:spcPts val="768"/>
              </a:spcBef>
              <a:buSzPct val="75000"/>
              <a:buFont typeface="Wingdings" panose="05000000000000000000" pitchFamily="2" charset="2"/>
              <a:buChar char="§"/>
            </a:pPr>
            <a:r>
              <a:rPr lang="en-US"/>
              <a:t>Fourth level (if you MUST)</a:t>
            </a:r>
          </a:p>
        </p:txBody>
      </p:sp>
      <p:sp>
        <p:nvSpPr>
          <p:cNvPr id="3" name="Slide Number Placeholder 2"/>
          <p:cNvSpPr>
            <a:spLocks noGrp="1"/>
          </p:cNvSpPr>
          <p:nvPr>
            <p:ph type="sldNum" sz="quarter" idx="11"/>
          </p:nvPr>
        </p:nvSpPr>
        <p:spPr/>
        <p:txBody>
          <a:bodyPr/>
          <a:lstStyle/>
          <a:p>
            <a:fld id="{8810772D-9569-4C05-843B-5835FB48A3D1}" type="slidenum">
              <a:rPr lang="en-US" smtClean="0"/>
              <a:t>‹#›</a:t>
            </a:fld>
            <a:endParaRPr lang="en-US"/>
          </a:p>
        </p:txBody>
      </p:sp>
    </p:spTree>
    <p:extLst>
      <p:ext uri="{BB962C8B-B14F-4D97-AF65-F5344CB8AC3E}">
        <p14:creationId xmlns:p14="http://schemas.microsoft.com/office/powerpoint/2010/main" val="275631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ebuchet-Images-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bg1"/>
                </a:solidFill>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sp>
        <p:nvSpPr>
          <p:cNvPr id="7" name="Content Placeholder 11"/>
          <p:cNvSpPr>
            <a:spLocks noGrp="1"/>
          </p:cNvSpPr>
          <p:nvPr>
            <p:ph sz="quarter" idx="14" hasCustomPrompt="1"/>
          </p:nvPr>
        </p:nvSpPr>
        <p:spPr>
          <a:xfrm>
            <a:off x="635000" y="684250"/>
            <a:ext cx="1828800" cy="1828800"/>
          </a:xfrm>
          <a:prstGeom prst="rect">
            <a:avLst/>
          </a:prstGeom>
        </p:spPr>
        <p:txBody>
          <a:bodyPr/>
          <a:lstStyle>
            <a:lvl1pPr marL="0" indent="0">
              <a:defRPr lang="en-US" sz="2200" baseline="0" dirty="0">
                <a:solidFill>
                  <a:schemeClr val="bg1"/>
                </a:solidFill>
              </a:defRPr>
            </a:lvl1pPr>
          </a:lstStyle>
          <a:p>
            <a:pPr lvl="0"/>
            <a:r>
              <a:rPr lang="en-US"/>
              <a:t>Click to add Image</a:t>
            </a:r>
          </a:p>
        </p:txBody>
      </p:sp>
      <p:sp>
        <p:nvSpPr>
          <p:cNvPr id="9"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88E71DEA-C72C-42CF-90F7-E467E0733BC8}" type="slidenum">
              <a:rPr lang="en-US" smtClean="0"/>
              <a:pPr/>
              <a:t>‹#›</a:t>
            </a:fld>
            <a:endParaRPr lang="en-US"/>
          </a:p>
        </p:txBody>
      </p:sp>
      <p:sp>
        <p:nvSpPr>
          <p:cNvPr id="12" name="Text Placeholder 5"/>
          <p:cNvSpPr>
            <a:spLocks noGrp="1"/>
          </p:cNvSpPr>
          <p:nvPr>
            <p:ph type="body" sz="quarter" idx="13" hasCustomPrompt="1"/>
          </p:nvPr>
        </p:nvSpPr>
        <p:spPr>
          <a:xfrm>
            <a:off x="45958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
        <p:nvSpPr>
          <p:cNvPr id="13" name="Date Placeholder 6"/>
          <p:cNvSpPr>
            <a:spLocks noGrp="1"/>
          </p:cNvSpPr>
          <p:nvPr>
            <p:ph type="dt" sz="half" idx="18"/>
          </p:nvPr>
        </p:nvSpPr>
        <p:spPr>
          <a:xfrm>
            <a:off x="8454962" y="8028432"/>
            <a:ext cx="2925762" cy="519112"/>
          </a:xfrm>
        </p:spPr>
        <p:txBody>
          <a:bodyPr/>
          <a:lstStyle/>
          <a:p>
            <a:fld id="{9C73A5AE-3191-453E-9A64-27F3BF6E4615}" type="datetime1">
              <a:rPr lang="en-US" smtClean="0"/>
              <a:t>4/25/2024</a:t>
            </a:fld>
            <a:endParaRPr lang="en-US"/>
          </a:p>
        </p:txBody>
      </p:sp>
    </p:spTree>
    <p:extLst>
      <p:ext uri="{BB962C8B-B14F-4D97-AF65-F5344CB8AC3E}">
        <p14:creationId xmlns:p14="http://schemas.microsoft.com/office/powerpoint/2010/main" val="991010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ebuchet-Modern-Gray-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730383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ebuchet-Modern-Gray Thank You">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ym typeface="Trebuchet MS" pitchFamily="-100" charset="0"/>
              </a:defRPr>
            </a:lvl1pPr>
          </a:lstStyle>
          <a:p>
            <a:pPr lvl="0" algn="r"/>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8810772D-9569-4C05-843B-5835FB48A3D1}" type="slidenum">
              <a:rPr lang="en-US" smtClean="0"/>
              <a:t>‹#›</a:t>
            </a:fld>
            <a:endParaRPr lang="en-US"/>
          </a:p>
        </p:txBody>
      </p:sp>
    </p:spTree>
    <p:extLst>
      <p:ext uri="{BB962C8B-B14F-4D97-AF65-F5344CB8AC3E}">
        <p14:creationId xmlns:p14="http://schemas.microsoft.com/office/powerpoint/2010/main" val="1725786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ebuchet-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a:solidFill>
                  <a:schemeClr val="tx1"/>
                </a:solidFill>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7CD4B2A3-DF06-4EAB-85AB-0641A4D150A0}" type="slidenum">
              <a:rPr lang="en-US" smtClean="0"/>
              <a:t>‹#›</a:t>
            </a:fld>
            <a:endParaRPr lang="en-US"/>
          </a:p>
        </p:txBody>
      </p:sp>
      <p:sp>
        <p:nvSpPr>
          <p:cNvPr id="5" name="Date Placeholder 4"/>
          <p:cNvSpPr>
            <a:spLocks noGrp="1"/>
          </p:cNvSpPr>
          <p:nvPr>
            <p:ph type="dt" sz="half" idx="13"/>
          </p:nvPr>
        </p:nvSpPr>
        <p:spPr>
          <a:xfrm>
            <a:off x="8454962" y="7955280"/>
            <a:ext cx="2925762" cy="519112"/>
          </a:xfrm>
        </p:spPr>
        <p:txBody>
          <a:bodyPr/>
          <a:lstStyle/>
          <a:p>
            <a:pPr algn="r"/>
            <a:fld id="{0B77004A-737F-47C4-BFC6-492C776B117F}" type="datetime1">
              <a:rPr lang="en-US" smtClean="0"/>
              <a:t>4/25/2024</a:t>
            </a:fld>
            <a:endParaRPr lang="en-US"/>
          </a:p>
        </p:txBody>
      </p:sp>
      <p:sp>
        <p:nvSpPr>
          <p:cNvPr id="9" name="Text Placeholder 5"/>
          <p:cNvSpPr>
            <a:spLocks noGrp="1"/>
          </p:cNvSpPr>
          <p:nvPr>
            <p:ph type="body" sz="quarter" idx="15" hasCustomPrompt="1"/>
          </p:nvPr>
        </p:nvSpPr>
        <p:spPr>
          <a:xfrm>
            <a:off x="4595876"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339413781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ebuchet-Images-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indent="0">
              <a:defRPr lang="en-US" sz="2200" baseline="0" dirty="0">
                <a:solidFill>
                  <a:schemeClr val="bg1"/>
                </a:solidFill>
              </a:defRPr>
            </a:lvl1pPr>
          </a:lstStyle>
          <a:p>
            <a:pPr lvl="0"/>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7CD4B2A3-DF06-4EAB-85AB-0641A4D150A0}" type="slidenum">
              <a:rPr lang="en-US" smtClean="0"/>
              <a:pPr/>
              <a:t>‹#›</a:t>
            </a:fld>
            <a:endParaRPr lang="en-US"/>
          </a:p>
        </p:txBody>
      </p:sp>
      <p:sp>
        <p:nvSpPr>
          <p:cNvPr id="5" name="Date Placeholder 4"/>
          <p:cNvSpPr>
            <a:spLocks noGrp="1"/>
          </p:cNvSpPr>
          <p:nvPr>
            <p:ph type="dt" sz="half" idx="18"/>
          </p:nvPr>
        </p:nvSpPr>
        <p:spPr>
          <a:xfrm>
            <a:off x="8454962" y="7955280"/>
            <a:ext cx="2925762" cy="519112"/>
          </a:xfrm>
        </p:spPr>
        <p:txBody>
          <a:bodyPr/>
          <a:lstStyle/>
          <a:p>
            <a:pPr algn="r"/>
            <a:fld id="{D9550EAF-5AA1-49E9-8DBD-F4D5AA04EAE8}" type="datetime1">
              <a:rPr lang="en-US" smtClean="0"/>
              <a:t>4/25/2024</a:t>
            </a:fld>
            <a:endParaRPr lang="en-US"/>
          </a:p>
        </p:txBody>
      </p:sp>
      <p:sp>
        <p:nvSpPr>
          <p:cNvPr id="12" name="Text Placeholder 5"/>
          <p:cNvSpPr>
            <a:spLocks noGrp="1"/>
          </p:cNvSpPr>
          <p:nvPr>
            <p:ph type="body" sz="quarter" idx="19" hasCustomPrompt="1"/>
          </p:nvPr>
        </p:nvSpPr>
        <p:spPr>
          <a:xfrm>
            <a:off x="4595876"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128657699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buchet-Images 2-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solidFill>
                  <a:schemeClr val="tx1"/>
                </a:solidFill>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7" hasCustomPrompt="1"/>
          </p:nvPr>
        </p:nvSpPr>
        <p:spPr>
          <a:xfrm>
            <a:off x="-36576" y="524230"/>
            <a:ext cx="2011680" cy="2011680"/>
          </a:xfrm>
          <a:prstGeom prst="rect">
            <a:avLst/>
          </a:prstGeom>
        </p:spPr>
        <p:txBody>
          <a:bodyPr/>
          <a:lstStyle>
            <a:lvl1pPr marL="0" indent="0">
              <a:defRPr sz="2200" baseline="0">
                <a:solidFill>
                  <a:schemeClr val="bg1"/>
                </a:solidFill>
              </a:defRPr>
            </a:lvl1pPr>
          </a:lstStyle>
          <a:p>
            <a:pPr lvl="0"/>
            <a:r>
              <a:rPr lang="en-US"/>
              <a:t>Click to add Image</a:t>
            </a:r>
          </a:p>
        </p:txBody>
      </p:sp>
      <p:sp>
        <p:nvSpPr>
          <p:cNvPr id="14" name="Content Placeholder 11"/>
          <p:cNvSpPr>
            <a:spLocks noGrp="1"/>
          </p:cNvSpPr>
          <p:nvPr>
            <p:ph sz="quarter" idx="18" hasCustomPrompt="1"/>
          </p:nvPr>
        </p:nvSpPr>
        <p:spPr>
          <a:xfrm>
            <a:off x="-36576" y="6164580"/>
            <a:ext cx="2011680" cy="2011680"/>
          </a:xfrm>
          <a:prstGeom prst="rect">
            <a:avLst/>
          </a:prstGeom>
        </p:spPr>
        <p:txBody>
          <a:bodyPr/>
          <a:lstStyle>
            <a:lvl1pPr marL="0" indent="0">
              <a:defRPr sz="2200">
                <a:solidFill>
                  <a:schemeClr val="bg1"/>
                </a:solidFill>
              </a:defRPr>
            </a:lvl1pPr>
          </a:lstStyle>
          <a:p>
            <a:pPr lvl="0"/>
            <a:r>
              <a:rPr lang="en-US"/>
              <a:t>Click to add Image</a:t>
            </a:r>
          </a:p>
        </p:txBody>
      </p:sp>
      <p:sp>
        <p:nvSpPr>
          <p:cNvPr id="15" name="Content Placeholder 11"/>
          <p:cNvSpPr>
            <a:spLocks noGrp="1"/>
          </p:cNvSpPr>
          <p:nvPr>
            <p:ph sz="quarter" idx="19" hasCustomPrompt="1"/>
          </p:nvPr>
        </p:nvSpPr>
        <p:spPr>
          <a:xfrm>
            <a:off x="-36576" y="3344405"/>
            <a:ext cx="2011680" cy="2011680"/>
          </a:xfrm>
          <a:prstGeom prst="rect">
            <a:avLst/>
          </a:prstGeom>
        </p:spPr>
        <p:txBody>
          <a:bodyPr/>
          <a:lstStyle>
            <a:lvl1pPr marL="0" indent="0">
              <a:defRPr sz="2200">
                <a:solidFill>
                  <a:schemeClr val="bg1"/>
                </a:solidFill>
              </a:defRPr>
            </a:lvl1pPr>
          </a:lstStyle>
          <a:p>
            <a:pPr lvl="0"/>
            <a:r>
              <a:rPr lang="en-US"/>
              <a:t>Click to add Image</a:t>
            </a:r>
          </a:p>
        </p:txBody>
      </p:sp>
      <p:sp>
        <p:nvSpPr>
          <p:cNvPr id="2" name="Slide Number Placeholder 1"/>
          <p:cNvSpPr>
            <a:spLocks noGrp="1"/>
          </p:cNvSpPr>
          <p:nvPr>
            <p:ph type="sldNum" sz="quarter" idx="20"/>
          </p:nvPr>
        </p:nvSpPr>
        <p:spPr/>
        <p:txBody>
          <a:bodyPr/>
          <a:lstStyle/>
          <a:p>
            <a:fld id="{7CD4B2A3-DF06-4EAB-85AB-0641A4D150A0}" type="slidenum">
              <a:rPr lang="en-US" smtClean="0"/>
              <a:pPr/>
              <a:t>‹#›</a:t>
            </a:fld>
            <a:endParaRPr lang="en-US"/>
          </a:p>
        </p:txBody>
      </p:sp>
      <p:sp>
        <p:nvSpPr>
          <p:cNvPr id="5" name="Date Placeholder 4"/>
          <p:cNvSpPr>
            <a:spLocks noGrp="1"/>
          </p:cNvSpPr>
          <p:nvPr>
            <p:ph type="dt" sz="half" idx="21"/>
          </p:nvPr>
        </p:nvSpPr>
        <p:spPr>
          <a:xfrm>
            <a:off x="9446578" y="7955280"/>
            <a:ext cx="2925762" cy="519112"/>
          </a:xfrm>
        </p:spPr>
        <p:txBody>
          <a:bodyPr/>
          <a:lstStyle/>
          <a:p>
            <a:pPr algn="r"/>
            <a:fld id="{DE69E8C9-7248-42B4-B633-2775D312B861}" type="datetime1">
              <a:rPr lang="en-US" smtClean="0"/>
              <a:t>4/25/2024</a:t>
            </a:fld>
            <a:endParaRPr lang="en-US"/>
          </a:p>
        </p:txBody>
      </p:sp>
      <p:sp>
        <p:nvSpPr>
          <p:cNvPr id="16"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14490104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buchet-White Mission Slide">
    <p:spTree>
      <p:nvGrpSpPr>
        <p:cNvPr id="1" name=""/>
        <p:cNvGrpSpPr/>
        <p:nvPr/>
      </p:nvGrpSpPr>
      <p:grpSpPr>
        <a:xfrm>
          <a:off x="0" y="0"/>
          <a:ext cx="0" cy="0"/>
          <a:chOff x="0" y="0"/>
          <a:chExt cx="0" cy="0"/>
        </a:xfrm>
      </p:grpSpPr>
      <p:sp>
        <p:nvSpPr>
          <p:cNvPr id="5" name="TextBox 4"/>
          <p:cNvSpPr txBox="1"/>
          <p:nvPr userDrawn="1"/>
        </p:nvSpPr>
        <p:spPr>
          <a:xfrm>
            <a:off x="893762" y="2891641"/>
            <a:ext cx="11217275" cy="3970318"/>
          </a:xfrm>
          <a:prstGeom prst="rect">
            <a:avLst/>
          </a:prstGeom>
          <a:noFill/>
        </p:spPr>
        <p:txBody>
          <a:bodyPr wrap="square" rtlCol="0" anchor="ctr">
            <a:spAutoFit/>
          </a:bodyPr>
          <a:lstStyle/>
          <a:p>
            <a:pPr marL="0" marR="0" lvl="0" indent="0" algn="ctr" defTabSz="584200" rtl="0" eaLnBrk="1" fontAlgn="base" latinLnBrk="0" hangingPunct="0">
              <a:lnSpc>
                <a:spcPct val="100000"/>
              </a:lnSpc>
              <a:spcBef>
                <a:spcPct val="0"/>
              </a:spcBef>
              <a:spcAft>
                <a:spcPct val="0"/>
              </a:spcAft>
              <a:buClrTx/>
              <a:buSzTx/>
              <a:buFontTx/>
              <a:buNone/>
              <a:tabLst/>
              <a:defRPr/>
            </a:pPr>
            <a:r>
              <a:rPr lang="en-US" sz="6000" b="1">
                <a:solidFill>
                  <a:schemeClr val="tx1"/>
                </a:solidFill>
              </a:rPr>
              <a:t>Improving</a:t>
            </a:r>
            <a:r>
              <a:rPr lang="en-US" sz="6000" b="0">
                <a:solidFill>
                  <a:schemeClr val="tx1"/>
                </a:solidFill>
              </a:rPr>
              <a:t> </a:t>
            </a:r>
            <a:r>
              <a:rPr lang="en-US" sz="5400" b="0">
                <a:solidFill>
                  <a:schemeClr val="tx1"/>
                </a:solidFill>
              </a:rPr>
              <a:t>health care access and outcomes for the </a:t>
            </a:r>
            <a:r>
              <a:rPr lang="en-US" sz="6000" b="1">
                <a:solidFill>
                  <a:schemeClr val="tx1"/>
                </a:solidFill>
              </a:rPr>
              <a:t>people</a:t>
            </a:r>
            <a:r>
              <a:rPr lang="en-US" sz="6000" b="0">
                <a:solidFill>
                  <a:schemeClr val="tx1"/>
                </a:solidFill>
              </a:rPr>
              <a:t> </a:t>
            </a:r>
            <a:r>
              <a:rPr lang="en-US" sz="5400" b="0">
                <a:solidFill>
                  <a:schemeClr val="tx1"/>
                </a:solidFill>
              </a:rPr>
              <a:t>we serve while demonstrating sound stewardship of financial </a:t>
            </a:r>
            <a:r>
              <a:rPr lang="en-US" sz="6000" b="1">
                <a:solidFill>
                  <a:schemeClr val="tx1"/>
                </a:solidFill>
              </a:rPr>
              <a:t>resources</a:t>
            </a:r>
            <a:endParaRPr lang="en-US" sz="5400" b="1">
              <a:solidFill>
                <a:schemeClr val="tx1"/>
              </a:solidFill>
            </a:endParaRPr>
          </a:p>
          <a:p>
            <a:endParaRPr lang="en-US">
              <a:solidFill>
                <a:schemeClr val="tx1"/>
              </a:solidFill>
            </a:endParaRPr>
          </a:p>
        </p:txBody>
      </p:sp>
      <p:sp>
        <p:nvSpPr>
          <p:cNvPr id="6" name="TextBox 5"/>
          <p:cNvSpPr txBox="1"/>
          <p:nvPr userDrawn="1"/>
        </p:nvSpPr>
        <p:spPr>
          <a:xfrm>
            <a:off x="893762" y="914400"/>
            <a:ext cx="10896600" cy="1107996"/>
          </a:xfrm>
          <a:prstGeom prst="rect">
            <a:avLst/>
          </a:prstGeom>
          <a:noFill/>
        </p:spPr>
        <p:txBody>
          <a:bodyPr wrap="square" rtlCol="0" anchor="ctr">
            <a:spAutoFit/>
          </a:bodyPr>
          <a:lstStyle/>
          <a:p>
            <a:r>
              <a:rPr lang="en-US" sz="6600" b="1" i="1">
                <a:solidFill>
                  <a:schemeClr val="tx1"/>
                </a:solidFill>
              </a:rPr>
              <a:t>Our Mission</a:t>
            </a:r>
          </a:p>
        </p:txBody>
      </p:sp>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967004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ebuchet-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9565"/>
            <a:ext cx="11217275" cy="1156322"/>
          </a:xfrm>
          <a:prstGeom prst="rect">
            <a:avLst/>
          </a:prstGeom>
        </p:spPr>
        <p:txBody>
          <a:bodyPr anchor="ctr"/>
          <a:lstStyle>
            <a:lvl1pPr algn="ctr">
              <a:defRPr sz="6000">
                <a:solidFill>
                  <a:schemeClr val="tx1"/>
                </a:solidFill>
              </a:defRPr>
            </a:lvl1pPr>
          </a:lstStyle>
          <a:p>
            <a:r>
              <a:rPr lang="en-US"/>
              <a:t>Click to edit Slide title</a:t>
            </a:r>
          </a:p>
        </p:txBody>
      </p:sp>
      <p:sp>
        <p:nvSpPr>
          <p:cNvPr id="4" name="Content Placeholder 3"/>
          <p:cNvSpPr>
            <a:spLocks noGrp="1"/>
          </p:cNvSpPr>
          <p:nvPr>
            <p:ph sz="quarter" idx="10" hasCustomPrompt="1"/>
          </p:nvPr>
        </p:nvSpPr>
        <p:spPr>
          <a:xfrm>
            <a:off x="893763" y="1676400"/>
            <a:ext cx="11217275" cy="5943600"/>
          </a:xfrm>
          <a:prstGeom prst="rect">
            <a:avLst/>
          </a:prstGeom>
        </p:spPr>
        <p:txBody>
          <a:bodyPr/>
          <a:lstStyle>
            <a:lvl1pPr marL="342900" indent="-342900">
              <a:spcBef>
                <a:spcPts val="768"/>
              </a:spcBef>
              <a:buFont typeface="Arial" panose="020B0604020202020204" pitchFamily="34" charset="0"/>
              <a:buChar char="•"/>
              <a:defRPr sz="3600" baseline="0">
                <a:solidFill>
                  <a:schemeClr val="tx1"/>
                </a:solidFill>
              </a:defRPr>
            </a:lvl1pPr>
            <a:lvl2pPr marL="800100" indent="-342900">
              <a:spcBef>
                <a:spcPts val="768"/>
              </a:spcBef>
              <a:buSzPct val="75000"/>
              <a:buFont typeface="Wingdings" panose="05000000000000000000" pitchFamily="2" charset="2"/>
              <a:buChar char="Ø"/>
              <a:defRPr sz="3200" baseline="0">
                <a:solidFill>
                  <a:schemeClr val="tx1"/>
                </a:solidFill>
              </a:defRPr>
            </a:lvl2pPr>
            <a:lvl3pPr marL="1200150" indent="-285750">
              <a:spcBef>
                <a:spcPts val="768"/>
              </a:spcBef>
              <a:buSzPct val="75000"/>
              <a:buFont typeface="Wingdings" panose="05000000000000000000" pitchFamily="2" charset="2"/>
              <a:buChar char="§"/>
              <a:defRPr sz="2800">
                <a:solidFill>
                  <a:schemeClr val="tx1"/>
                </a:solidFill>
              </a:defRPr>
            </a:lvl3pPr>
            <a:lvl4pPr marL="1481138" indent="-219075">
              <a:spcBef>
                <a:spcPts val="768"/>
              </a:spcBef>
              <a:buFont typeface="Arial" panose="020B0604020202020204" pitchFamily="34" charset="0"/>
              <a:buChar char="•"/>
              <a:defRPr sz="2400">
                <a:solidFill>
                  <a:schemeClr val="tx1"/>
                </a:solidFill>
              </a:defRPr>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a:p>
            <a:pPr lvl="3"/>
            <a:r>
              <a:rPr lang="en-US"/>
              <a:t>Fourth level (if you MUST)</a:t>
            </a:r>
          </a:p>
        </p:txBody>
      </p:sp>
      <p:sp>
        <p:nvSpPr>
          <p:cNvPr id="3" name="Slide Number Placeholder 2"/>
          <p:cNvSpPr>
            <a:spLocks noGrp="1"/>
          </p:cNvSpPr>
          <p:nvPr>
            <p:ph type="sldNum" sz="quarter" idx="11"/>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2947305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ebuchet-White-Graphics and Content">
    <p:spTree>
      <p:nvGrpSpPr>
        <p:cNvPr id="1" name=""/>
        <p:cNvGrpSpPr/>
        <p:nvPr/>
      </p:nvGrpSpPr>
      <p:grpSpPr>
        <a:xfrm>
          <a:off x="0" y="0"/>
          <a:ext cx="0" cy="0"/>
          <a:chOff x="0" y="0"/>
          <a:chExt cx="0" cy="0"/>
        </a:xfrm>
      </p:grpSpPr>
      <p:sp>
        <p:nvSpPr>
          <p:cNvPr id="13" name="Media Placeholder 3"/>
          <p:cNvSpPr>
            <a:spLocks noGrp="1"/>
          </p:cNvSpPr>
          <p:nvPr>
            <p:ph type="media" sz="quarter" idx="17" hasCustomPrompt="1"/>
          </p:nvPr>
        </p:nvSpPr>
        <p:spPr>
          <a:xfrm>
            <a:off x="8493870" y="1755648"/>
            <a:ext cx="3684588" cy="5184648"/>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defRPr>
            </a:lvl1pPr>
          </a:lstStyle>
          <a:p>
            <a:r>
              <a:rPr lang="en-US"/>
              <a:t>Insert image or other media</a:t>
            </a:r>
          </a:p>
        </p:txBody>
      </p:sp>
      <p:sp>
        <p:nvSpPr>
          <p:cNvPr id="4" name="Media Placeholder 3"/>
          <p:cNvSpPr>
            <a:spLocks noGrp="1"/>
          </p:cNvSpPr>
          <p:nvPr>
            <p:ph type="media" sz="quarter" idx="16" hasCustomPrompt="1"/>
          </p:nvPr>
        </p:nvSpPr>
        <p:spPr>
          <a:xfrm>
            <a:off x="760412" y="1755648"/>
            <a:ext cx="3684588" cy="5184648"/>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defRPr>
            </a:lvl1pPr>
          </a:lstStyle>
          <a:p>
            <a:r>
              <a:rPr lang="en-US"/>
              <a:t>Insert image or other media</a:t>
            </a:r>
          </a:p>
        </p:txBody>
      </p:sp>
      <p:sp>
        <p:nvSpPr>
          <p:cNvPr id="14" name="Media Placeholder 3"/>
          <p:cNvSpPr>
            <a:spLocks noGrp="1"/>
          </p:cNvSpPr>
          <p:nvPr>
            <p:ph type="media" sz="quarter" idx="18" hasCustomPrompt="1"/>
          </p:nvPr>
        </p:nvSpPr>
        <p:spPr>
          <a:xfrm>
            <a:off x="4620078" y="1755648"/>
            <a:ext cx="3684588" cy="2368296"/>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defRPr>
            </a:lvl1pPr>
          </a:lstStyle>
          <a:p>
            <a:r>
              <a:rPr lang="en-US"/>
              <a:t>Insert image or other media</a:t>
            </a:r>
          </a:p>
        </p:txBody>
      </p:sp>
      <p:sp>
        <p:nvSpPr>
          <p:cNvPr id="15" name="Media Placeholder 3"/>
          <p:cNvSpPr>
            <a:spLocks noGrp="1"/>
          </p:cNvSpPr>
          <p:nvPr>
            <p:ph type="media" sz="quarter" idx="19" hasCustomPrompt="1"/>
          </p:nvPr>
        </p:nvSpPr>
        <p:spPr>
          <a:xfrm>
            <a:off x="4620078" y="4572000"/>
            <a:ext cx="3684588" cy="2368296"/>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defRPr>
            </a:lvl1pPr>
          </a:lstStyle>
          <a:p>
            <a:r>
              <a:rPr lang="en-US"/>
              <a:t>Insert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7"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baseline="0" dirty="0">
                <a:solidFill>
                  <a:schemeClr val="tx1"/>
                </a:solidFill>
                <a:latin typeface="+mj-lt"/>
                <a:ea typeface="+mj-ea"/>
                <a:cs typeface="+mj-cs"/>
              </a:defRPr>
            </a:lvl1pPr>
          </a:lstStyle>
          <a:p>
            <a:pPr lvl="0" algn="ctr">
              <a:spcBef>
                <a:spcPct val="0"/>
              </a:spcBef>
            </a:pPr>
            <a:r>
              <a:rPr lang="en-US"/>
              <a:t>Replace Bullets with Images</a:t>
            </a:r>
          </a:p>
        </p:txBody>
      </p:sp>
    </p:spTree>
    <p:extLst>
      <p:ext uri="{BB962C8B-B14F-4D97-AF65-F5344CB8AC3E}">
        <p14:creationId xmlns:p14="http://schemas.microsoft.com/office/powerpoint/2010/main" val="3825801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ebuchet and Verdana-White-Text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Text Placeholder 4"/>
          <p:cNvSpPr>
            <a:spLocks noGrp="1"/>
          </p:cNvSpPr>
          <p:nvPr>
            <p:ph type="body" sz="quarter" idx="11" hasCustomPrompt="1"/>
          </p:nvPr>
        </p:nvSpPr>
        <p:spPr>
          <a:xfrm>
            <a:off x="406400" y="2915914"/>
            <a:ext cx="5142543" cy="2589451"/>
          </a:xfrm>
          <a:prstGeom prst="rect">
            <a:avLst/>
          </a:prstGeom>
        </p:spPr>
        <p:txBody>
          <a:bodyPr anchor="ctr"/>
          <a:lstStyle>
            <a:lvl1pPr marL="0" indent="0">
              <a:buNone/>
              <a:defRPr sz="60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YOUR MAIN IDEA</a:t>
            </a:r>
          </a:p>
        </p:txBody>
      </p:sp>
      <p:sp>
        <p:nvSpPr>
          <p:cNvPr id="7" name="Text Placeholder 6"/>
          <p:cNvSpPr>
            <a:spLocks noGrp="1"/>
          </p:cNvSpPr>
          <p:nvPr>
            <p:ph type="body" sz="quarter" idx="12" hasCustomPrompt="1"/>
          </p:nvPr>
        </p:nvSpPr>
        <p:spPr>
          <a:xfrm>
            <a:off x="6556248" y="1920240"/>
            <a:ext cx="5724144" cy="5001768"/>
          </a:xfrm>
          <a:prstGeom prst="rect">
            <a:avLst/>
          </a:prstGeom>
        </p:spPr>
        <p:txBody>
          <a:bodyPr/>
          <a:lstStyle>
            <a:lvl1pPr>
              <a:defRPr lang="en-US" sz="3600" baseline="0" smtClean="0">
                <a:solidFill>
                  <a:schemeClr val="tx1"/>
                </a:solidFill>
              </a:defRPr>
            </a:lvl1pPr>
            <a:lvl2pPr>
              <a:defRPr lang="en-US" sz="3200" baseline="0" smtClean="0">
                <a:solidFill>
                  <a:schemeClr val="tx1"/>
                </a:solidFill>
              </a:defRPr>
            </a:lvl2pPr>
            <a:lvl3pPr>
              <a:defRPr lang="en-US" sz="2800" smtClean="0">
                <a:solidFill>
                  <a:schemeClr val="tx1"/>
                </a:solidFill>
              </a:defRPr>
            </a:lvl3pPr>
            <a:lvl4pPr>
              <a:defRPr lang="en-US" sz="2400" smtClean="0">
                <a:solidFill>
                  <a:schemeClr val="tx1"/>
                </a:solidFill>
              </a:defRPr>
            </a:lvl4pPr>
            <a:lvl5pPr>
              <a:defRPr lang="en-US">
                <a:solidFill>
                  <a:schemeClr val="bg1"/>
                </a:solidFill>
              </a:defRPr>
            </a:lvl5pPr>
          </a:lstStyle>
          <a:p>
            <a:pPr lvl="0">
              <a:spcBef>
                <a:spcPts val="768"/>
              </a:spcBef>
              <a:buFont typeface="Arial" panose="020B0604020202020204" pitchFamily="34" charset="0"/>
              <a:buChar char="•"/>
            </a:pPr>
            <a:r>
              <a:rPr lang="en-US"/>
              <a:t>Click to edit text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7448" t="21953" r="38610" b="26798"/>
          <a:stretch/>
        </p:blipFill>
        <p:spPr>
          <a:xfrm>
            <a:off x="5348963" y="2562947"/>
            <a:ext cx="1340165" cy="3685453"/>
          </a:xfrm>
          <a:prstGeom prst="rect">
            <a:avLst/>
          </a:prstGeom>
        </p:spPr>
      </p:pic>
    </p:spTree>
    <p:extLst>
      <p:ext uri="{BB962C8B-B14F-4D97-AF65-F5344CB8AC3E}">
        <p14:creationId xmlns:p14="http://schemas.microsoft.com/office/powerpoint/2010/main" val="3976710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ebuchet-White-Text and Imag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Rectangle 3"/>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algn="ctr"/>
            <a:endParaRPr lang="en-US"/>
          </a:p>
        </p:txBody>
      </p:sp>
      <p:sp>
        <p:nvSpPr>
          <p:cNvPr id="5" name="Content Placeholder 4"/>
          <p:cNvSpPr>
            <a:spLocks noGrp="1"/>
          </p:cNvSpPr>
          <p:nvPr>
            <p:ph sz="quarter" idx="12" hasCustomPrompt="1"/>
          </p:nvPr>
        </p:nvSpPr>
        <p:spPr>
          <a:xfrm>
            <a:off x="7251555" y="2088221"/>
            <a:ext cx="4768427" cy="5045396"/>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1167033" rtl="0" eaLnBrk="1" fontAlgn="auto" latinLnBrk="0" hangingPunct="1">
              <a:lnSpc>
                <a:spcPct val="100000"/>
              </a:lnSpc>
              <a:spcBef>
                <a:spcPct val="20000"/>
              </a:spcBef>
              <a:spcAft>
                <a:spcPts val="0"/>
              </a:spcAft>
              <a:buClrTx/>
              <a:buSzTx/>
              <a:buFont typeface="Arial" pitchFamily="34" charset="0"/>
              <a:buNone/>
              <a:tabLst/>
              <a:defRPr sz="2844" b="1" i="1" baseline="0">
                <a:solidFill>
                  <a:schemeClr val="tx1">
                    <a:lumMod val="50000"/>
                  </a:schemeClr>
                </a:solidFill>
                <a:effectLst/>
              </a:defRPr>
            </a:lvl1pPr>
          </a:lstStyle>
          <a:p>
            <a:pPr lvl="0"/>
            <a:r>
              <a:rPr lang="en-US"/>
              <a:t>Click to add image or other media</a:t>
            </a:r>
          </a:p>
        </p:txBody>
      </p:sp>
      <p:sp>
        <p:nvSpPr>
          <p:cNvPr id="6" name="Text Placeholder 11"/>
          <p:cNvSpPr>
            <a:spLocks noGrp="1"/>
          </p:cNvSpPr>
          <p:nvPr>
            <p:ph type="body" sz="quarter" idx="13" hasCustomPrompt="1"/>
          </p:nvPr>
        </p:nvSpPr>
        <p:spPr>
          <a:xfrm>
            <a:off x="1701800" y="3389688"/>
            <a:ext cx="4955371" cy="2442463"/>
          </a:xfrm>
          <a:prstGeom prst="rect">
            <a:avLst/>
          </a:prstGeom>
        </p:spPr>
        <p:txBody>
          <a:bodyPr anchor="ctr"/>
          <a:lstStyle>
            <a:lvl1pPr marL="0" indent="0">
              <a:buNone/>
              <a:defRPr sz="6258" b="1">
                <a:solidFill>
                  <a:schemeClr val="tx1">
                    <a:lumMod val="50000"/>
                  </a:schemeClr>
                </a:solidFill>
                <a:latin typeface="+mj-lt"/>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6258"/>
              <a:t>Insert Key Point Here</a:t>
            </a:r>
            <a:endParaRPr lang="en-US"/>
          </a:p>
        </p:txBody>
      </p:sp>
    </p:spTree>
    <p:extLst>
      <p:ext uri="{BB962C8B-B14F-4D97-AF65-F5344CB8AC3E}">
        <p14:creationId xmlns:p14="http://schemas.microsoft.com/office/powerpoint/2010/main" val="1041289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ebuchet-Images 2-Gray Title">
    <p:spTree>
      <p:nvGrpSpPr>
        <p:cNvPr id="1" name=""/>
        <p:cNvGrpSpPr/>
        <p:nvPr/>
      </p:nvGrpSpPr>
      <p:grpSpPr>
        <a:xfrm>
          <a:off x="0" y="0"/>
          <a:ext cx="0" cy="0"/>
          <a:chOff x="0" y="0"/>
          <a:chExt cx="0" cy="0"/>
        </a:xfrm>
      </p:grpSpPr>
      <p:sp>
        <p:nvSpPr>
          <p:cNvPr id="6"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baseline="0">
                <a:solidFill>
                  <a:schemeClr val="bg1"/>
                </a:solidFill>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7" name="Content Placeholder 11"/>
          <p:cNvSpPr>
            <a:spLocks noGrp="1"/>
          </p:cNvSpPr>
          <p:nvPr>
            <p:ph sz="quarter" idx="14"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9" name="Content Placeholder 11"/>
          <p:cNvSpPr>
            <a:spLocks noGrp="1"/>
          </p:cNvSpPr>
          <p:nvPr>
            <p:ph sz="quarter" idx="15"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88E71DEA-C72C-42CF-90F7-E467E0733BC8}" type="slidenum">
              <a:rPr lang="en-US" smtClean="0"/>
              <a:pPr/>
              <a:t>‹#›</a:t>
            </a:fld>
            <a:endParaRPr lang="en-US"/>
          </a:p>
        </p:txBody>
      </p:sp>
      <p:sp>
        <p:nvSpPr>
          <p:cNvPr id="12" name="Text Placeholder 5"/>
          <p:cNvSpPr>
            <a:spLocks noGrp="1"/>
          </p:cNvSpPr>
          <p:nvPr>
            <p:ph type="body" sz="quarter" idx="13" hasCustomPrompt="1"/>
          </p:nvPr>
        </p:nvSpPr>
        <p:spPr>
          <a:xfrm>
            <a:off x="5584952"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
        <p:nvSpPr>
          <p:cNvPr id="13" name="Date Placeholder 6"/>
          <p:cNvSpPr>
            <a:spLocks noGrp="1"/>
          </p:cNvSpPr>
          <p:nvPr>
            <p:ph type="dt" sz="half" idx="18"/>
          </p:nvPr>
        </p:nvSpPr>
        <p:spPr>
          <a:xfrm>
            <a:off x="9444038" y="8028432"/>
            <a:ext cx="2925762" cy="519112"/>
          </a:xfrm>
        </p:spPr>
        <p:txBody>
          <a:bodyPr/>
          <a:lstStyle/>
          <a:p>
            <a:fld id="{FA43D74D-CE12-47B8-A266-E35DE58812E9}" type="datetime1">
              <a:rPr lang="en-US" smtClean="0"/>
              <a:t>4/25/2024</a:t>
            </a:fld>
            <a:endParaRPr lang="en-US"/>
          </a:p>
        </p:txBody>
      </p:sp>
    </p:spTree>
    <p:extLst>
      <p:ext uri="{BB962C8B-B14F-4D97-AF65-F5344CB8AC3E}">
        <p14:creationId xmlns:p14="http://schemas.microsoft.com/office/powerpoint/2010/main" val="1211836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ebuchet-White-Text Only Content">
    <p:spTree>
      <p:nvGrpSpPr>
        <p:cNvPr id="1" name=""/>
        <p:cNvGrpSpPr/>
        <p:nvPr/>
      </p:nvGrpSpPr>
      <p:grpSpPr>
        <a:xfrm>
          <a:off x="0" y="0"/>
          <a:ext cx="0" cy="0"/>
          <a:chOff x="0" y="0"/>
          <a:chExt cx="0" cy="0"/>
        </a:xfrm>
      </p:grpSpPr>
      <p:sp>
        <p:nvSpPr>
          <p:cNvPr id="5" name="Rectangle 4"/>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lgn="ctr"/>
            <a:endParaRPr lang="en-US"/>
          </a:p>
        </p:txBody>
      </p:sp>
      <p:sp>
        <p:nvSpPr>
          <p:cNvPr id="10" name="Text Placeholder 9"/>
          <p:cNvSpPr>
            <a:spLocks noGrp="1"/>
          </p:cNvSpPr>
          <p:nvPr>
            <p:ph type="body" sz="quarter" idx="10" hasCustomPrompt="1"/>
          </p:nvPr>
        </p:nvSpPr>
        <p:spPr>
          <a:xfrm>
            <a:off x="6977459" y="1243133"/>
            <a:ext cx="5316617" cy="3987686"/>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404137" indent="-404137">
              <a:buSzPct val="100000"/>
              <a:buFont typeface="Arial" panose="020B0604020202020204" pitchFamily="34" charset="0"/>
              <a:buChar char="•"/>
              <a:defRPr sz="4400">
                <a:solidFill>
                  <a:schemeClr val="tx1"/>
                </a:solidFill>
              </a:defRPr>
            </a:lvl1pPr>
          </a:lstStyle>
          <a:p>
            <a:pPr lvl="0"/>
            <a:r>
              <a:rPr lang="en-US"/>
              <a:t>Insert supporting text here</a:t>
            </a:r>
          </a:p>
        </p:txBody>
      </p:sp>
      <p:sp>
        <p:nvSpPr>
          <p:cNvPr id="11" name="Text Placeholder 11"/>
          <p:cNvSpPr>
            <a:spLocks noGrp="1"/>
          </p:cNvSpPr>
          <p:nvPr>
            <p:ph type="body" sz="quarter" idx="13" hasCustomPrompt="1"/>
          </p:nvPr>
        </p:nvSpPr>
        <p:spPr>
          <a:xfrm>
            <a:off x="1700784" y="3392424"/>
            <a:ext cx="4955371" cy="2442463"/>
          </a:xfrm>
          <a:prstGeom prst="rect">
            <a:avLst/>
          </a:prstGeom>
        </p:spPr>
        <p:txBody>
          <a:bodyPr anchor="ctr"/>
          <a:lstStyle>
            <a:lvl1pPr>
              <a:defRPr lang="en-US" sz="6258" b="1" dirty="0">
                <a:solidFill>
                  <a:schemeClr val="tx1">
                    <a:lumMod val="50000"/>
                  </a:schemeClr>
                </a:solidFill>
              </a:defRPr>
            </a:lvl1pPr>
          </a:lstStyle>
          <a:p>
            <a:pPr marL="0" lvl="0" indent="0">
              <a:buNone/>
            </a:pPr>
            <a:r>
              <a:rPr lang="en-US" sz="6258"/>
              <a:t>Insert Key Point Here</a:t>
            </a:r>
            <a:endParaRPr lang="en-US"/>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3341966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ebuchet-White-Text and Media Content">
    <p:spTree>
      <p:nvGrpSpPr>
        <p:cNvPr id="1" name=""/>
        <p:cNvGrpSpPr/>
        <p:nvPr/>
      </p:nvGrpSpPr>
      <p:grpSpPr>
        <a:xfrm>
          <a:off x="0" y="0"/>
          <a:ext cx="0" cy="0"/>
          <a:chOff x="0" y="0"/>
          <a:chExt cx="0" cy="0"/>
        </a:xfrm>
      </p:grpSpPr>
      <p:sp>
        <p:nvSpPr>
          <p:cNvPr id="7" name="Rectangle 6"/>
          <p:cNvSpPr/>
          <p:nvPr userDrawn="1"/>
        </p:nvSpPr>
        <p:spPr>
          <a:xfrm>
            <a:off x="2006600" y="21263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6" name="Rectangle 5"/>
          <p:cNvSpPr/>
          <p:nvPr userDrawn="1"/>
        </p:nvSpPr>
        <p:spPr>
          <a:xfrm>
            <a:off x="2006600" y="4501280"/>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5" name="Rectangle 4"/>
          <p:cNvSpPr/>
          <p:nvPr userDrawn="1"/>
        </p:nvSpPr>
        <p:spPr>
          <a:xfrm>
            <a:off x="2006600" y="68507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21" name="Text Placeholder 20"/>
          <p:cNvSpPr>
            <a:spLocks noGrp="1"/>
          </p:cNvSpPr>
          <p:nvPr>
            <p:ph type="body" sz="quarter" idx="20" hasCustomPrompt="1"/>
          </p:nvPr>
        </p:nvSpPr>
        <p:spPr>
          <a:xfrm>
            <a:off x="4214812" y="2100072"/>
            <a:ext cx="8805672" cy="1197864"/>
          </a:xfrm>
          <a:prstGeom prst="rect">
            <a:avLst/>
          </a:prstGeom>
        </p:spPr>
        <p:txBody>
          <a:bodyPr anchor="ctr"/>
          <a:lstStyle>
            <a:lvl1pPr>
              <a:defRPr lang="en-US" sz="4400" dirty="0">
                <a:solidFill>
                  <a:schemeClr val="tx1">
                    <a:lumMod val="50000"/>
                  </a:schemeClr>
                </a:solidFill>
              </a:defRPr>
            </a:lvl1pPr>
          </a:lstStyle>
          <a:p>
            <a:pPr marL="571500" lvl="0" indent="-571500">
              <a:buFont typeface="Calibri" panose="020F0502020204030204" pitchFamily="34" charset="0"/>
              <a:buChar char="→"/>
            </a:pPr>
            <a:r>
              <a:rPr lang="en-US"/>
              <a:t>Click to add text</a:t>
            </a:r>
          </a:p>
        </p:txBody>
      </p:sp>
      <p:sp>
        <p:nvSpPr>
          <p:cNvPr id="23" name="Text Placeholder 22"/>
          <p:cNvSpPr>
            <a:spLocks noGrp="1"/>
          </p:cNvSpPr>
          <p:nvPr>
            <p:ph type="body" sz="quarter" idx="21" hasCustomPrompt="1"/>
          </p:nvPr>
        </p:nvSpPr>
        <p:spPr>
          <a:xfrm>
            <a:off x="4214812" y="4475029"/>
            <a:ext cx="8805672" cy="1197864"/>
          </a:xfrm>
          <a:prstGeom prst="rect">
            <a:avLst/>
          </a:prstGeom>
        </p:spPr>
        <p:txBody>
          <a:bodyPr anchor="ctr"/>
          <a:lstStyle>
            <a:lvl1pPr>
              <a:defRPr lang="en-US" sz="4400" dirty="0">
                <a:solidFill>
                  <a:schemeClr val="tx1">
                    <a:lumMod val="50000"/>
                  </a:schemeClr>
                </a:solidFill>
              </a:defRPr>
            </a:lvl1pPr>
          </a:lstStyle>
          <a:p>
            <a:pPr marL="571500" lvl="0" indent="-571500">
              <a:buFont typeface="Calibri" panose="020F0502020204030204" pitchFamily="34" charset="0"/>
              <a:buChar char="→"/>
            </a:pPr>
            <a:r>
              <a:rPr lang="en-US"/>
              <a:t>Click to add text</a:t>
            </a:r>
          </a:p>
        </p:txBody>
      </p:sp>
      <p:sp>
        <p:nvSpPr>
          <p:cNvPr id="4" name="Text Placeholder 3"/>
          <p:cNvSpPr>
            <a:spLocks noGrp="1"/>
          </p:cNvSpPr>
          <p:nvPr>
            <p:ph type="body" sz="quarter" idx="19" hasCustomPrompt="1"/>
          </p:nvPr>
        </p:nvSpPr>
        <p:spPr>
          <a:xfrm>
            <a:off x="4214812" y="6824472"/>
            <a:ext cx="8805672" cy="1197864"/>
          </a:xfrm>
          <a:prstGeom prst="rect">
            <a:avLst/>
          </a:prstGeom>
        </p:spPr>
        <p:txBody>
          <a:bodyPr anchor="ctr"/>
          <a:lstStyle>
            <a:lvl1pPr marL="571500" indent="-571500">
              <a:buFont typeface="Calibri" panose="020F0502020204030204" pitchFamily="34" charset="0"/>
              <a:buChar char="→"/>
              <a:defRPr sz="4400">
                <a:solidFill>
                  <a:schemeClr val="tx1">
                    <a:lumMod val="50000"/>
                  </a:schemeClr>
                </a:solidFill>
              </a:defRPr>
            </a:lvl1pPr>
          </a:lstStyle>
          <a:p>
            <a:pPr lvl="0"/>
            <a:r>
              <a:rPr lang="en-US"/>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2"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baseline="0" dirty="0">
                <a:solidFill>
                  <a:schemeClr val="tx1"/>
                </a:solidFill>
                <a:latin typeface="+mj-lt"/>
                <a:ea typeface="+mj-ea"/>
                <a:cs typeface="+mj-cs"/>
              </a:defRPr>
            </a:lvl1pPr>
          </a:lstStyle>
          <a:p>
            <a:pPr lvl="0" algn="ctr">
              <a:spcBef>
                <a:spcPct val="0"/>
              </a:spcBef>
            </a:pPr>
            <a:r>
              <a:rPr lang="en-US"/>
              <a:t>List 3 Main Concerns</a:t>
            </a:r>
          </a:p>
        </p:txBody>
      </p:sp>
      <p:sp>
        <p:nvSpPr>
          <p:cNvPr id="29" name="Content Placeholder 28"/>
          <p:cNvSpPr>
            <a:spLocks noGrp="1"/>
          </p:cNvSpPr>
          <p:nvPr>
            <p:ph sz="quarter" idx="25" hasCustomPrompt="1"/>
          </p:nvPr>
        </p:nvSpPr>
        <p:spPr>
          <a:xfrm>
            <a:off x="896112" y="17526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
        <p:nvSpPr>
          <p:cNvPr id="30" name="Content Placeholder 28"/>
          <p:cNvSpPr>
            <a:spLocks noGrp="1"/>
          </p:cNvSpPr>
          <p:nvPr>
            <p:ph sz="quarter" idx="26" hasCustomPrompt="1"/>
          </p:nvPr>
        </p:nvSpPr>
        <p:spPr>
          <a:xfrm>
            <a:off x="891032" y="4127557"/>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
        <p:nvSpPr>
          <p:cNvPr id="31" name="Content Placeholder 28"/>
          <p:cNvSpPr>
            <a:spLocks noGrp="1"/>
          </p:cNvSpPr>
          <p:nvPr>
            <p:ph sz="quarter" idx="27" hasCustomPrompt="1"/>
          </p:nvPr>
        </p:nvSpPr>
        <p:spPr>
          <a:xfrm>
            <a:off x="891032" y="64770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Tree>
    <p:extLst>
      <p:ext uri="{BB962C8B-B14F-4D97-AF65-F5344CB8AC3E}">
        <p14:creationId xmlns:p14="http://schemas.microsoft.com/office/powerpoint/2010/main" val="3028354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ebuchet-White-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55625" y="675355"/>
            <a:ext cx="5418326" cy="7690104"/>
          </a:xfrm>
          <a:prstGeom prst="rect">
            <a:avLst/>
          </a:prstGeom>
        </p:spPr>
        <p:txBody>
          <a:bodyPr anchor="ctr"/>
          <a:lstStyle>
            <a:lvl1pPr marL="0" indent="0">
              <a:defRPr sz="5400" b="0" baseline="0">
                <a:solidFill>
                  <a:schemeClr val="tx1"/>
                </a:solidFill>
              </a:defRPr>
            </a:lvl1pPr>
          </a:lstStyle>
          <a:p>
            <a:pPr lvl="0"/>
            <a:r>
              <a:rPr lang="en-US"/>
              <a:t>Click to enter a relevant quote</a:t>
            </a:r>
          </a:p>
        </p:txBody>
      </p:sp>
      <p:sp>
        <p:nvSpPr>
          <p:cNvPr id="7" name="Content Placeholder 5"/>
          <p:cNvSpPr>
            <a:spLocks noGrp="1"/>
          </p:cNvSpPr>
          <p:nvPr>
            <p:ph sz="quarter" idx="11" hasCustomPrompt="1"/>
          </p:nvPr>
        </p:nvSpPr>
        <p:spPr>
          <a:xfrm>
            <a:off x="6377344" y="0"/>
            <a:ext cx="6177280" cy="9040814"/>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8000" b="1" i="1" baseline="0">
                <a:solidFill>
                  <a:schemeClr val="tx1"/>
                </a:solidFill>
              </a:defRPr>
            </a:lvl1pPr>
          </a:lstStyle>
          <a:p>
            <a:pPr lvl="0"/>
            <a:r>
              <a:rPr lang="en-US" sz="2844" b="1" i="1"/>
              <a:t>Click to insert image</a:t>
            </a:r>
            <a:endParaRPr lang="en-US"/>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2153283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ebuchet-White-Text and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5" name="Content Placeholder 4"/>
          <p:cNvSpPr>
            <a:spLocks noGrp="1"/>
          </p:cNvSpPr>
          <p:nvPr>
            <p:ph sz="quarter" idx="11" hasCustomPrompt="1"/>
          </p:nvPr>
        </p:nvSpPr>
        <p:spPr>
          <a:xfrm>
            <a:off x="525056" y="2264551"/>
            <a:ext cx="6345259" cy="5224498"/>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844" b="1" i="1"/>
            </a:lvl1pPr>
            <a:lvl2pPr>
              <a:buNone/>
              <a:defRPr i="1"/>
            </a:lvl2pPr>
            <a:lvl3pPr>
              <a:buNone/>
              <a:defRPr i="1"/>
            </a:lvl3pPr>
            <a:lvl4pPr>
              <a:buNone/>
              <a:defRPr i="1"/>
            </a:lvl4pPr>
            <a:lvl5pPr>
              <a:buNone/>
              <a:defRPr i="1"/>
            </a:lvl5pPr>
          </a:lstStyle>
          <a:p>
            <a:pPr lvl="0"/>
            <a:r>
              <a:rPr lang="en-US" sz="2844" i="1"/>
              <a:t>Insert image or Clip Art</a:t>
            </a:r>
            <a:endParaRPr lang="en-US"/>
          </a:p>
        </p:txBody>
      </p:sp>
      <p:sp>
        <p:nvSpPr>
          <p:cNvPr id="11"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baseline="0" dirty="0">
                <a:solidFill>
                  <a:schemeClr val="tx1"/>
                </a:solidFill>
                <a:latin typeface="+mj-lt"/>
                <a:ea typeface="+mj-ea"/>
                <a:cs typeface="+mj-cs"/>
              </a:defRPr>
            </a:lvl1pPr>
          </a:lstStyle>
          <a:p>
            <a:pPr lvl="0" algn="ctr">
              <a:spcBef>
                <a:spcPct val="0"/>
              </a:spcBef>
            </a:pPr>
            <a:r>
              <a:rPr lang="en-US"/>
              <a:t>Click to edit title</a:t>
            </a:r>
          </a:p>
        </p:txBody>
      </p:sp>
      <p:sp>
        <p:nvSpPr>
          <p:cNvPr id="4" name="Text Placeholder 3"/>
          <p:cNvSpPr>
            <a:spLocks noGrp="1"/>
          </p:cNvSpPr>
          <p:nvPr>
            <p:ph type="body" sz="quarter" idx="16"/>
          </p:nvPr>
        </p:nvSpPr>
        <p:spPr>
          <a:xfrm>
            <a:off x="7264400" y="2264551"/>
            <a:ext cx="5257800" cy="5224498"/>
          </a:xfrm>
          <a:prstGeom prst="rect">
            <a:avLst/>
          </a:prstGeom>
        </p:spPr>
        <p:txBody>
          <a:bodyPr/>
          <a:lstStyle>
            <a:lvl1pPr>
              <a:defRPr lang="en-US" sz="3600" baseline="0" smtClean="0">
                <a:solidFill>
                  <a:schemeClr val="tx1"/>
                </a:solidFill>
              </a:defRPr>
            </a:lvl1pPr>
            <a:lvl2pPr>
              <a:defRPr lang="en-US" sz="3200" baseline="0" smtClean="0">
                <a:solidFill>
                  <a:schemeClr val="tx1"/>
                </a:solidFill>
              </a:defRPr>
            </a:lvl2pPr>
            <a:lvl3pPr>
              <a:defRPr lang="en-US" sz="2800" smtClean="0">
                <a:solidFill>
                  <a:schemeClr val="tx1"/>
                </a:solidFill>
              </a:defRPr>
            </a:lvl3pPr>
            <a:lvl4pPr>
              <a:defRPr lang="en-US" sz="2400" smtClean="0">
                <a:solidFill>
                  <a:schemeClr val="tx1"/>
                </a:solidFill>
              </a:defRPr>
            </a:lvl4pPr>
            <a:lvl5pPr>
              <a:defRPr lang="en-US">
                <a:solidFill>
                  <a:schemeClr val="bg1"/>
                </a:solidFill>
              </a:defRPr>
            </a:lvl5pPr>
          </a:lstStyle>
          <a:p>
            <a:pPr lvl="0">
              <a:spcBef>
                <a:spcPts val="768"/>
              </a:spcBef>
              <a:buFont typeface="Arial" panose="020B0604020202020204" pitchFamily="34" charset="0"/>
              <a:buChar char="•"/>
            </a:pPr>
            <a:r>
              <a:rPr lang="en-US"/>
              <a:t>Click to edit Master text styles</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498667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ebuchet-White-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388170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ebuchet-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defRPr>
            </a:lvl1pPr>
          </a:lstStyle>
          <a:p>
            <a:pPr lvl="0"/>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258656784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Layout -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455621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ebuchet-Modern-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i="0">
                <a:solidFill>
                  <a:schemeClr val="tx1"/>
                </a:solidFill>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8232555D-2978-4F3B-B127-F0AFF203E745}" type="slidenum">
              <a:rPr lang="en-US" smtClean="0"/>
              <a:pPr/>
              <a:t>‹#›</a:t>
            </a:fld>
            <a:endParaRPr lang="en-US"/>
          </a:p>
        </p:txBody>
      </p:sp>
      <p:sp>
        <p:nvSpPr>
          <p:cNvPr id="5" name="Date Placeholder 4"/>
          <p:cNvSpPr>
            <a:spLocks noGrp="1"/>
          </p:cNvSpPr>
          <p:nvPr>
            <p:ph type="dt" sz="half" idx="13"/>
          </p:nvPr>
        </p:nvSpPr>
        <p:spPr>
          <a:xfrm>
            <a:off x="9444038" y="7955280"/>
            <a:ext cx="2925762" cy="519112"/>
          </a:xfrm>
        </p:spPr>
        <p:txBody>
          <a:bodyPr/>
          <a:lstStyle/>
          <a:p>
            <a:pPr algn="r"/>
            <a:fld id="{050E86E7-01FD-40E3-96AD-899731DCC549}" type="datetime1">
              <a:rPr lang="en-US" smtClean="0"/>
              <a:t>4/25/2024</a:t>
            </a:fld>
            <a:endParaRPr lang="en-US"/>
          </a:p>
        </p:txBody>
      </p:sp>
      <p:sp>
        <p:nvSpPr>
          <p:cNvPr id="9"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108483718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ebuchet-Modern-Images-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i="0">
                <a:solidFill>
                  <a:schemeClr val="tx1"/>
                </a:solidFill>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8232555D-2978-4F3B-B127-F0AFF203E745}" type="slidenum">
              <a:rPr lang="en-US" smtClean="0"/>
              <a:pPr/>
              <a:t>‹#›</a:t>
            </a:fld>
            <a:endParaRPr lang="en-US"/>
          </a:p>
        </p:txBody>
      </p:sp>
      <p:sp>
        <p:nvSpPr>
          <p:cNvPr id="5" name="Date Placeholder 4"/>
          <p:cNvSpPr>
            <a:spLocks noGrp="1"/>
          </p:cNvSpPr>
          <p:nvPr>
            <p:ph type="dt" sz="half" idx="18"/>
          </p:nvPr>
        </p:nvSpPr>
        <p:spPr>
          <a:xfrm>
            <a:off x="9444038" y="7955280"/>
            <a:ext cx="2925762" cy="519112"/>
          </a:xfrm>
        </p:spPr>
        <p:txBody>
          <a:bodyPr/>
          <a:lstStyle/>
          <a:p>
            <a:pPr algn="r"/>
            <a:fld id="{484CEBF5-2F71-4F0F-B43D-243A92A7C758}" type="datetime1">
              <a:rPr lang="en-US" smtClean="0"/>
              <a:t>4/25/2024</a:t>
            </a:fld>
            <a:endParaRPr lang="en-US"/>
          </a:p>
        </p:txBody>
      </p:sp>
      <p:sp>
        <p:nvSpPr>
          <p:cNvPr id="12" name="Text Placeholder 5"/>
          <p:cNvSpPr>
            <a:spLocks noGrp="1"/>
          </p:cNvSpPr>
          <p:nvPr>
            <p:ph type="body" sz="quarter" idx="19" hasCustomPrompt="1"/>
          </p:nvPr>
        </p:nvSpPr>
        <p:spPr>
          <a:xfrm>
            <a:off x="5584952"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202241564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ebuchet-Modern-Images 2-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i="0">
                <a:solidFill>
                  <a:schemeClr val="tx1"/>
                </a:solidFill>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7"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8"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9"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20"/>
          </p:nvPr>
        </p:nvSpPr>
        <p:spPr/>
        <p:txBody>
          <a:bodyPr/>
          <a:lstStyle/>
          <a:p>
            <a:fld id="{8232555D-2978-4F3B-B127-F0AFF203E745}" type="slidenum">
              <a:rPr lang="en-US" smtClean="0"/>
              <a:pPr/>
              <a:t>‹#›</a:t>
            </a:fld>
            <a:endParaRPr lang="en-US"/>
          </a:p>
        </p:txBody>
      </p:sp>
      <p:sp>
        <p:nvSpPr>
          <p:cNvPr id="5" name="Date Placeholder 4"/>
          <p:cNvSpPr>
            <a:spLocks noGrp="1"/>
          </p:cNvSpPr>
          <p:nvPr>
            <p:ph type="dt" sz="half" idx="21"/>
          </p:nvPr>
        </p:nvSpPr>
        <p:spPr>
          <a:xfrm>
            <a:off x="9444038" y="7955280"/>
            <a:ext cx="2925762" cy="519112"/>
          </a:xfrm>
        </p:spPr>
        <p:txBody>
          <a:bodyPr/>
          <a:lstStyle/>
          <a:p>
            <a:pPr algn="r"/>
            <a:fld id="{EFDF36F5-9DDC-4754-9435-66AC8DBE9007}" type="datetime1">
              <a:rPr lang="en-US" smtClean="0"/>
              <a:t>4/25/2024</a:t>
            </a:fld>
            <a:endParaRPr lang="en-US"/>
          </a:p>
        </p:txBody>
      </p:sp>
      <p:sp>
        <p:nvSpPr>
          <p:cNvPr id="16" name="Text Placeholder 5"/>
          <p:cNvSpPr>
            <a:spLocks noGrp="1"/>
          </p:cNvSpPr>
          <p:nvPr>
            <p:ph type="body" sz="quarter" idx="15" hasCustomPrompt="1"/>
          </p:nvPr>
        </p:nvSpPr>
        <p:spPr>
          <a:xfrm>
            <a:off x="5584952"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212566852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ebuchet-Gray Mission Slide">
    <p:spTree>
      <p:nvGrpSpPr>
        <p:cNvPr id="1" name=""/>
        <p:cNvGrpSpPr/>
        <p:nvPr/>
      </p:nvGrpSpPr>
      <p:grpSpPr>
        <a:xfrm>
          <a:off x="0" y="0"/>
          <a:ext cx="0" cy="0"/>
          <a:chOff x="0" y="0"/>
          <a:chExt cx="0" cy="0"/>
        </a:xfrm>
      </p:grpSpPr>
      <p:sp>
        <p:nvSpPr>
          <p:cNvPr id="5" name="TextBox 4"/>
          <p:cNvSpPr txBox="1"/>
          <p:nvPr userDrawn="1"/>
        </p:nvSpPr>
        <p:spPr>
          <a:xfrm>
            <a:off x="893762" y="2891641"/>
            <a:ext cx="11217275" cy="3970318"/>
          </a:xfrm>
          <a:prstGeom prst="rect">
            <a:avLst/>
          </a:prstGeom>
          <a:noFill/>
        </p:spPr>
        <p:txBody>
          <a:bodyPr wrap="square" rtlCol="0" anchor="ctr">
            <a:spAutoFit/>
          </a:bodyPr>
          <a:lstStyle/>
          <a:p>
            <a:pPr marL="0" marR="0" lvl="0" indent="0" algn="ctr" defTabSz="584200" rtl="0" eaLnBrk="1" fontAlgn="base" latinLnBrk="0" hangingPunct="0">
              <a:lnSpc>
                <a:spcPct val="100000"/>
              </a:lnSpc>
              <a:spcBef>
                <a:spcPct val="0"/>
              </a:spcBef>
              <a:spcAft>
                <a:spcPct val="0"/>
              </a:spcAft>
              <a:buClrTx/>
              <a:buSzTx/>
              <a:buFontTx/>
              <a:buNone/>
              <a:tabLst/>
              <a:defRPr/>
            </a:pPr>
            <a:r>
              <a:rPr lang="en-US" sz="6000" b="1">
                <a:solidFill>
                  <a:schemeClr val="bg1"/>
                </a:solidFill>
              </a:rPr>
              <a:t>Improving</a:t>
            </a:r>
            <a:r>
              <a:rPr lang="en-US" sz="6000" b="0">
                <a:solidFill>
                  <a:schemeClr val="bg1"/>
                </a:solidFill>
              </a:rPr>
              <a:t> </a:t>
            </a:r>
            <a:r>
              <a:rPr lang="en-US" sz="5400" b="0">
                <a:solidFill>
                  <a:schemeClr val="bg1"/>
                </a:solidFill>
              </a:rPr>
              <a:t>health care access and outcomes for the </a:t>
            </a:r>
            <a:r>
              <a:rPr lang="en-US" sz="6000" b="1">
                <a:solidFill>
                  <a:schemeClr val="bg1"/>
                </a:solidFill>
              </a:rPr>
              <a:t>people</a:t>
            </a:r>
            <a:r>
              <a:rPr lang="en-US" sz="6000" b="0">
                <a:solidFill>
                  <a:schemeClr val="bg1"/>
                </a:solidFill>
              </a:rPr>
              <a:t> </a:t>
            </a:r>
            <a:r>
              <a:rPr lang="en-US" sz="5400" b="0">
                <a:solidFill>
                  <a:schemeClr val="bg1"/>
                </a:solidFill>
              </a:rPr>
              <a:t>we serve while demonstrating sound stewardship of financial </a:t>
            </a:r>
            <a:r>
              <a:rPr lang="en-US" sz="6000" b="1">
                <a:solidFill>
                  <a:schemeClr val="bg1"/>
                </a:solidFill>
              </a:rPr>
              <a:t>resources</a:t>
            </a:r>
            <a:endParaRPr lang="en-US" sz="5400" b="1">
              <a:solidFill>
                <a:schemeClr val="bg1"/>
              </a:solidFill>
            </a:endParaRPr>
          </a:p>
          <a:p>
            <a:endParaRPr lang="en-US">
              <a:solidFill>
                <a:schemeClr val="bg1"/>
              </a:solidFill>
            </a:endParaRPr>
          </a:p>
        </p:txBody>
      </p:sp>
      <p:sp>
        <p:nvSpPr>
          <p:cNvPr id="6" name="TextBox 5"/>
          <p:cNvSpPr txBox="1"/>
          <p:nvPr userDrawn="1"/>
        </p:nvSpPr>
        <p:spPr>
          <a:xfrm>
            <a:off x="893762" y="914400"/>
            <a:ext cx="10896600" cy="1107996"/>
          </a:xfrm>
          <a:prstGeom prst="rect">
            <a:avLst/>
          </a:prstGeom>
          <a:noFill/>
        </p:spPr>
        <p:txBody>
          <a:bodyPr wrap="square" rtlCol="0" anchor="ctr">
            <a:spAutoFit/>
          </a:bodyPr>
          <a:lstStyle/>
          <a:p>
            <a:r>
              <a:rPr lang="en-US" sz="6600" b="1" i="1">
                <a:solidFill>
                  <a:schemeClr val="bg1"/>
                </a:solidFill>
              </a:rPr>
              <a:t>Our Mission</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3897124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ebuchet-Modern-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i="0">
                <a:solidFill>
                  <a:schemeClr val="tx1"/>
                </a:solidFill>
              </a:defRPr>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tx1"/>
                </a:solidFill>
              </a:defRPr>
            </a:lvl1pPr>
            <a:lvl2pPr marL="800100" indent="-342900">
              <a:spcBef>
                <a:spcPts val="768"/>
              </a:spcBef>
              <a:buSzPct val="75000"/>
              <a:buFont typeface="Wingdings" panose="05000000000000000000" pitchFamily="2" charset="2"/>
              <a:buChar char="Ø"/>
              <a:defRPr sz="2800" baseline="0">
                <a:solidFill>
                  <a:schemeClr val="tx1"/>
                </a:solidFill>
              </a:defRPr>
            </a:lvl2pPr>
            <a:lvl3pPr marL="1200150" indent="-285750">
              <a:spcBef>
                <a:spcPts val="768"/>
              </a:spcBef>
              <a:buSzPct val="75000"/>
              <a:buFont typeface="Wingdings" panose="05000000000000000000" pitchFamily="2" charset="2"/>
              <a:buChar char="§"/>
              <a:defRPr sz="2400">
                <a:solidFill>
                  <a:schemeClr val="tx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8232555D-2978-4F3B-B127-F0AFF203E745}" type="slidenum">
              <a:rPr lang="en-US" smtClean="0"/>
              <a:pPr/>
              <a:t>‹#›</a:t>
            </a:fld>
            <a:endParaRPr lang="en-US"/>
          </a:p>
        </p:txBody>
      </p:sp>
    </p:spTree>
    <p:extLst>
      <p:ext uri="{BB962C8B-B14F-4D97-AF65-F5344CB8AC3E}">
        <p14:creationId xmlns:p14="http://schemas.microsoft.com/office/powerpoint/2010/main" val="2748833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ebuchet- Modern-White-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i="0"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917972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ebuchet-Modern-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olidFill>
                  <a:schemeClr val="tx1"/>
                </a:solidFill>
                <a:sym typeface="Trebuchet MS" pitchFamily="-100" charset="0"/>
              </a:defRPr>
            </a:lvl1pPr>
          </a:lstStyle>
          <a:p>
            <a:pPr lvl="0" algn="r"/>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8232555D-2978-4F3B-B127-F0AFF203E745}" type="slidenum">
              <a:rPr lang="en-US" smtClean="0"/>
              <a:pPr/>
              <a:t>‹#›</a:t>
            </a:fld>
            <a:endParaRPr lang="en-US"/>
          </a:p>
        </p:txBody>
      </p:sp>
    </p:spTree>
    <p:extLst>
      <p:ext uri="{BB962C8B-B14F-4D97-AF65-F5344CB8AC3E}">
        <p14:creationId xmlns:p14="http://schemas.microsoft.com/office/powerpoint/2010/main" val="42143750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homa-Gray Title Slid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F04B62F9-A472-4675-B38E-F437B5EEEB7A}" type="slidenum">
              <a:rPr lang="en-US" smtClean="0"/>
              <a:pPr/>
              <a:t>‹#›</a:t>
            </a:fld>
            <a:endParaRPr lang="en-US"/>
          </a:p>
        </p:txBody>
      </p:sp>
      <p:sp>
        <p:nvSpPr>
          <p:cNvPr id="5" name="Date Placeholder 4"/>
          <p:cNvSpPr>
            <a:spLocks noGrp="1"/>
          </p:cNvSpPr>
          <p:nvPr>
            <p:ph type="dt" sz="half" idx="13"/>
          </p:nvPr>
        </p:nvSpPr>
        <p:spPr>
          <a:xfrm>
            <a:off x="8454962" y="7955280"/>
            <a:ext cx="2925762" cy="519112"/>
          </a:xfrm>
        </p:spPr>
        <p:txBody>
          <a:bodyPr/>
          <a:lstStyle/>
          <a:p>
            <a:pPr algn="r"/>
            <a:fld id="{CE33178A-DD21-4A09-984F-6945207A76AB}" type="datetime1">
              <a:rPr lang="en-US" smtClean="0"/>
              <a:t>4/25/2024</a:t>
            </a:fld>
            <a:endParaRPr lang="en-US"/>
          </a:p>
        </p:txBody>
      </p:sp>
      <p:sp>
        <p:nvSpPr>
          <p:cNvPr id="9" name="Text Placeholder 5"/>
          <p:cNvSpPr>
            <a:spLocks noGrp="1"/>
          </p:cNvSpPr>
          <p:nvPr>
            <p:ph type="body" sz="quarter" idx="15" hasCustomPrompt="1"/>
          </p:nvPr>
        </p:nvSpPr>
        <p:spPr>
          <a:xfrm>
            <a:off x="4595876"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3373377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homa-Images-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7" name="Content Placeholder 11"/>
          <p:cNvSpPr>
            <a:spLocks noGrp="1"/>
          </p:cNvSpPr>
          <p:nvPr>
            <p:ph sz="quarter" idx="14" hasCustomPrompt="1"/>
          </p:nvPr>
        </p:nvSpPr>
        <p:spPr>
          <a:xfrm>
            <a:off x="635000" y="684250"/>
            <a:ext cx="1828800" cy="1828800"/>
          </a:xfrm>
          <a:prstGeom prst="rect">
            <a:avLst/>
          </a:prstGeom>
        </p:spPr>
        <p:txBody>
          <a:bodyPr/>
          <a:lstStyle>
            <a:lvl1pPr>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lvl="0" indent="0"/>
            <a:r>
              <a:rPr lang="en-US"/>
              <a:t>Click to add Image</a:t>
            </a:r>
          </a:p>
        </p:txBody>
      </p:sp>
      <p:sp>
        <p:nvSpPr>
          <p:cNvPr id="9"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F04B62F9-A472-4675-B38E-F437B5EEEB7A}" type="slidenum">
              <a:rPr lang="en-US" smtClean="0"/>
              <a:pPr/>
              <a:t>‹#›</a:t>
            </a:fld>
            <a:endParaRPr lang="en-US"/>
          </a:p>
        </p:txBody>
      </p:sp>
      <p:sp>
        <p:nvSpPr>
          <p:cNvPr id="5" name="Date Placeholder 4"/>
          <p:cNvSpPr>
            <a:spLocks noGrp="1"/>
          </p:cNvSpPr>
          <p:nvPr>
            <p:ph type="dt" sz="half" idx="18"/>
          </p:nvPr>
        </p:nvSpPr>
        <p:spPr>
          <a:xfrm>
            <a:off x="8454962" y="7955280"/>
            <a:ext cx="2925762" cy="519112"/>
          </a:xfrm>
        </p:spPr>
        <p:txBody>
          <a:bodyPr/>
          <a:lstStyle/>
          <a:p>
            <a:pPr algn="r"/>
            <a:fld id="{9EECC79E-4C2E-4065-8BCE-F36EF537ABE4}" type="datetime1">
              <a:rPr lang="en-US" smtClean="0"/>
              <a:t>4/25/2024</a:t>
            </a:fld>
            <a:endParaRPr lang="en-US"/>
          </a:p>
        </p:txBody>
      </p:sp>
      <p:sp>
        <p:nvSpPr>
          <p:cNvPr id="12" name="Text Placeholder 5"/>
          <p:cNvSpPr>
            <a:spLocks noGrp="1"/>
          </p:cNvSpPr>
          <p:nvPr>
            <p:ph type="body" sz="quarter" idx="19" hasCustomPrompt="1"/>
          </p:nvPr>
        </p:nvSpPr>
        <p:spPr>
          <a:xfrm>
            <a:off x="4595876"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104508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homa-Images 2-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ctr">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4"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5"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6"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F04B62F9-A472-4675-B38E-F437B5EEEB7A}" type="slidenum">
              <a:rPr lang="en-US" smtClean="0"/>
              <a:pPr/>
              <a:t>‹#›</a:t>
            </a:fld>
            <a:endParaRPr lang="en-US"/>
          </a:p>
        </p:txBody>
      </p:sp>
      <p:sp>
        <p:nvSpPr>
          <p:cNvPr id="5" name="Date Placeholder 4"/>
          <p:cNvSpPr>
            <a:spLocks noGrp="1"/>
          </p:cNvSpPr>
          <p:nvPr>
            <p:ph type="dt" sz="half" idx="18"/>
          </p:nvPr>
        </p:nvSpPr>
        <p:spPr>
          <a:xfrm>
            <a:off x="9444038" y="7940930"/>
            <a:ext cx="2925762" cy="519112"/>
          </a:xfrm>
        </p:spPr>
        <p:txBody>
          <a:bodyPr/>
          <a:lstStyle/>
          <a:p>
            <a:pPr algn="r"/>
            <a:fld id="{D3A5F8E6-1363-49D3-9C37-2C90CF6325A2}" type="datetime1">
              <a:rPr lang="en-US" smtClean="0"/>
              <a:t>4/25/2024</a:t>
            </a:fld>
            <a:endParaRPr lang="en-US"/>
          </a:p>
        </p:txBody>
      </p:sp>
      <p:sp>
        <p:nvSpPr>
          <p:cNvPr id="16" name="Text Placeholder 5"/>
          <p:cNvSpPr>
            <a:spLocks noGrp="1"/>
          </p:cNvSpPr>
          <p:nvPr>
            <p:ph type="body" sz="quarter" idx="19" hasCustomPrompt="1"/>
          </p:nvPr>
        </p:nvSpPr>
        <p:spPr>
          <a:xfrm>
            <a:off x="5586475"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778364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homa-Gray Mission Slide">
    <p:spTree>
      <p:nvGrpSpPr>
        <p:cNvPr id="1" name=""/>
        <p:cNvGrpSpPr/>
        <p:nvPr/>
      </p:nvGrpSpPr>
      <p:grpSpPr>
        <a:xfrm>
          <a:off x="0" y="0"/>
          <a:ext cx="0" cy="0"/>
          <a:chOff x="0" y="0"/>
          <a:chExt cx="0" cy="0"/>
        </a:xfrm>
      </p:grpSpPr>
      <p:sp>
        <p:nvSpPr>
          <p:cNvPr id="5" name="TextBox 4"/>
          <p:cNvSpPr txBox="1"/>
          <p:nvPr userDrawn="1"/>
        </p:nvSpPr>
        <p:spPr>
          <a:xfrm>
            <a:off x="862012" y="2891641"/>
            <a:ext cx="11323638" cy="3970318"/>
          </a:xfrm>
          <a:prstGeom prst="rect">
            <a:avLst/>
          </a:prstGeom>
          <a:noFill/>
        </p:spPr>
        <p:txBody>
          <a:bodyPr wrap="square" rtlCol="0" anchor="ctr">
            <a:spAutoFit/>
          </a:bodyPr>
          <a:lstStyle/>
          <a:p>
            <a:pPr marL="0" marR="0" lvl="0" indent="0" algn="ctr" defTabSz="584200" rtl="0" eaLnBrk="1" fontAlgn="base" latinLnBrk="0" hangingPunct="0">
              <a:lnSpc>
                <a:spcPct val="100000"/>
              </a:lnSpc>
              <a:spcBef>
                <a:spcPct val="0"/>
              </a:spcBef>
              <a:spcAft>
                <a:spcPct val="0"/>
              </a:spcAft>
              <a:buClrTx/>
              <a:buSzTx/>
              <a:buFontTx/>
              <a:buNone/>
              <a:tabLst/>
              <a:defRPr/>
            </a:pPr>
            <a:r>
              <a:rPr lang="en-US" sz="6000" b="1">
                <a:solidFill>
                  <a:schemeClr val="bg1"/>
                </a:solidFill>
                <a:latin typeface="Tahoma" panose="020B0604030504040204" pitchFamily="34" charset="0"/>
                <a:ea typeface="Tahoma" panose="020B0604030504040204" pitchFamily="34" charset="0"/>
                <a:cs typeface="Tahoma" panose="020B0604030504040204" pitchFamily="34" charset="0"/>
              </a:rPr>
              <a:t>Improving</a:t>
            </a:r>
            <a:r>
              <a:rPr lang="en-US" sz="6000" b="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5400" b="0">
                <a:solidFill>
                  <a:schemeClr val="bg1"/>
                </a:solidFill>
                <a:latin typeface="Tahoma" panose="020B0604030504040204" pitchFamily="34" charset="0"/>
                <a:ea typeface="Tahoma" panose="020B0604030504040204" pitchFamily="34" charset="0"/>
                <a:cs typeface="Tahoma" panose="020B0604030504040204" pitchFamily="34" charset="0"/>
              </a:rPr>
              <a:t>health care access and outcomes for the </a:t>
            </a:r>
            <a:r>
              <a:rPr lang="en-US" sz="6000" b="1">
                <a:solidFill>
                  <a:schemeClr val="bg1"/>
                </a:solidFill>
                <a:latin typeface="Tahoma" panose="020B0604030504040204" pitchFamily="34" charset="0"/>
                <a:ea typeface="Tahoma" panose="020B0604030504040204" pitchFamily="34" charset="0"/>
                <a:cs typeface="Tahoma" panose="020B0604030504040204" pitchFamily="34" charset="0"/>
              </a:rPr>
              <a:t>people</a:t>
            </a:r>
            <a:r>
              <a:rPr lang="en-US" sz="6000" b="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5400" b="0">
                <a:solidFill>
                  <a:schemeClr val="bg1"/>
                </a:solidFill>
                <a:latin typeface="Tahoma" panose="020B0604030504040204" pitchFamily="34" charset="0"/>
                <a:ea typeface="Tahoma" panose="020B0604030504040204" pitchFamily="34" charset="0"/>
                <a:cs typeface="Tahoma" panose="020B0604030504040204" pitchFamily="34" charset="0"/>
              </a:rPr>
              <a:t>we serve while demonstrating sound stewardship of financial </a:t>
            </a:r>
            <a:r>
              <a:rPr lang="en-US" sz="6000" b="1">
                <a:solidFill>
                  <a:schemeClr val="bg1"/>
                </a:solidFill>
                <a:latin typeface="Tahoma" panose="020B0604030504040204" pitchFamily="34" charset="0"/>
                <a:ea typeface="Tahoma" panose="020B0604030504040204" pitchFamily="34" charset="0"/>
                <a:cs typeface="Tahoma" panose="020B0604030504040204" pitchFamily="34" charset="0"/>
              </a:rPr>
              <a:t>resources</a:t>
            </a:r>
            <a:endParaRPr lang="en-US" sz="5400" b="1">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userDrawn="1"/>
        </p:nvSpPr>
        <p:spPr>
          <a:xfrm>
            <a:off x="862012" y="914400"/>
            <a:ext cx="10896600" cy="1107996"/>
          </a:xfrm>
          <a:prstGeom prst="rect">
            <a:avLst/>
          </a:prstGeom>
          <a:noFill/>
        </p:spPr>
        <p:txBody>
          <a:bodyPr wrap="square" rtlCol="0" anchor="ctr">
            <a:spAutoFit/>
          </a:bodyPr>
          <a:lstStyle/>
          <a:p>
            <a:r>
              <a:rPr lang="en-US" sz="6600" b="1" i="1">
                <a:solidFill>
                  <a:schemeClr val="bg1"/>
                </a:solidFill>
                <a:latin typeface="Tahoma" panose="020B0604030504040204" pitchFamily="34" charset="0"/>
                <a:ea typeface="Tahoma" panose="020B0604030504040204" pitchFamily="34" charset="0"/>
                <a:cs typeface="Tahoma" panose="020B0604030504040204" pitchFamily="34" charset="0"/>
              </a:rPr>
              <a:t>Our Mission</a:t>
            </a:r>
          </a:p>
        </p:txBody>
      </p:sp>
      <p:sp>
        <p:nvSpPr>
          <p:cNvPr id="2" name="Slide Number Placeholder 1"/>
          <p:cNvSpPr>
            <a:spLocks noGrp="1"/>
          </p:cNvSpPr>
          <p:nvPr>
            <p:ph type="sldNum" sz="quarter" idx="10"/>
          </p:nvPr>
        </p:nvSpPr>
        <p:spPr/>
        <p:txBody>
          <a:bodyPr/>
          <a:lstStyle/>
          <a:p>
            <a:fld id="{F04B62F9-A472-4675-B38E-F437B5EEEB7A}" type="slidenum">
              <a:rPr lang="en-US" smtClean="0"/>
              <a:pPr/>
              <a:t>‹#›</a:t>
            </a:fld>
            <a:endParaRPr lang="en-US"/>
          </a:p>
        </p:txBody>
      </p:sp>
    </p:spTree>
    <p:extLst>
      <p:ext uri="{BB962C8B-B14F-4D97-AF65-F5344CB8AC3E}">
        <p14:creationId xmlns:p14="http://schemas.microsoft.com/office/powerpoint/2010/main" val="32379470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homa-Gray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800100" indent="-342900">
              <a:spcBef>
                <a:spcPts val="768"/>
              </a:spcBef>
              <a:buSzPct val="75000"/>
              <a:buFont typeface="Wingdings" panose="05000000000000000000" pitchFamily="2" charset="2"/>
              <a:buChar char="Ø"/>
              <a:defRPr sz="2800"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200150" indent="-285750">
              <a:spcBef>
                <a:spcPts val="768"/>
              </a:spcBef>
              <a:buSzPct val="75000"/>
              <a:buFont typeface="Wingdings" panose="05000000000000000000" pitchFamily="2" charset="2"/>
              <a:buChar char="§"/>
              <a:defRPr sz="2400">
                <a:solidFill>
                  <a:schemeClr val="bg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F04B62F9-A472-4675-B38E-F437B5EEEB7A}" type="slidenum">
              <a:rPr lang="en-US" smtClean="0"/>
              <a:pPr/>
              <a:t>‹#›</a:t>
            </a:fld>
            <a:endParaRPr lang="en-US"/>
          </a:p>
        </p:txBody>
      </p:sp>
    </p:spTree>
    <p:extLst>
      <p:ext uri="{BB962C8B-B14F-4D97-AF65-F5344CB8AC3E}">
        <p14:creationId xmlns:p14="http://schemas.microsoft.com/office/powerpoint/2010/main" val="4098549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homa-Gray-Graphics and Content">
    <p:spTree>
      <p:nvGrpSpPr>
        <p:cNvPr id="1" name=""/>
        <p:cNvGrpSpPr/>
        <p:nvPr/>
      </p:nvGrpSpPr>
      <p:grpSpPr>
        <a:xfrm>
          <a:off x="0" y="0"/>
          <a:ext cx="0" cy="0"/>
          <a:chOff x="0" y="0"/>
          <a:chExt cx="0" cy="0"/>
        </a:xfrm>
      </p:grpSpPr>
      <p:sp>
        <p:nvSpPr>
          <p:cNvPr id="13" name="Media Placeholder 3"/>
          <p:cNvSpPr>
            <a:spLocks noGrp="1"/>
          </p:cNvSpPr>
          <p:nvPr>
            <p:ph type="media" sz="quarter" idx="17" hasCustomPrompt="1"/>
          </p:nvPr>
        </p:nvSpPr>
        <p:spPr>
          <a:xfrm>
            <a:off x="8493870" y="1755648"/>
            <a:ext cx="3684588" cy="5184648"/>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4" name="Media Placeholder 3"/>
          <p:cNvSpPr>
            <a:spLocks noGrp="1"/>
          </p:cNvSpPr>
          <p:nvPr>
            <p:ph type="media" sz="quarter" idx="16" hasCustomPrompt="1"/>
          </p:nvPr>
        </p:nvSpPr>
        <p:spPr>
          <a:xfrm>
            <a:off x="760412" y="1755648"/>
            <a:ext cx="3684588" cy="5184648"/>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14" name="Media Placeholder 3"/>
          <p:cNvSpPr>
            <a:spLocks noGrp="1"/>
          </p:cNvSpPr>
          <p:nvPr>
            <p:ph type="media" sz="quarter" idx="18" hasCustomPrompt="1"/>
          </p:nvPr>
        </p:nvSpPr>
        <p:spPr>
          <a:xfrm>
            <a:off x="4620078" y="1755648"/>
            <a:ext cx="3684588" cy="2368296"/>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15" name="Media Placeholder 3"/>
          <p:cNvSpPr>
            <a:spLocks noGrp="1"/>
          </p:cNvSpPr>
          <p:nvPr>
            <p:ph type="media" sz="quarter" idx="19" hasCustomPrompt="1"/>
          </p:nvPr>
        </p:nvSpPr>
        <p:spPr>
          <a:xfrm>
            <a:off x="4620078" y="4572000"/>
            <a:ext cx="3684588" cy="2368296"/>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7"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Replace Bullets with Images</a:t>
            </a:r>
          </a:p>
        </p:txBody>
      </p:sp>
    </p:spTree>
    <p:extLst>
      <p:ext uri="{BB962C8B-B14F-4D97-AF65-F5344CB8AC3E}">
        <p14:creationId xmlns:p14="http://schemas.microsoft.com/office/powerpoint/2010/main" val="2563246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homa and Verdana-Gray-Text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Text Placeholder 4"/>
          <p:cNvSpPr>
            <a:spLocks noGrp="1"/>
          </p:cNvSpPr>
          <p:nvPr>
            <p:ph type="body" sz="quarter" idx="11" hasCustomPrompt="1"/>
          </p:nvPr>
        </p:nvSpPr>
        <p:spPr>
          <a:xfrm>
            <a:off x="406400" y="2915914"/>
            <a:ext cx="5142543" cy="2589451"/>
          </a:xfrm>
          <a:prstGeom prst="rect">
            <a:avLst/>
          </a:prstGeom>
        </p:spPr>
        <p:txBody>
          <a:bodyPr anchor="ctr"/>
          <a:lstStyle>
            <a:lvl1pPr marL="0" indent="0">
              <a:buNone/>
              <a:defRPr sz="6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YOUR MAIN IDEA</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38793" t="25383" r="38793" b="29556"/>
          <a:stretch/>
        </p:blipFill>
        <p:spPr>
          <a:xfrm>
            <a:off x="5416063" y="2775204"/>
            <a:ext cx="1273065" cy="3291840"/>
          </a:xfrm>
          <a:prstGeom prst="rect">
            <a:avLst/>
          </a:prstGeom>
        </p:spPr>
      </p:pic>
      <p:sp>
        <p:nvSpPr>
          <p:cNvPr id="7" name="Text Placeholder 6"/>
          <p:cNvSpPr>
            <a:spLocks noGrp="1"/>
          </p:cNvSpPr>
          <p:nvPr>
            <p:ph type="body" sz="quarter" idx="12" hasCustomPrompt="1"/>
          </p:nvPr>
        </p:nvSpPr>
        <p:spPr>
          <a:xfrm>
            <a:off x="6556248" y="1920240"/>
            <a:ext cx="5724144" cy="5001768"/>
          </a:xfrm>
          <a:prstGeom prst="rect">
            <a:avLst/>
          </a:prstGeom>
        </p:spPr>
        <p:txBody>
          <a:bodyPr/>
          <a:lstStyle>
            <a:lvl1pPr>
              <a:defRPr lang="en-US" sz="3600" baseline="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lang="en-US" sz="3200" baseline="0" smtClean="0">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lang="en-US" sz="2800" smtClean="0">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lang="en-US" sz="2400" smtClean="0">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lang="en-US">
                <a:solidFill>
                  <a:schemeClr val="bg1"/>
                </a:solidFill>
              </a:defRPr>
            </a:lvl5pPr>
          </a:lstStyle>
          <a:p>
            <a:pPr lvl="0">
              <a:spcBef>
                <a:spcPts val="768"/>
              </a:spcBef>
              <a:buFont typeface="Arial" panose="020B0604020202020204" pitchFamily="34" charset="0"/>
              <a:buChar char="•"/>
            </a:pPr>
            <a:r>
              <a:rPr lang="en-US"/>
              <a:t>Click to edit text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1967733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buchet-Gray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a:defRPr lang="en-US" sz="3600" baseline="0" dirty="0" smtClean="0">
                <a:solidFill>
                  <a:schemeClr val="bg1"/>
                </a:solidFill>
              </a:defRPr>
            </a:lvl1pPr>
            <a:lvl2pPr>
              <a:defRPr lang="en-US" sz="3200" baseline="0" dirty="0" smtClean="0">
                <a:solidFill>
                  <a:schemeClr val="bg1"/>
                </a:solidFill>
              </a:defRPr>
            </a:lvl2pPr>
            <a:lvl3pPr>
              <a:defRPr lang="en-US" sz="2800" dirty="0" smtClean="0">
                <a:solidFill>
                  <a:schemeClr val="bg1"/>
                </a:solidFill>
              </a:defRPr>
            </a:lvl3pPr>
            <a:lvl4pPr>
              <a:defRPr lang="en-US" sz="2400" dirty="0" smtClean="0">
                <a:solidFill>
                  <a:schemeClr val="bg1"/>
                </a:solidFill>
              </a:defRPr>
            </a:lvl4pPr>
          </a:lstStyle>
          <a:p>
            <a:pPr lvl="0">
              <a:spcBef>
                <a:spcPts val="768"/>
              </a:spcBef>
              <a:buFont typeface="Arial" panose="020B0604020202020204" pitchFamily="34" charset="0"/>
              <a:buChar char="•"/>
            </a:pPr>
            <a:r>
              <a:rPr lang="en-US"/>
              <a:t>Use bullet points sparingly</a:t>
            </a:r>
          </a:p>
          <a:p>
            <a:pPr marL="800100" lvl="1" indent="-342900">
              <a:spcBef>
                <a:spcPts val="768"/>
              </a:spcBef>
              <a:buSzPct val="75000"/>
              <a:buFont typeface="Wingdings" panose="05000000000000000000" pitchFamily="2" charset="2"/>
              <a:buChar char="Ø"/>
            </a:pPr>
            <a:r>
              <a:rPr lang="en-US"/>
              <a:t>Try to keep it at 3 – 5 per slide</a:t>
            </a:r>
          </a:p>
          <a:p>
            <a:pPr lvl="0">
              <a:spcBef>
                <a:spcPts val="768"/>
              </a:spcBef>
              <a:buFont typeface="Arial" panose="020B0604020202020204" pitchFamily="34" charset="0"/>
              <a:buChar char="•"/>
            </a:pPr>
            <a:r>
              <a:rPr lang="en-US"/>
              <a:t>Only represent key ideas</a:t>
            </a:r>
          </a:p>
          <a:p>
            <a:pPr lvl="0">
              <a:spcBef>
                <a:spcPts val="768"/>
              </a:spcBef>
              <a:buFont typeface="Arial" panose="020B0604020202020204" pitchFamily="34" charset="0"/>
              <a:buChar char="•"/>
            </a:pPr>
            <a:r>
              <a:rPr lang="en-US"/>
              <a:t>Examine your font size</a:t>
            </a:r>
          </a:p>
          <a:p>
            <a:pPr marL="800100" lvl="1" indent="-342900">
              <a:spcBef>
                <a:spcPts val="768"/>
              </a:spcBef>
              <a:buSzPct val="75000"/>
              <a:buFont typeface="Wingdings" panose="05000000000000000000" pitchFamily="2" charset="2"/>
              <a:buChar char="Ø"/>
            </a:pPr>
            <a:r>
              <a:rPr lang="en-US"/>
              <a:t>Don’t go below 20 </a:t>
            </a:r>
          </a:p>
          <a:p>
            <a:pPr lvl="0">
              <a:spcBef>
                <a:spcPts val="768"/>
              </a:spcBef>
              <a:buFont typeface="Arial" panose="020B0604020202020204" pitchFamily="34" charset="0"/>
              <a:buChar char="•"/>
            </a:pPr>
            <a:r>
              <a:rPr lang="en-US"/>
              <a:t>Only add images/other media if relevant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 (only if you MUST)</a:t>
            </a:r>
          </a:p>
        </p:txBody>
      </p:sp>
      <p:sp>
        <p:nvSpPr>
          <p:cNvPr id="3" name="Slide Number Placeholder 2"/>
          <p:cNvSpPr>
            <a:spLocks noGrp="1"/>
          </p:cNvSpPr>
          <p:nvPr>
            <p:ph type="sldNum" sz="quarter" idx="11"/>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2295142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homa-Gray-Text and Imag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Rectangle 3"/>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algn="ctr"/>
            <a:endParaRPr lang="en-US"/>
          </a:p>
        </p:txBody>
      </p:sp>
      <p:sp>
        <p:nvSpPr>
          <p:cNvPr id="5" name="Content Placeholder 4"/>
          <p:cNvSpPr>
            <a:spLocks noGrp="1"/>
          </p:cNvSpPr>
          <p:nvPr>
            <p:ph sz="quarter" idx="12" hasCustomPrompt="1"/>
          </p:nvPr>
        </p:nvSpPr>
        <p:spPr>
          <a:xfrm>
            <a:off x="7251555" y="2088221"/>
            <a:ext cx="4768427" cy="5045396"/>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1167033" rtl="0" eaLnBrk="1" fontAlgn="auto" latinLnBrk="0" hangingPunct="1">
              <a:lnSpc>
                <a:spcPct val="100000"/>
              </a:lnSpc>
              <a:spcBef>
                <a:spcPct val="20000"/>
              </a:spcBef>
              <a:spcAft>
                <a:spcPts val="0"/>
              </a:spcAft>
              <a:buClrTx/>
              <a:buSzTx/>
              <a:buFont typeface="Arial" pitchFamily="34" charset="0"/>
              <a:buNone/>
              <a:tabLst/>
              <a:defRPr sz="2844" b="1" i="1" baseline="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image or other media</a:t>
            </a:r>
          </a:p>
        </p:txBody>
      </p:sp>
      <p:sp>
        <p:nvSpPr>
          <p:cNvPr id="6" name="Text Placeholder 11"/>
          <p:cNvSpPr>
            <a:spLocks noGrp="1"/>
          </p:cNvSpPr>
          <p:nvPr>
            <p:ph type="body" sz="quarter" idx="13" hasCustomPrompt="1"/>
          </p:nvPr>
        </p:nvSpPr>
        <p:spPr>
          <a:xfrm>
            <a:off x="1701800" y="3389688"/>
            <a:ext cx="4955371" cy="2442463"/>
          </a:xfrm>
          <a:prstGeom prst="rect">
            <a:avLst/>
          </a:prstGeom>
        </p:spPr>
        <p:txBody>
          <a:bodyPr anchor="ctr"/>
          <a:lstStyle>
            <a:lvl1pPr marL="0" indent="0">
              <a:buNone/>
              <a:defRPr sz="6258" b="1">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6258"/>
              <a:t>Insert Key Point Here</a:t>
            </a:r>
            <a:endParaRPr lang="en-US"/>
          </a:p>
        </p:txBody>
      </p:sp>
    </p:spTree>
    <p:extLst>
      <p:ext uri="{BB962C8B-B14F-4D97-AF65-F5344CB8AC3E}">
        <p14:creationId xmlns:p14="http://schemas.microsoft.com/office/powerpoint/2010/main" val="2687522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homa-Gray-Text Only Content">
    <p:spTree>
      <p:nvGrpSpPr>
        <p:cNvPr id="1" name=""/>
        <p:cNvGrpSpPr/>
        <p:nvPr/>
      </p:nvGrpSpPr>
      <p:grpSpPr>
        <a:xfrm>
          <a:off x="0" y="0"/>
          <a:ext cx="0" cy="0"/>
          <a:chOff x="0" y="0"/>
          <a:chExt cx="0" cy="0"/>
        </a:xfrm>
      </p:grpSpPr>
      <p:sp>
        <p:nvSpPr>
          <p:cNvPr id="5" name="Rectangle 4"/>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lgn="ctr"/>
            <a:endParaRPr lang="en-US"/>
          </a:p>
        </p:txBody>
      </p:sp>
      <p:sp>
        <p:nvSpPr>
          <p:cNvPr id="10" name="Text Placeholder 9"/>
          <p:cNvSpPr>
            <a:spLocks noGrp="1"/>
          </p:cNvSpPr>
          <p:nvPr>
            <p:ph type="body" sz="quarter" idx="10" hasCustomPrompt="1"/>
          </p:nvPr>
        </p:nvSpPr>
        <p:spPr>
          <a:xfrm>
            <a:off x="6977459" y="1243133"/>
            <a:ext cx="5316617" cy="3987686"/>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404137" indent="-404137">
              <a:buSzPct val="100000"/>
              <a:buFont typeface="Arial" panose="020B0604020202020204" pitchFamily="34" charset="0"/>
              <a:buChar char="•"/>
              <a:defRPr sz="44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Insert supporting text here</a:t>
            </a:r>
          </a:p>
        </p:txBody>
      </p:sp>
      <p:sp>
        <p:nvSpPr>
          <p:cNvPr id="11" name="Text Placeholder 11"/>
          <p:cNvSpPr>
            <a:spLocks noGrp="1"/>
          </p:cNvSpPr>
          <p:nvPr>
            <p:ph type="body" sz="quarter" idx="13" hasCustomPrompt="1"/>
          </p:nvPr>
        </p:nvSpPr>
        <p:spPr>
          <a:xfrm>
            <a:off x="1700784" y="3392424"/>
            <a:ext cx="4955371" cy="2442463"/>
          </a:xfrm>
          <a:prstGeom prst="rect">
            <a:avLst/>
          </a:prstGeom>
        </p:spPr>
        <p:txBody>
          <a:bodyPr anchor="ctr"/>
          <a:lstStyle>
            <a:lvl1pPr>
              <a:defRPr lang="en-US" sz="6258"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0" lvl="0" indent="0">
              <a:buNone/>
            </a:pPr>
            <a:r>
              <a:rPr lang="en-US" sz="6258"/>
              <a:t>Insert Key Point Here</a:t>
            </a:r>
            <a:endParaRPr lang="en-US"/>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2171703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homa-Gray-Text and Media Content">
    <p:spTree>
      <p:nvGrpSpPr>
        <p:cNvPr id="1" name=""/>
        <p:cNvGrpSpPr/>
        <p:nvPr/>
      </p:nvGrpSpPr>
      <p:grpSpPr>
        <a:xfrm>
          <a:off x="0" y="0"/>
          <a:ext cx="0" cy="0"/>
          <a:chOff x="0" y="0"/>
          <a:chExt cx="0" cy="0"/>
        </a:xfrm>
      </p:grpSpPr>
      <p:sp>
        <p:nvSpPr>
          <p:cNvPr id="7" name="Rectangle 6"/>
          <p:cNvSpPr/>
          <p:nvPr userDrawn="1"/>
        </p:nvSpPr>
        <p:spPr>
          <a:xfrm>
            <a:off x="2006600" y="21263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6" name="Rectangle 5"/>
          <p:cNvSpPr/>
          <p:nvPr userDrawn="1"/>
        </p:nvSpPr>
        <p:spPr>
          <a:xfrm>
            <a:off x="2006600" y="4501280"/>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5" name="Rectangle 4"/>
          <p:cNvSpPr/>
          <p:nvPr userDrawn="1"/>
        </p:nvSpPr>
        <p:spPr>
          <a:xfrm>
            <a:off x="2006600" y="68507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21" name="Text Placeholder 20"/>
          <p:cNvSpPr>
            <a:spLocks noGrp="1"/>
          </p:cNvSpPr>
          <p:nvPr>
            <p:ph type="body" sz="quarter" idx="20" hasCustomPrompt="1"/>
          </p:nvPr>
        </p:nvSpPr>
        <p:spPr>
          <a:xfrm>
            <a:off x="4214812" y="2100072"/>
            <a:ext cx="8805672" cy="1197864"/>
          </a:xfrm>
          <a:prstGeom prst="rect">
            <a:avLst/>
          </a:prstGeom>
        </p:spPr>
        <p:txBody>
          <a:bodyPr anchor="ctr"/>
          <a:lstStyle>
            <a:lvl1pPr>
              <a:defRPr lang="en-US" sz="4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571500" lvl="0" indent="-571500">
              <a:buFont typeface="Calibri" panose="020F0502020204030204" pitchFamily="34" charset="0"/>
              <a:buChar char="→"/>
            </a:pPr>
            <a:r>
              <a:rPr lang="en-US"/>
              <a:t>Click to add text</a:t>
            </a:r>
          </a:p>
        </p:txBody>
      </p:sp>
      <p:sp>
        <p:nvSpPr>
          <p:cNvPr id="23" name="Text Placeholder 22"/>
          <p:cNvSpPr>
            <a:spLocks noGrp="1"/>
          </p:cNvSpPr>
          <p:nvPr>
            <p:ph type="body" sz="quarter" idx="21" hasCustomPrompt="1"/>
          </p:nvPr>
        </p:nvSpPr>
        <p:spPr>
          <a:xfrm>
            <a:off x="4214812" y="4475029"/>
            <a:ext cx="8805672" cy="1197864"/>
          </a:xfrm>
          <a:prstGeom prst="rect">
            <a:avLst/>
          </a:prstGeom>
        </p:spPr>
        <p:txBody>
          <a:bodyPr anchor="ctr"/>
          <a:lstStyle>
            <a:lvl1pPr>
              <a:defRPr lang="en-US" sz="4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571500" lvl="0" indent="-571500">
              <a:buFont typeface="Calibri" panose="020F0502020204030204" pitchFamily="34" charset="0"/>
              <a:buChar char="→"/>
            </a:pPr>
            <a:r>
              <a:rPr lang="en-US"/>
              <a:t>Click to add text</a:t>
            </a:r>
          </a:p>
        </p:txBody>
      </p:sp>
      <p:sp>
        <p:nvSpPr>
          <p:cNvPr id="4" name="Text Placeholder 3"/>
          <p:cNvSpPr>
            <a:spLocks noGrp="1"/>
          </p:cNvSpPr>
          <p:nvPr>
            <p:ph type="body" sz="quarter" idx="19" hasCustomPrompt="1"/>
          </p:nvPr>
        </p:nvSpPr>
        <p:spPr>
          <a:xfrm>
            <a:off x="4214812" y="6824472"/>
            <a:ext cx="8805672" cy="1197864"/>
          </a:xfrm>
          <a:prstGeom prst="rect">
            <a:avLst/>
          </a:prstGeom>
        </p:spPr>
        <p:txBody>
          <a:bodyPr anchor="ctr"/>
          <a:lstStyle>
            <a:lvl1pPr marL="571500" indent="-571500">
              <a:buFont typeface="Calibri" panose="020F0502020204030204" pitchFamily="34" charset="0"/>
              <a:buChar char="→"/>
              <a:defRPr sz="440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2"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List 3 Main Concerns</a:t>
            </a:r>
          </a:p>
        </p:txBody>
      </p:sp>
      <p:sp>
        <p:nvSpPr>
          <p:cNvPr id="29" name="Content Placeholder 28"/>
          <p:cNvSpPr>
            <a:spLocks noGrp="1"/>
          </p:cNvSpPr>
          <p:nvPr>
            <p:ph sz="quarter" idx="25" hasCustomPrompt="1"/>
          </p:nvPr>
        </p:nvSpPr>
        <p:spPr>
          <a:xfrm>
            <a:off x="896112" y="17526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
        <p:nvSpPr>
          <p:cNvPr id="30" name="Content Placeholder 28"/>
          <p:cNvSpPr>
            <a:spLocks noGrp="1"/>
          </p:cNvSpPr>
          <p:nvPr>
            <p:ph sz="quarter" idx="26" hasCustomPrompt="1"/>
          </p:nvPr>
        </p:nvSpPr>
        <p:spPr>
          <a:xfrm>
            <a:off x="891032" y="4127557"/>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
        <p:nvSpPr>
          <p:cNvPr id="31" name="Content Placeholder 28"/>
          <p:cNvSpPr>
            <a:spLocks noGrp="1"/>
          </p:cNvSpPr>
          <p:nvPr>
            <p:ph sz="quarter" idx="27" hasCustomPrompt="1"/>
          </p:nvPr>
        </p:nvSpPr>
        <p:spPr>
          <a:xfrm>
            <a:off x="891032" y="64770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Tree>
    <p:extLst>
      <p:ext uri="{BB962C8B-B14F-4D97-AF65-F5344CB8AC3E}">
        <p14:creationId xmlns:p14="http://schemas.microsoft.com/office/powerpoint/2010/main" val="961973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homa-Gray-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55625" y="675355"/>
            <a:ext cx="5418326" cy="7690104"/>
          </a:xfrm>
          <a:prstGeom prst="rect">
            <a:avLst/>
          </a:prstGeom>
        </p:spPr>
        <p:txBody>
          <a:bodyPr anchor="ctr"/>
          <a:lstStyle>
            <a:lvl1pPr marL="0" indent="0">
              <a:defRPr sz="54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enter a relevant quote</a:t>
            </a:r>
          </a:p>
        </p:txBody>
      </p:sp>
      <p:sp>
        <p:nvSpPr>
          <p:cNvPr id="7" name="Content Placeholder 5"/>
          <p:cNvSpPr>
            <a:spLocks noGrp="1"/>
          </p:cNvSpPr>
          <p:nvPr>
            <p:ph sz="quarter" idx="11" hasCustomPrompt="1"/>
          </p:nvPr>
        </p:nvSpPr>
        <p:spPr>
          <a:xfrm>
            <a:off x="6377344" y="0"/>
            <a:ext cx="6177280" cy="9040814"/>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8000" b="1"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sz="2844" b="1" i="1"/>
              <a:t>Click to insert image</a:t>
            </a:r>
            <a:endParaRPr lang="en-US"/>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37398416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homa-Gray-Text and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5" name="Content Placeholder 4"/>
          <p:cNvSpPr>
            <a:spLocks noGrp="1"/>
          </p:cNvSpPr>
          <p:nvPr>
            <p:ph sz="quarter" idx="11" hasCustomPrompt="1"/>
          </p:nvPr>
        </p:nvSpPr>
        <p:spPr>
          <a:xfrm>
            <a:off x="525056" y="2264551"/>
            <a:ext cx="6345259" cy="5224498"/>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844" b="1" i="1">
                <a:latin typeface="Tahoma" panose="020B0604030504040204" pitchFamily="34" charset="0"/>
                <a:ea typeface="Tahoma" panose="020B0604030504040204" pitchFamily="34" charset="0"/>
                <a:cs typeface="Tahoma" panose="020B0604030504040204" pitchFamily="34" charset="0"/>
              </a:defRPr>
            </a:lvl1pPr>
            <a:lvl2pPr>
              <a:buNone/>
              <a:defRPr i="1"/>
            </a:lvl2pPr>
            <a:lvl3pPr>
              <a:buNone/>
              <a:defRPr i="1"/>
            </a:lvl3pPr>
            <a:lvl4pPr>
              <a:buNone/>
              <a:defRPr i="1"/>
            </a:lvl4pPr>
            <a:lvl5pPr>
              <a:buNone/>
              <a:defRPr i="1"/>
            </a:lvl5pPr>
          </a:lstStyle>
          <a:p>
            <a:pPr lvl="0"/>
            <a:r>
              <a:rPr lang="en-US" sz="2844" i="1"/>
              <a:t>Insert image or Clip Art</a:t>
            </a:r>
            <a:endParaRPr lang="en-US"/>
          </a:p>
        </p:txBody>
      </p:sp>
      <p:sp>
        <p:nvSpPr>
          <p:cNvPr id="11"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Click to edit title</a:t>
            </a:r>
          </a:p>
        </p:txBody>
      </p:sp>
      <p:sp>
        <p:nvSpPr>
          <p:cNvPr id="4" name="Text Placeholder 3"/>
          <p:cNvSpPr>
            <a:spLocks noGrp="1"/>
          </p:cNvSpPr>
          <p:nvPr>
            <p:ph type="body" sz="quarter" idx="16"/>
          </p:nvPr>
        </p:nvSpPr>
        <p:spPr>
          <a:xfrm>
            <a:off x="7264400" y="2264551"/>
            <a:ext cx="5257800" cy="5224498"/>
          </a:xfrm>
          <a:prstGeom prst="rect">
            <a:avLst/>
          </a:prstGeom>
        </p:spPr>
        <p:txBody>
          <a:bodyPr/>
          <a:lstStyle>
            <a:lvl1pPr>
              <a:defRPr lang="en-US" sz="3600" baseline="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lang="en-US" sz="3200" baseline="0" smtClean="0">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lang="en-US" sz="2800" smtClean="0">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lang="en-US" sz="2400" smtClean="0">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lang="en-US">
                <a:solidFill>
                  <a:schemeClr val="bg1"/>
                </a:solidFill>
              </a:defRPr>
            </a:lvl5pPr>
          </a:lstStyle>
          <a:p>
            <a:pPr lvl="0">
              <a:spcBef>
                <a:spcPts val="768"/>
              </a:spcBef>
              <a:buFont typeface="Arial" panose="020B0604020202020204" pitchFamily="34" charset="0"/>
              <a:buChar char="•"/>
            </a:pPr>
            <a:r>
              <a:rPr lang="en-US"/>
              <a:t>Click to edit Master text styles</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9586874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homa-Gray-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F04B62F9-A472-4675-B38E-F437B5EEEB7A}" type="slidenum">
              <a:rPr lang="en-US" smtClean="0"/>
              <a:pPr/>
              <a:t>‹#›</a:t>
            </a:fld>
            <a:endParaRPr lang="en-US"/>
          </a:p>
        </p:txBody>
      </p:sp>
    </p:spTree>
    <p:extLst>
      <p:ext uri="{BB962C8B-B14F-4D97-AF65-F5344CB8AC3E}">
        <p14:creationId xmlns:p14="http://schemas.microsoft.com/office/powerpoint/2010/main" val="2976358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homa-Gray Thank You Slide">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baseline="0"/>
            </a:lvl1pPr>
          </a:lstStyle>
          <a:p>
            <a:pPr lvl="0"/>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F04B62F9-A472-4675-B38E-F437B5EEEB7A}" type="slidenum">
              <a:rPr lang="en-US" smtClean="0"/>
              <a:pPr/>
              <a:t>‹#›</a:t>
            </a:fld>
            <a:endParaRPr lang="en-US"/>
          </a:p>
        </p:txBody>
      </p:sp>
    </p:spTree>
    <p:extLst>
      <p:ext uri="{BB962C8B-B14F-4D97-AF65-F5344CB8AC3E}">
        <p14:creationId xmlns:p14="http://schemas.microsoft.com/office/powerpoint/2010/main" val="2760289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homa-Modern-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AAA2D167-5E86-46C2-BE0F-3A70422CE149}" type="slidenum">
              <a:rPr lang="en-US" smtClean="0"/>
              <a:pPr/>
              <a:t>‹#›</a:t>
            </a:fld>
            <a:endParaRPr lang="en-US"/>
          </a:p>
        </p:txBody>
      </p:sp>
      <p:sp>
        <p:nvSpPr>
          <p:cNvPr id="5" name="Date Placeholder 4"/>
          <p:cNvSpPr>
            <a:spLocks noGrp="1"/>
          </p:cNvSpPr>
          <p:nvPr>
            <p:ph type="dt" sz="half" idx="13"/>
          </p:nvPr>
        </p:nvSpPr>
        <p:spPr>
          <a:xfrm>
            <a:off x="9444038" y="7955280"/>
            <a:ext cx="2925762" cy="519112"/>
          </a:xfrm>
        </p:spPr>
        <p:txBody>
          <a:bodyPr/>
          <a:lstStyle/>
          <a:p>
            <a:pPr algn="r"/>
            <a:fld id="{506235E6-1097-4CEF-A9D8-709B93C92D4D}" type="datetime1">
              <a:rPr lang="en-US" smtClean="0"/>
              <a:t>4/25/2024</a:t>
            </a:fld>
            <a:endParaRPr lang="en-US"/>
          </a:p>
        </p:txBody>
      </p:sp>
      <p:sp>
        <p:nvSpPr>
          <p:cNvPr id="9"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28204200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homa-Modern-Images-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AAA2D167-5E86-46C2-BE0F-3A70422CE149}" type="slidenum">
              <a:rPr lang="en-US" smtClean="0"/>
              <a:pPr/>
              <a:t>‹#›</a:t>
            </a:fld>
            <a:endParaRPr lang="en-US"/>
          </a:p>
        </p:txBody>
      </p:sp>
      <p:sp>
        <p:nvSpPr>
          <p:cNvPr id="5" name="Date Placeholder 4"/>
          <p:cNvSpPr>
            <a:spLocks noGrp="1"/>
          </p:cNvSpPr>
          <p:nvPr>
            <p:ph type="dt" sz="half" idx="18"/>
          </p:nvPr>
        </p:nvSpPr>
        <p:spPr>
          <a:xfrm>
            <a:off x="9444038" y="7955280"/>
            <a:ext cx="2925762" cy="519112"/>
          </a:xfrm>
        </p:spPr>
        <p:txBody>
          <a:bodyPr/>
          <a:lstStyle/>
          <a:p>
            <a:pPr algn="r"/>
            <a:fld id="{FD189BF5-3B33-4FC9-963A-F0B3718A68C9}" type="datetime1">
              <a:rPr lang="en-US" smtClean="0"/>
              <a:t>4/25/2024</a:t>
            </a:fld>
            <a:endParaRPr lang="en-US"/>
          </a:p>
        </p:txBody>
      </p:sp>
      <p:sp>
        <p:nvSpPr>
          <p:cNvPr id="12" name="Text Placeholder 5"/>
          <p:cNvSpPr>
            <a:spLocks noGrp="1"/>
          </p:cNvSpPr>
          <p:nvPr>
            <p:ph type="body" sz="quarter" idx="19" hasCustomPrompt="1"/>
          </p:nvPr>
        </p:nvSpPr>
        <p:spPr>
          <a:xfrm>
            <a:off x="5584952"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4586350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homa-Modern-Images 2-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4"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5"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6"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AAA2D167-5E86-46C2-BE0F-3A70422CE149}" type="slidenum">
              <a:rPr lang="en-US" smtClean="0"/>
              <a:pPr/>
              <a:t>‹#›</a:t>
            </a:fld>
            <a:endParaRPr lang="en-US"/>
          </a:p>
        </p:txBody>
      </p:sp>
      <p:sp>
        <p:nvSpPr>
          <p:cNvPr id="5" name="Date Placeholder 4"/>
          <p:cNvSpPr>
            <a:spLocks noGrp="1"/>
          </p:cNvSpPr>
          <p:nvPr>
            <p:ph type="dt" sz="half" idx="18"/>
          </p:nvPr>
        </p:nvSpPr>
        <p:spPr>
          <a:xfrm>
            <a:off x="9472994" y="7955280"/>
            <a:ext cx="2925762" cy="519112"/>
          </a:xfrm>
        </p:spPr>
        <p:txBody>
          <a:bodyPr/>
          <a:lstStyle/>
          <a:p>
            <a:pPr algn="r"/>
            <a:fld id="{31883E44-7E25-497D-B12F-990F70954678}" type="datetime1">
              <a:rPr lang="en-US" smtClean="0"/>
              <a:t>4/25/2024</a:t>
            </a:fld>
            <a:endParaRPr lang="en-US"/>
          </a:p>
        </p:txBody>
      </p:sp>
      <p:sp>
        <p:nvSpPr>
          <p:cNvPr id="16" name="Text Placeholder 5"/>
          <p:cNvSpPr>
            <a:spLocks noGrp="1"/>
          </p:cNvSpPr>
          <p:nvPr>
            <p:ph type="body" sz="quarter" idx="19" hasCustomPrompt="1"/>
          </p:nvPr>
        </p:nvSpPr>
        <p:spPr>
          <a:xfrm>
            <a:off x="5610352"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3454039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ebuchet-Gray-Graphics and Content">
    <p:spTree>
      <p:nvGrpSpPr>
        <p:cNvPr id="1" name=""/>
        <p:cNvGrpSpPr/>
        <p:nvPr/>
      </p:nvGrpSpPr>
      <p:grpSpPr>
        <a:xfrm>
          <a:off x="0" y="0"/>
          <a:ext cx="0" cy="0"/>
          <a:chOff x="0" y="0"/>
          <a:chExt cx="0" cy="0"/>
        </a:xfrm>
      </p:grpSpPr>
      <p:sp>
        <p:nvSpPr>
          <p:cNvPr id="13" name="Media Placeholder 3"/>
          <p:cNvSpPr>
            <a:spLocks noGrp="1"/>
          </p:cNvSpPr>
          <p:nvPr>
            <p:ph type="media" sz="quarter" idx="17" hasCustomPrompt="1"/>
          </p:nvPr>
        </p:nvSpPr>
        <p:spPr>
          <a:xfrm>
            <a:off x="8493870" y="1755648"/>
            <a:ext cx="3684588" cy="5184648"/>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defRPr>
            </a:lvl1pPr>
          </a:lstStyle>
          <a:p>
            <a:r>
              <a:rPr lang="en-US"/>
              <a:t>Insert image or other media</a:t>
            </a:r>
          </a:p>
        </p:txBody>
      </p:sp>
      <p:sp>
        <p:nvSpPr>
          <p:cNvPr id="4" name="Media Placeholder 3"/>
          <p:cNvSpPr>
            <a:spLocks noGrp="1"/>
          </p:cNvSpPr>
          <p:nvPr>
            <p:ph type="media" sz="quarter" idx="16" hasCustomPrompt="1"/>
          </p:nvPr>
        </p:nvSpPr>
        <p:spPr>
          <a:xfrm>
            <a:off x="760412" y="1755648"/>
            <a:ext cx="3684588" cy="5184648"/>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defRPr>
            </a:lvl1pPr>
          </a:lstStyle>
          <a:p>
            <a:r>
              <a:rPr lang="en-US"/>
              <a:t>Insert image or other media</a:t>
            </a:r>
          </a:p>
        </p:txBody>
      </p:sp>
      <p:sp>
        <p:nvSpPr>
          <p:cNvPr id="14" name="Media Placeholder 3"/>
          <p:cNvSpPr>
            <a:spLocks noGrp="1"/>
          </p:cNvSpPr>
          <p:nvPr>
            <p:ph type="media" sz="quarter" idx="18" hasCustomPrompt="1"/>
          </p:nvPr>
        </p:nvSpPr>
        <p:spPr>
          <a:xfrm>
            <a:off x="4620078" y="1755648"/>
            <a:ext cx="3684588" cy="2368296"/>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defRPr>
            </a:lvl1pPr>
          </a:lstStyle>
          <a:p>
            <a:r>
              <a:rPr lang="en-US"/>
              <a:t>Insert image or other media</a:t>
            </a:r>
          </a:p>
        </p:txBody>
      </p:sp>
      <p:sp>
        <p:nvSpPr>
          <p:cNvPr id="15" name="Media Placeholder 3"/>
          <p:cNvSpPr>
            <a:spLocks noGrp="1"/>
          </p:cNvSpPr>
          <p:nvPr>
            <p:ph type="media" sz="quarter" idx="19" hasCustomPrompt="1"/>
          </p:nvPr>
        </p:nvSpPr>
        <p:spPr>
          <a:xfrm>
            <a:off x="4620078" y="4572000"/>
            <a:ext cx="3684588" cy="2368296"/>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defRPr>
            </a:lvl1pPr>
          </a:lstStyle>
          <a:p>
            <a:r>
              <a:rPr lang="en-US"/>
              <a:t>Insert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7"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mj-lt"/>
                <a:ea typeface="+mj-ea"/>
                <a:cs typeface="+mj-cs"/>
              </a:defRPr>
            </a:lvl1pPr>
          </a:lstStyle>
          <a:p>
            <a:pPr lvl="0" algn="ctr">
              <a:spcBef>
                <a:spcPct val="0"/>
              </a:spcBef>
            </a:pPr>
            <a:r>
              <a:rPr lang="en-US"/>
              <a:t>Replace Bullets with Images</a:t>
            </a:r>
          </a:p>
        </p:txBody>
      </p:sp>
    </p:spTree>
    <p:extLst>
      <p:ext uri="{BB962C8B-B14F-4D97-AF65-F5344CB8AC3E}">
        <p14:creationId xmlns:p14="http://schemas.microsoft.com/office/powerpoint/2010/main" val="3676195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homa-Modern-Gray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800100" indent="-342900">
              <a:spcBef>
                <a:spcPts val="768"/>
              </a:spcBef>
              <a:buSzPct val="75000"/>
              <a:buFont typeface="Wingdings" panose="05000000000000000000" pitchFamily="2" charset="2"/>
              <a:buChar char="Ø"/>
              <a:defRPr sz="2800"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200150" indent="-285750">
              <a:spcBef>
                <a:spcPts val="768"/>
              </a:spcBef>
              <a:buSzPct val="75000"/>
              <a:buFont typeface="Wingdings" panose="05000000000000000000" pitchFamily="2" charset="2"/>
              <a:buChar char="§"/>
              <a:defRPr sz="2400">
                <a:solidFill>
                  <a:schemeClr val="bg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AAA2D167-5E86-46C2-BE0F-3A70422CE149}" type="slidenum">
              <a:rPr lang="en-US" smtClean="0"/>
              <a:pPr/>
              <a:t>‹#›</a:t>
            </a:fld>
            <a:endParaRPr lang="en-US"/>
          </a:p>
        </p:txBody>
      </p:sp>
    </p:spTree>
    <p:extLst>
      <p:ext uri="{BB962C8B-B14F-4D97-AF65-F5344CB8AC3E}">
        <p14:creationId xmlns:p14="http://schemas.microsoft.com/office/powerpoint/2010/main" val="1513921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homa-Modern-Gray 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ym typeface="Trebuchet MS" pitchFamily="-100" charset="0"/>
              </a:defRPr>
            </a:lvl1pPr>
          </a:lstStyle>
          <a:p>
            <a:pPr lvl="0" algn="r"/>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AAA2D167-5E86-46C2-BE0F-3A70422CE149}" type="slidenum">
              <a:rPr lang="en-US" smtClean="0"/>
              <a:pPr/>
              <a:t>‹#›</a:t>
            </a:fld>
            <a:endParaRPr lang="en-US"/>
          </a:p>
        </p:txBody>
      </p:sp>
    </p:spTree>
    <p:extLst>
      <p:ext uri="{BB962C8B-B14F-4D97-AF65-F5344CB8AC3E}">
        <p14:creationId xmlns:p14="http://schemas.microsoft.com/office/powerpoint/2010/main" val="3121960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homa-Modern-Gray Thank You">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ym typeface="Trebuchet MS" pitchFamily="-100" charset="0"/>
              </a:defRPr>
            </a:lvl1pPr>
          </a:lstStyle>
          <a:p>
            <a:pPr lvl="0" algn="r"/>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AAA2D167-5E86-46C2-BE0F-3A70422CE149}" type="slidenum">
              <a:rPr lang="en-US" smtClean="0"/>
              <a:pPr/>
              <a:t>‹#›</a:t>
            </a:fld>
            <a:endParaRPr lang="en-US"/>
          </a:p>
        </p:txBody>
      </p:sp>
    </p:spTree>
    <p:extLst>
      <p:ext uri="{BB962C8B-B14F-4D97-AF65-F5344CB8AC3E}">
        <p14:creationId xmlns:p14="http://schemas.microsoft.com/office/powerpoint/2010/main" val="2550180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homa-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0CB7B8A4-D1E3-43FA-AD2F-EFA10A54BCDD}" type="slidenum">
              <a:rPr lang="en-US" smtClean="0"/>
              <a:pPr/>
              <a:t>‹#›</a:t>
            </a:fld>
            <a:endParaRPr lang="en-US"/>
          </a:p>
        </p:txBody>
      </p:sp>
      <p:sp>
        <p:nvSpPr>
          <p:cNvPr id="5" name="Date Placeholder 4"/>
          <p:cNvSpPr>
            <a:spLocks noGrp="1"/>
          </p:cNvSpPr>
          <p:nvPr>
            <p:ph type="dt" sz="half" idx="13"/>
          </p:nvPr>
        </p:nvSpPr>
        <p:spPr>
          <a:xfrm>
            <a:off x="8449882" y="7955280"/>
            <a:ext cx="2925762" cy="519112"/>
          </a:xfrm>
        </p:spPr>
        <p:txBody>
          <a:bodyPr/>
          <a:lstStyle/>
          <a:p>
            <a:pPr algn="r"/>
            <a:fld id="{A32E9D87-D131-47B1-83FA-CC2F7F811105}" type="datetime1">
              <a:rPr lang="en-US" smtClean="0"/>
              <a:t>4/25/2024</a:t>
            </a:fld>
            <a:endParaRPr lang="en-US"/>
          </a:p>
        </p:txBody>
      </p:sp>
      <p:sp>
        <p:nvSpPr>
          <p:cNvPr id="9" name="Text Placeholder 5"/>
          <p:cNvSpPr>
            <a:spLocks noGrp="1"/>
          </p:cNvSpPr>
          <p:nvPr>
            <p:ph type="body" sz="quarter" idx="15" hasCustomPrompt="1"/>
          </p:nvPr>
        </p:nvSpPr>
        <p:spPr>
          <a:xfrm>
            <a:off x="4595876"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214876922"/>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homa-Images-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0CB7B8A4-D1E3-43FA-AD2F-EFA10A54BCDD}" type="slidenum">
              <a:rPr lang="en-US" smtClean="0"/>
              <a:pPr/>
              <a:t>‹#›</a:t>
            </a:fld>
            <a:endParaRPr lang="en-US"/>
          </a:p>
        </p:txBody>
      </p:sp>
      <p:sp>
        <p:nvSpPr>
          <p:cNvPr id="5" name="Date Placeholder 4"/>
          <p:cNvSpPr>
            <a:spLocks noGrp="1"/>
          </p:cNvSpPr>
          <p:nvPr>
            <p:ph type="dt" sz="half" idx="18"/>
          </p:nvPr>
        </p:nvSpPr>
        <p:spPr>
          <a:xfrm>
            <a:off x="8454962" y="7955280"/>
            <a:ext cx="2925762" cy="519112"/>
          </a:xfrm>
        </p:spPr>
        <p:txBody>
          <a:bodyPr/>
          <a:lstStyle/>
          <a:p>
            <a:pPr algn="r"/>
            <a:fld id="{D1E2CEBC-97DF-4516-856C-76C82C51C30D}" type="datetime1">
              <a:rPr lang="en-US" smtClean="0"/>
              <a:t>4/25/2024</a:t>
            </a:fld>
            <a:endParaRPr lang="en-US"/>
          </a:p>
        </p:txBody>
      </p:sp>
      <p:sp>
        <p:nvSpPr>
          <p:cNvPr id="12" name="Text Placeholder 5"/>
          <p:cNvSpPr>
            <a:spLocks noGrp="1"/>
          </p:cNvSpPr>
          <p:nvPr>
            <p:ph type="body" sz="quarter" idx="19" hasCustomPrompt="1"/>
          </p:nvPr>
        </p:nvSpPr>
        <p:spPr>
          <a:xfrm>
            <a:off x="4595876"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3093809202"/>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homa-Images 2-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7"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8" hasCustomPrompt="1"/>
          </p:nvPr>
        </p:nvSpPr>
        <p:spPr>
          <a:xfrm>
            <a:off x="-36576" y="6164580"/>
            <a:ext cx="2011680" cy="2011680"/>
          </a:xfrm>
          <a:prstGeom prst="rect">
            <a:avLst/>
          </a:prstGeom>
        </p:spPr>
        <p:txBody>
          <a:bodyPr/>
          <a:lstStyle>
            <a:lvl1pPr marL="342900" marR="0" indent="-342900" algn="l" defTabSz="584200" rtl="0" eaLnBrk="0" fontAlgn="base" latinLnBrk="0" hangingPunct="0">
              <a:lnSpc>
                <a:spcPct val="100000"/>
              </a:lnSpc>
              <a:spcBef>
                <a:spcPts val="4200"/>
              </a:spcBef>
              <a:spcAft>
                <a:spcPct val="0"/>
              </a:spcAft>
              <a:buClrTx/>
              <a:buSzTx/>
              <a:buFontTx/>
              <a:buNone/>
              <a:tabLst/>
              <a:defRPr sz="2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342900" marR="0" lvl="0" indent="-34290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9"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20"/>
          </p:nvPr>
        </p:nvSpPr>
        <p:spPr/>
        <p:txBody>
          <a:bodyPr/>
          <a:lstStyle/>
          <a:p>
            <a:fld id="{0CB7B8A4-D1E3-43FA-AD2F-EFA10A54BCDD}" type="slidenum">
              <a:rPr lang="en-US" smtClean="0"/>
              <a:pPr/>
              <a:t>‹#›</a:t>
            </a:fld>
            <a:endParaRPr lang="en-US"/>
          </a:p>
        </p:txBody>
      </p:sp>
      <p:sp>
        <p:nvSpPr>
          <p:cNvPr id="5" name="Date Placeholder 4"/>
          <p:cNvSpPr>
            <a:spLocks noGrp="1"/>
          </p:cNvSpPr>
          <p:nvPr>
            <p:ph type="dt" sz="half" idx="21"/>
          </p:nvPr>
        </p:nvSpPr>
        <p:spPr>
          <a:xfrm>
            <a:off x="9444038" y="7955280"/>
            <a:ext cx="2925762" cy="519112"/>
          </a:xfrm>
        </p:spPr>
        <p:txBody>
          <a:bodyPr/>
          <a:lstStyle/>
          <a:p>
            <a:pPr algn="r"/>
            <a:fld id="{E631CED8-2E52-433D-A196-89DD4C5A7BEA}" type="datetime1">
              <a:rPr lang="en-US" smtClean="0"/>
              <a:t>4/25/2024</a:t>
            </a:fld>
            <a:endParaRPr lang="en-US"/>
          </a:p>
        </p:txBody>
      </p:sp>
      <p:sp>
        <p:nvSpPr>
          <p:cNvPr id="16" name="Text Placeholder 5"/>
          <p:cNvSpPr>
            <a:spLocks noGrp="1"/>
          </p:cNvSpPr>
          <p:nvPr>
            <p:ph type="body" sz="quarter" idx="15" hasCustomPrompt="1"/>
          </p:nvPr>
        </p:nvSpPr>
        <p:spPr>
          <a:xfrm>
            <a:off x="5584952"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2813736886"/>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homa-White Mission Slide">
    <p:spTree>
      <p:nvGrpSpPr>
        <p:cNvPr id="1" name=""/>
        <p:cNvGrpSpPr/>
        <p:nvPr/>
      </p:nvGrpSpPr>
      <p:grpSpPr>
        <a:xfrm>
          <a:off x="0" y="0"/>
          <a:ext cx="0" cy="0"/>
          <a:chOff x="0" y="0"/>
          <a:chExt cx="0" cy="0"/>
        </a:xfrm>
      </p:grpSpPr>
      <p:sp>
        <p:nvSpPr>
          <p:cNvPr id="5" name="TextBox 4"/>
          <p:cNvSpPr txBox="1"/>
          <p:nvPr userDrawn="1"/>
        </p:nvSpPr>
        <p:spPr>
          <a:xfrm>
            <a:off x="893762" y="2891641"/>
            <a:ext cx="11247438" cy="3970318"/>
          </a:xfrm>
          <a:prstGeom prst="rect">
            <a:avLst/>
          </a:prstGeom>
          <a:noFill/>
        </p:spPr>
        <p:txBody>
          <a:bodyPr wrap="square" rtlCol="0" anchor="ctr">
            <a:spAutoFit/>
          </a:bodyPr>
          <a:lstStyle/>
          <a:p>
            <a:pPr marL="0" marR="0" lvl="0" indent="0" algn="ctr" defTabSz="584200" rtl="0" eaLnBrk="1" fontAlgn="base" latinLnBrk="0" hangingPunct="0">
              <a:lnSpc>
                <a:spcPct val="100000"/>
              </a:lnSpc>
              <a:spcBef>
                <a:spcPct val="0"/>
              </a:spcBef>
              <a:spcAft>
                <a:spcPct val="0"/>
              </a:spcAft>
              <a:buClrTx/>
              <a:buSzTx/>
              <a:buFontTx/>
              <a:buNone/>
              <a:tabLst/>
              <a:defRPr/>
            </a:pPr>
            <a:r>
              <a:rPr lang="en-US" sz="6000" b="1">
                <a:solidFill>
                  <a:schemeClr val="tx1"/>
                </a:solidFill>
                <a:latin typeface="Tahoma" panose="020B0604030504040204" pitchFamily="34" charset="0"/>
                <a:ea typeface="Tahoma" panose="020B0604030504040204" pitchFamily="34" charset="0"/>
                <a:cs typeface="Tahoma" panose="020B0604030504040204" pitchFamily="34" charset="0"/>
              </a:rPr>
              <a:t>Improving</a:t>
            </a:r>
            <a:r>
              <a:rPr lang="en-US" sz="6000" b="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5400" b="0">
                <a:solidFill>
                  <a:schemeClr val="tx1"/>
                </a:solidFill>
                <a:latin typeface="Tahoma" panose="020B0604030504040204" pitchFamily="34" charset="0"/>
                <a:ea typeface="Tahoma" panose="020B0604030504040204" pitchFamily="34" charset="0"/>
                <a:cs typeface="Tahoma" panose="020B0604030504040204" pitchFamily="34" charset="0"/>
              </a:rPr>
              <a:t>health care access and outcomes for the </a:t>
            </a:r>
            <a:r>
              <a:rPr lang="en-US" sz="6000" b="1">
                <a:solidFill>
                  <a:schemeClr val="tx1"/>
                </a:solidFill>
                <a:latin typeface="Tahoma" panose="020B0604030504040204" pitchFamily="34" charset="0"/>
                <a:ea typeface="Tahoma" panose="020B0604030504040204" pitchFamily="34" charset="0"/>
                <a:cs typeface="Tahoma" panose="020B0604030504040204" pitchFamily="34" charset="0"/>
              </a:rPr>
              <a:t>people</a:t>
            </a:r>
            <a:r>
              <a:rPr lang="en-US" sz="6000" b="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5400" b="0">
                <a:solidFill>
                  <a:schemeClr val="tx1"/>
                </a:solidFill>
                <a:latin typeface="Tahoma" panose="020B0604030504040204" pitchFamily="34" charset="0"/>
                <a:ea typeface="Tahoma" panose="020B0604030504040204" pitchFamily="34" charset="0"/>
                <a:cs typeface="Tahoma" panose="020B0604030504040204" pitchFamily="34" charset="0"/>
              </a:rPr>
              <a:t>we serve while demonstrating sound stewardship of financial </a:t>
            </a:r>
            <a:r>
              <a:rPr lang="en-US" sz="6000" b="1">
                <a:solidFill>
                  <a:schemeClr val="tx1"/>
                </a:solidFill>
                <a:latin typeface="Tahoma" panose="020B0604030504040204" pitchFamily="34" charset="0"/>
                <a:ea typeface="Tahoma" panose="020B0604030504040204" pitchFamily="34" charset="0"/>
                <a:cs typeface="Tahoma" panose="020B0604030504040204" pitchFamily="34" charset="0"/>
              </a:rPr>
              <a:t>resources</a:t>
            </a:r>
            <a:endParaRPr lang="en-US" sz="5400" b="1">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userDrawn="1"/>
        </p:nvSpPr>
        <p:spPr>
          <a:xfrm>
            <a:off x="893762" y="914400"/>
            <a:ext cx="10896600" cy="1107996"/>
          </a:xfrm>
          <a:prstGeom prst="rect">
            <a:avLst/>
          </a:prstGeom>
          <a:noFill/>
        </p:spPr>
        <p:txBody>
          <a:bodyPr wrap="square" rtlCol="0" anchor="ctr">
            <a:spAutoFit/>
          </a:bodyPr>
          <a:lstStyle/>
          <a:p>
            <a:r>
              <a:rPr lang="en-US" sz="6600" b="1" i="1">
                <a:solidFill>
                  <a:schemeClr val="tx1"/>
                </a:solidFill>
                <a:latin typeface="Tahoma" panose="020B0604030504040204" pitchFamily="34" charset="0"/>
                <a:ea typeface="Tahoma" panose="020B0604030504040204" pitchFamily="34" charset="0"/>
                <a:cs typeface="Tahoma" panose="020B0604030504040204" pitchFamily="34" charset="0"/>
              </a:rPr>
              <a:t>Our Mission</a:t>
            </a:r>
          </a:p>
        </p:txBody>
      </p:sp>
      <p:sp>
        <p:nvSpPr>
          <p:cNvPr id="2" name="Slide Number Placeholder 1"/>
          <p:cNvSpPr>
            <a:spLocks noGrp="1"/>
          </p:cNvSpPr>
          <p:nvPr>
            <p:ph type="sldNum" sz="quarter" idx="10"/>
          </p:nvPr>
        </p:nvSpPr>
        <p:spPr/>
        <p:txBody>
          <a:bodyPr/>
          <a:lstStyle/>
          <a:p>
            <a:fld id="{0CB7B8A4-D1E3-43FA-AD2F-EFA10A54BCDD}" type="slidenum">
              <a:rPr lang="en-US" smtClean="0"/>
              <a:pPr/>
              <a:t>‹#›</a:t>
            </a:fld>
            <a:endParaRPr lang="en-US"/>
          </a:p>
        </p:txBody>
      </p:sp>
    </p:spTree>
    <p:extLst>
      <p:ext uri="{BB962C8B-B14F-4D97-AF65-F5344CB8AC3E}">
        <p14:creationId xmlns:p14="http://schemas.microsoft.com/office/powerpoint/2010/main" val="28878616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homa-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800100" indent="-342900">
              <a:spcBef>
                <a:spcPts val="768"/>
              </a:spcBef>
              <a:buSzPct val="75000"/>
              <a:buFont typeface="Wingdings" panose="05000000000000000000" pitchFamily="2" charset="2"/>
              <a:buChar char="Ø"/>
              <a:defRPr sz="280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200150" indent="-285750">
              <a:spcBef>
                <a:spcPts val="768"/>
              </a:spcBef>
              <a:buSzPct val="75000"/>
              <a:buFont typeface="Wingdings" panose="05000000000000000000" pitchFamily="2" charset="2"/>
              <a:buChar char="§"/>
              <a:defRPr sz="2400">
                <a:solidFill>
                  <a:schemeClr val="tx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0CB7B8A4-D1E3-43FA-AD2F-EFA10A54BCDD}" type="slidenum">
              <a:rPr lang="en-US" smtClean="0"/>
              <a:pPr/>
              <a:t>‹#›</a:t>
            </a:fld>
            <a:endParaRPr lang="en-US"/>
          </a:p>
        </p:txBody>
      </p:sp>
    </p:spTree>
    <p:extLst>
      <p:ext uri="{BB962C8B-B14F-4D97-AF65-F5344CB8AC3E}">
        <p14:creationId xmlns:p14="http://schemas.microsoft.com/office/powerpoint/2010/main" val="3103394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homa-White-Graphics and Content">
    <p:spTree>
      <p:nvGrpSpPr>
        <p:cNvPr id="1" name=""/>
        <p:cNvGrpSpPr/>
        <p:nvPr/>
      </p:nvGrpSpPr>
      <p:grpSpPr>
        <a:xfrm>
          <a:off x="0" y="0"/>
          <a:ext cx="0" cy="0"/>
          <a:chOff x="0" y="0"/>
          <a:chExt cx="0" cy="0"/>
        </a:xfrm>
      </p:grpSpPr>
      <p:sp>
        <p:nvSpPr>
          <p:cNvPr id="13" name="Media Placeholder 3"/>
          <p:cNvSpPr>
            <a:spLocks noGrp="1"/>
          </p:cNvSpPr>
          <p:nvPr>
            <p:ph type="media" sz="quarter" idx="17" hasCustomPrompt="1"/>
          </p:nvPr>
        </p:nvSpPr>
        <p:spPr>
          <a:xfrm>
            <a:off x="8493870" y="1755648"/>
            <a:ext cx="3684588" cy="5184648"/>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4" name="Media Placeholder 3"/>
          <p:cNvSpPr>
            <a:spLocks noGrp="1"/>
          </p:cNvSpPr>
          <p:nvPr>
            <p:ph type="media" sz="quarter" idx="16" hasCustomPrompt="1"/>
          </p:nvPr>
        </p:nvSpPr>
        <p:spPr>
          <a:xfrm>
            <a:off x="760412" y="1755648"/>
            <a:ext cx="3684588" cy="5184648"/>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14" name="Media Placeholder 3"/>
          <p:cNvSpPr>
            <a:spLocks noGrp="1"/>
          </p:cNvSpPr>
          <p:nvPr>
            <p:ph type="media" sz="quarter" idx="18" hasCustomPrompt="1"/>
          </p:nvPr>
        </p:nvSpPr>
        <p:spPr>
          <a:xfrm>
            <a:off x="4620078" y="1755648"/>
            <a:ext cx="3684588" cy="2368296"/>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15" name="Media Placeholder 3"/>
          <p:cNvSpPr>
            <a:spLocks noGrp="1"/>
          </p:cNvSpPr>
          <p:nvPr>
            <p:ph type="media" sz="quarter" idx="19" hasCustomPrompt="1"/>
          </p:nvPr>
        </p:nvSpPr>
        <p:spPr>
          <a:xfrm>
            <a:off x="4620078" y="4572000"/>
            <a:ext cx="3684588" cy="2368296"/>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7"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Replace Bullets with Images</a:t>
            </a:r>
          </a:p>
        </p:txBody>
      </p:sp>
    </p:spTree>
    <p:extLst>
      <p:ext uri="{BB962C8B-B14F-4D97-AF65-F5344CB8AC3E}">
        <p14:creationId xmlns:p14="http://schemas.microsoft.com/office/powerpoint/2010/main" val="13997738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homa and Verdana-White-Text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7448" t="21953" r="38610" b="26798"/>
          <a:stretch/>
        </p:blipFill>
        <p:spPr>
          <a:xfrm>
            <a:off x="5348963" y="2562947"/>
            <a:ext cx="1340165" cy="3685453"/>
          </a:xfrm>
          <a:prstGeom prst="rect">
            <a:avLst/>
          </a:prstGeom>
        </p:spPr>
      </p:pic>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Text Placeholder 4"/>
          <p:cNvSpPr>
            <a:spLocks noGrp="1"/>
          </p:cNvSpPr>
          <p:nvPr>
            <p:ph type="body" sz="quarter" idx="11" hasCustomPrompt="1"/>
          </p:nvPr>
        </p:nvSpPr>
        <p:spPr>
          <a:xfrm>
            <a:off x="406400" y="2915914"/>
            <a:ext cx="5142543" cy="2589451"/>
          </a:xfrm>
          <a:prstGeom prst="rect">
            <a:avLst/>
          </a:prstGeom>
        </p:spPr>
        <p:txBody>
          <a:bodyPr anchor="ctr"/>
          <a:lstStyle>
            <a:lvl1pPr marL="0" indent="0">
              <a:buNone/>
              <a:defRPr sz="60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YOUR MAIN IDEA</a:t>
            </a:r>
          </a:p>
        </p:txBody>
      </p:sp>
      <p:sp>
        <p:nvSpPr>
          <p:cNvPr id="7" name="Text Placeholder 6"/>
          <p:cNvSpPr>
            <a:spLocks noGrp="1"/>
          </p:cNvSpPr>
          <p:nvPr>
            <p:ph type="body" sz="quarter" idx="12" hasCustomPrompt="1"/>
          </p:nvPr>
        </p:nvSpPr>
        <p:spPr>
          <a:xfrm>
            <a:off x="6556248" y="1920240"/>
            <a:ext cx="5724144" cy="5001768"/>
          </a:xfrm>
          <a:prstGeom prst="rect">
            <a:avLst/>
          </a:prstGeom>
        </p:spPr>
        <p:txBody>
          <a:bodyPr/>
          <a:lstStyle>
            <a:lvl1pPr>
              <a:defRPr lang="en-US" sz="3600" baseline="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lang="en-US" sz="3200" baseline="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lang="en-US" sz="28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lang="en-US" sz="24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lang="en-US">
                <a:solidFill>
                  <a:schemeClr val="bg1"/>
                </a:solidFill>
              </a:defRPr>
            </a:lvl5pPr>
          </a:lstStyle>
          <a:p>
            <a:pPr lvl="0">
              <a:spcBef>
                <a:spcPts val="768"/>
              </a:spcBef>
              <a:buFont typeface="Arial" panose="020B0604020202020204" pitchFamily="34" charset="0"/>
              <a:buChar char="•"/>
            </a:pPr>
            <a:r>
              <a:rPr lang="en-US"/>
              <a:t>Click to edit text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2729542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buchet and Verdana-Gray-Text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Text Placeholder 4"/>
          <p:cNvSpPr>
            <a:spLocks noGrp="1"/>
          </p:cNvSpPr>
          <p:nvPr>
            <p:ph type="body" sz="quarter" idx="11" hasCustomPrompt="1"/>
          </p:nvPr>
        </p:nvSpPr>
        <p:spPr>
          <a:xfrm>
            <a:off x="406400" y="2915914"/>
            <a:ext cx="5142543" cy="2589451"/>
          </a:xfrm>
          <a:prstGeom prst="rect">
            <a:avLst/>
          </a:prstGeom>
        </p:spPr>
        <p:txBody>
          <a:bodyPr anchor="ctr"/>
          <a:lstStyle>
            <a:lvl1pPr marL="0" indent="0">
              <a:buNone/>
              <a:defRPr sz="6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YOUR MAIN IDEA</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38793" t="25383" r="38793" b="29556"/>
          <a:stretch/>
        </p:blipFill>
        <p:spPr>
          <a:xfrm>
            <a:off x="5416063" y="2775204"/>
            <a:ext cx="1273065" cy="3291840"/>
          </a:xfrm>
          <a:prstGeom prst="rect">
            <a:avLst/>
          </a:prstGeom>
        </p:spPr>
      </p:pic>
      <p:sp>
        <p:nvSpPr>
          <p:cNvPr id="7" name="Text Placeholder 6"/>
          <p:cNvSpPr>
            <a:spLocks noGrp="1"/>
          </p:cNvSpPr>
          <p:nvPr>
            <p:ph type="body" sz="quarter" idx="12" hasCustomPrompt="1"/>
          </p:nvPr>
        </p:nvSpPr>
        <p:spPr>
          <a:xfrm>
            <a:off x="6556248" y="1920240"/>
            <a:ext cx="5724144" cy="5001768"/>
          </a:xfrm>
          <a:prstGeom prst="rect">
            <a:avLst/>
          </a:prstGeom>
        </p:spPr>
        <p:txBody>
          <a:bodyPr/>
          <a:lstStyle>
            <a:lvl1pPr>
              <a:defRPr lang="en-US" sz="3600" baseline="0" smtClean="0">
                <a:solidFill>
                  <a:schemeClr val="bg1"/>
                </a:solidFill>
              </a:defRPr>
            </a:lvl1pPr>
            <a:lvl2pPr>
              <a:defRPr lang="en-US" sz="3200" baseline="0" smtClean="0">
                <a:solidFill>
                  <a:schemeClr val="bg1"/>
                </a:solidFill>
              </a:defRPr>
            </a:lvl2pPr>
            <a:lvl3pPr>
              <a:defRPr lang="en-US" sz="2800" smtClean="0">
                <a:solidFill>
                  <a:schemeClr val="bg1"/>
                </a:solidFill>
              </a:defRPr>
            </a:lvl3pPr>
            <a:lvl4pPr>
              <a:defRPr lang="en-US" sz="2400" smtClean="0">
                <a:solidFill>
                  <a:schemeClr val="bg1"/>
                </a:solidFill>
              </a:defRPr>
            </a:lvl4pPr>
            <a:lvl5pPr>
              <a:defRPr lang="en-US">
                <a:solidFill>
                  <a:schemeClr val="bg1"/>
                </a:solidFill>
              </a:defRPr>
            </a:lvl5pPr>
          </a:lstStyle>
          <a:p>
            <a:pPr lvl="0">
              <a:spcBef>
                <a:spcPts val="768"/>
              </a:spcBef>
              <a:buFont typeface="Arial" panose="020B0604020202020204" pitchFamily="34" charset="0"/>
              <a:buChar char="•"/>
            </a:pPr>
            <a:r>
              <a:rPr lang="en-US"/>
              <a:t>Click to edit text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29816822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homa-White-Text and Imag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Rectangle 3"/>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algn="ctr"/>
            <a:endParaRPr lang="en-US"/>
          </a:p>
        </p:txBody>
      </p:sp>
      <p:sp>
        <p:nvSpPr>
          <p:cNvPr id="5" name="Content Placeholder 4"/>
          <p:cNvSpPr>
            <a:spLocks noGrp="1"/>
          </p:cNvSpPr>
          <p:nvPr>
            <p:ph sz="quarter" idx="12" hasCustomPrompt="1"/>
          </p:nvPr>
        </p:nvSpPr>
        <p:spPr>
          <a:xfrm>
            <a:off x="7251555" y="2088221"/>
            <a:ext cx="4768427" cy="5045396"/>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1167033" rtl="0" eaLnBrk="1" fontAlgn="auto" latinLnBrk="0" hangingPunct="1">
              <a:lnSpc>
                <a:spcPct val="100000"/>
              </a:lnSpc>
              <a:spcBef>
                <a:spcPct val="20000"/>
              </a:spcBef>
              <a:spcAft>
                <a:spcPts val="0"/>
              </a:spcAft>
              <a:buClrTx/>
              <a:buSzTx/>
              <a:buFont typeface="Arial" pitchFamily="34" charset="0"/>
              <a:buNone/>
              <a:tabLst/>
              <a:defRPr sz="2844" b="1" i="1" baseline="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image or other media</a:t>
            </a:r>
          </a:p>
        </p:txBody>
      </p:sp>
      <p:sp>
        <p:nvSpPr>
          <p:cNvPr id="6" name="Text Placeholder 11"/>
          <p:cNvSpPr>
            <a:spLocks noGrp="1"/>
          </p:cNvSpPr>
          <p:nvPr>
            <p:ph type="body" sz="quarter" idx="13" hasCustomPrompt="1"/>
          </p:nvPr>
        </p:nvSpPr>
        <p:spPr>
          <a:xfrm>
            <a:off x="1701800" y="3389688"/>
            <a:ext cx="4955371" cy="2442463"/>
          </a:xfrm>
          <a:prstGeom prst="rect">
            <a:avLst/>
          </a:prstGeom>
        </p:spPr>
        <p:txBody>
          <a:bodyPr anchor="ctr"/>
          <a:lstStyle>
            <a:lvl1pPr marL="0" indent="0">
              <a:buNone/>
              <a:defRPr sz="6258" b="1">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6258"/>
              <a:t>Insert Key Point Here</a:t>
            </a:r>
            <a:endParaRPr lang="en-US"/>
          </a:p>
        </p:txBody>
      </p:sp>
    </p:spTree>
    <p:extLst>
      <p:ext uri="{BB962C8B-B14F-4D97-AF65-F5344CB8AC3E}">
        <p14:creationId xmlns:p14="http://schemas.microsoft.com/office/powerpoint/2010/main" val="26187872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homa-White-Text Only Content">
    <p:spTree>
      <p:nvGrpSpPr>
        <p:cNvPr id="1" name=""/>
        <p:cNvGrpSpPr/>
        <p:nvPr/>
      </p:nvGrpSpPr>
      <p:grpSpPr>
        <a:xfrm>
          <a:off x="0" y="0"/>
          <a:ext cx="0" cy="0"/>
          <a:chOff x="0" y="0"/>
          <a:chExt cx="0" cy="0"/>
        </a:xfrm>
      </p:grpSpPr>
      <p:sp>
        <p:nvSpPr>
          <p:cNvPr id="5" name="Rectangle 4"/>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lgn="ctr"/>
            <a:endParaRPr lang="en-US"/>
          </a:p>
        </p:txBody>
      </p:sp>
      <p:sp>
        <p:nvSpPr>
          <p:cNvPr id="10" name="Text Placeholder 9"/>
          <p:cNvSpPr>
            <a:spLocks noGrp="1"/>
          </p:cNvSpPr>
          <p:nvPr>
            <p:ph type="body" sz="quarter" idx="10" hasCustomPrompt="1"/>
          </p:nvPr>
        </p:nvSpPr>
        <p:spPr>
          <a:xfrm>
            <a:off x="6977459" y="1243133"/>
            <a:ext cx="5316617" cy="3987686"/>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404137" indent="-404137">
              <a:buSzPct val="100000"/>
              <a:buFont typeface="Arial" panose="020B0604020202020204" pitchFamily="34" charset="0"/>
              <a:buChar char="•"/>
              <a:defRPr sz="44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Insert supporting text here</a:t>
            </a:r>
          </a:p>
        </p:txBody>
      </p:sp>
      <p:sp>
        <p:nvSpPr>
          <p:cNvPr id="11" name="Text Placeholder 11"/>
          <p:cNvSpPr>
            <a:spLocks noGrp="1"/>
          </p:cNvSpPr>
          <p:nvPr>
            <p:ph type="body" sz="quarter" idx="13" hasCustomPrompt="1"/>
          </p:nvPr>
        </p:nvSpPr>
        <p:spPr>
          <a:xfrm>
            <a:off x="1700784" y="3392424"/>
            <a:ext cx="4955371" cy="2442463"/>
          </a:xfrm>
          <a:prstGeom prst="rect">
            <a:avLst/>
          </a:prstGeom>
        </p:spPr>
        <p:txBody>
          <a:bodyPr anchor="ctr"/>
          <a:lstStyle>
            <a:lvl1pPr>
              <a:defRPr lang="en-US" sz="6258"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0" lvl="0" indent="0">
              <a:buNone/>
            </a:pPr>
            <a:r>
              <a:rPr lang="en-US" sz="6258"/>
              <a:t>Insert Key Point Here</a:t>
            </a:r>
            <a:endParaRPr lang="en-US"/>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15762212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homa-White-Text and Media Content">
    <p:spTree>
      <p:nvGrpSpPr>
        <p:cNvPr id="1" name=""/>
        <p:cNvGrpSpPr/>
        <p:nvPr/>
      </p:nvGrpSpPr>
      <p:grpSpPr>
        <a:xfrm>
          <a:off x="0" y="0"/>
          <a:ext cx="0" cy="0"/>
          <a:chOff x="0" y="0"/>
          <a:chExt cx="0" cy="0"/>
        </a:xfrm>
      </p:grpSpPr>
      <p:sp>
        <p:nvSpPr>
          <p:cNvPr id="7" name="Rectangle 6"/>
          <p:cNvSpPr/>
          <p:nvPr userDrawn="1"/>
        </p:nvSpPr>
        <p:spPr>
          <a:xfrm>
            <a:off x="2006600" y="21263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6" name="Rectangle 5"/>
          <p:cNvSpPr/>
          <p:nvPr userDrawn="1"/>
        </p:nvSpPr>
        <p:spPr>
          <a:xfrm>
            <a:off x="2006600" y="4501280"/>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5" name="Rectangle 4"/>
          <p:cNvSpPr/>
          <p:nvPr userDrawn="1"/>
        </p:nvSpPr>
        <p:spPr>
          <a:xfrm>
            <a:off x="2006600" y="68507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21" name="Text Placeholder 20"/>
          <p:cNvSpPr>
            <a:spLocks noGrp="1"/>
          </p:cNvSpPr>
          <p:nvPr>
            <p:ph type="body" sz="quarter" idx="20" hasCustomPrompt="1"/>
          </p:nvPr>
        </p:nvSpPr>
        <p:spPr>
          <a:xfrm>
            <a:off x="4214812" y="2100072"/>
            <a:ext cx="8805672" cy="1197864"/>
          </a:xfrm>
          <a:prstGeom prst="rect">
            <a:avLst/>
          </a:prstGeom>
        </p:spPr>
        <p:txBody>
          <a:bodyPr anchor="ctr"/>
          <a:lstStyle>
            <a:lvl1pPr>
              <a:defRPr lang="en-US" sz="4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571500" lvl="0" indent="-571500">
              <a:buFont typeface="Calibri" panose="020F0502020204030204" pitchFamily="34" charset="0"/>
              <a:buChar char="→"/>
            </a:pPr>
            <a:r>
              <a:rPr lang="en-US"/>
              <a:t>Click to add text</a:t>
            </a:r>
          </a:p>
        </p:txBody>
      </p:sp>
      <p:sp>
        <p:nvSpPr>
          <p:cNvPr id="23" name="Text Placeholder 22"/>
          <p:cNvSpPr>
            <a:spLocks noGrp="1"/>
          </p:cNvSpPr>
          <p:nvPr>
            <p:ph type="body" sz="quarter" idx="21" hasCustomPrompt="1"/>
          </p:nvPr>
        </p:nvSpPr>
        <p:spPr>
          <a:xfrm>
            <a:off x="4214812" y="4475029"/>
            <a:ext cx="8805672" cy="1197864"/>
          </a:xfrm>
          <a:prstGeom prst="rect">
            <a:avLst/>
          </a:prstGeom>
        </p:spPr>
        <p:txBody>
          <a:bodyPr anchor="ctr"/>
          <a:lstStyle>
            <a:lvl1pPr>
              <a:defRPr lang="en-US" sz="4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571500" lvl="0" indent="-571500">
              <a:buFont typeface="Calibri" panose="020F0502020204030204" pitchFamily="34" charset="0"/>
              <a:buChar char="→"/>
            </a:pPr>
            <a:r>
              <a:rPr lang="en-US"/>
              <a:t>Click to add text</a:t>
            </a:r>
          </a:p>
        </p:txBody>
      </p:sp>
      <p:sp>
        <p:nvSpPr>
          <p:cNvPr id="4" name="Text Placeholder 3"/>
          <p:cNvSpPr>
            <a:spLocks noGrp="1"/>
          </p:cNvSpPr>
          <p:nvPr>
            <p:ph type="body" sz="quarter" idx="19" hasCustomPrompt="1"/>
          </p:nvPr>
        </p:nvSpPr>
        <p:spPr>
          <a:xfrm>
            <a:off x="4214812" y="6824472"/>
            <a:ext cx="8805672" cy="1197864"/>
          </a:xfrm>
          <a:prstGeom prst="rect">
            <a:avLst/>
          </a:prstGeom>
        </p:spPr>
        <p:txBody>
          <a:bodyPr anchor="ctr"/>
          <a:lstStyle>
            <a:lvl1pPr marL="571500" indent="-571500">
              <a:buFont typeface="Calibri" panose="020F0502020204030204" pitchFamily="34" charset="0"/>
              <a:buChar char="→"/>
              <a:defRPr sz="440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2"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List 3 Main Concerns</a:t>
            </a:r>
          </a:p>
        </p:txBody>
      </p:sp>
      <p:sp>
        <p:nvSpPr>
          <p:cNvPr id="29" name="Content Placeholder 28"/>
          <p:cNvSpPr>
            <a:spLocks noGrp="1"/>
          </p:cNvSpPr>
          <p:nvPr>
            <p:ph sz="quarter" idx="25" hasCustomPrompt="1"/>
          </p:nvPr>
        </p:nvSpPr>
        <p:spPr>
          <a:xfrm>
            <a:off x="896112" y="17526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
        <p:nvSpPr>
          <p:cNvPr id="30" name="Content Placeholder 28"/>
          <p:cNvSpPr>
            <a:spLocks noGrp="1"/>
          </p:cNvSpPr>
          <p:nvPr>
            <p:ph sz="quarter" idx="26" hasCustomPrompt="1"/>
          </p:nvPr>
        </p:nvSpPr>
        <p:spPr>
          <a:xfrm>
            <a:off x="891032" y="4127557"/>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
        <p:nvSpPr>
          <p:cNvPr id="31" name="Content Placeholder 28"/>
          <p:cNvSpPr>
            <a:spLocks noGrp="1"/>
          </p:cNvSpPr>
          <p:nvPr>
            <p:ph sz="quarter" idx="27" hasCustomPrompt="1"/>
          </p:nvPr>
        </p:nvSpPr>
        <p:spPr>
          <a:xfrm>
            <a:off x="891032" y="64770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Tree>
    <p:extLst>
      <p:ext uri="{BB962C8B-B14F-4D97-AF65-F5344CB8AC3E}">
        <p14:creationId xmlns:p14="http://schemas.microsoft.com/office/powerpoint/2010/main" val="16416006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homa-White-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55625" y="675355"/>
            <a:ext cx="5418326" cy="7690104"/>
          </a:xfrm>
          <a:prstGeom prst="rect">
            <a:avLst/>
          </a:prstGeom>
        </p:spPr>
        <p:txBody>
          <a:bodyPr anchor="ctr"/>
          <a:lstStyle>
            <a:lvl1pPr marL="0" indent="0">
              <a:defRPr sz="54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enter a relevant quote</a:t>
            </a:r>
          </a:p>
        </p:txBody>
      </p:sp>
      <p:sp>
        <p:nvSpPr>
          <p:cNvPr id="7" name="Content Placeholder 5"/>
          <p:cNvSpPr>
            <a:spLocks noGrp="1"/>
          </p:cNvSpPr>
          <p:nvPr>
            <p:ph sz="quarter" idx="11" hasCustomPrompt="1"/>
          </p:nvPr>
        </p:nvSpPr>
        <p:spPr>
          <a:xfrm>
            <a:off x="6377344" y="0"/>
            <a:ext cx="6177280" cy="9040814"/>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8000" b="1"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sz="2844" b="1" i="1"/>
              <a:t>Click to insert image</a:t>
            </a:r>
            <a:endParaRPr lang="en-US"/>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2168007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homa-White-Text and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5" name="Content Placeholder 4"/>
          <p:cNvSpPr>
            <a:spLocks noGrp="1"/>
          </p:cNvSpPr>
          <p:nvPr>
            <p:ph sz="quarter" idx="11" hasCustomPrompt="1"/>
          </p:nvPr>
        </p:nvSpPr>
        <p:spPr>
          <a:xfrm>
            <a:off x="525056" y="2264551"/>
            <a:ext cx="6345259" cy="5224498"/>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844" b="1" i="1">
                <a:latin typeface="Tahoma" panose="020B0604030504040204" pitchFamily="34" charset="0"/>
                <a:ea typeface="Tahoma" panose="020B0604030504040204" pitchFamily="34" charset="0"/>
                <a:cs typeface="Tahoma" panose="020B0604030504040204" pitchFamily="34" charset="0"/>
              </a:defRPr>
            </a:lvl1pPr>
            <a:lvl2pPr>
              <a:buNone/>
              <a:defRPr i="1"/>
            </a:lvl2pPr>
            <a:lvl3pPr>
              <a:buNone/>
              <a:defRPr i="1"/>
            </a:lvl3pPr>
            <a:lvl4pPr>
              <a:buNone/>
              <a:defRPr i="1"/>
            </a:lvl4pPr>
            <a:lvl5pPr>
              <a:buNone/>
              <a:defRPr i="1"/>
            </a:lvl5pPr>
          </a:lstStyle>
          <a:p>
            <a:pPr lvl="0"/>
            <a:r>
              <a:rPr lang="en-US" sz="2844" i="1"/>
              <a:t>Insert image or Clip Art</a:t>
            </a:r>
            <a:endParaRPr lang="en-US"/>
          </a:p>
        </p:txBody>
      </p:sp>
      <p:sp>
        <p:nvSpPr>
          <p:cNvPr id="11"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Click to edit title</a:t>
            </a:r>
          </a:p>
        </p:txBody>
      </p:sp>
      <p:sp>
        <p:nvSpPr>
          <p:cNvPr id="4" name="Text Placeholder 3"/>
          <p:cNvSpPr>
            <a:spLocks noGrp="1"/>
          </p:cNvSpPr>
          <p:nvPr>
            <p:ph type="body" sz="quarter" idx="16"/>
          </p:nvPr>
        </p:nvSpPr>
        <p:spPr>
          <a:xfrm>
            <a:off x="7264400" y="2264551"/>
            <a:ext cx="5257800" cy="5224498"/>
          </a:xfrm>
          <a:prstGeom prst="rect">
            <a:avLst/>
          </a:prstGeom>
        </p:spPr>
        <p:txBody>
          <a:bodyPr/>
          <a:lstStyle>
            <a:lvl1pPr>
              <a:defRPr lang="en-US" sz="3600" baseline="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lang="en-US" sz="3200" baseline="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lang="en-US" sz="28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lang="en-US" sz="24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lang="en-US">
                <a:solidFill>
                  <a:schemeClr val="bg1"/>
                </a:solidFill>
              </a:defRPr>
            </a:lvl5pPr>
          </a:lstStyle>
          <a:p>
            <a:pPr lvl="0">
              <a:spcBef>
                <a:spcPts val="768"/>
              </a:spcBef>
              <a:buFont typeface="Arial" panose="020B0604020202020204" pitchFamily="34" charset="0"/>
              <a:buChar char="•"/>
            </a:pPr>
            <a:r>
              <a:rPr lang="en-US"/>
              <a:t>Click to edit Master text styles</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33054741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homa-White-Questions">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0CB7B8A4-D1E3-43FA-AD2F-EFA10A54BCDD}" type="slidenum">
              <a:rPr lang="en-US" smtClean="0"/>
              <a:pPr/>
              <a:t>‹#›</a:t>
            </a:fld>
            <a:endParaRPr lang="en-US"/>
          </a:p>
        </p:txBody>
      </p:sp>
    </p:spTree>
    <p:extLst>
      <p:ext uri="{BB962C8B-B14F-4D97-AF65-F5344CB8AC3E}">
        <p14:creationId xmlns:p14="http://schemas.microsoft.com/office/powerpoint/2010/main" val="1272127180"/>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homa-White Thank You Slide">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0CB7B8A4-D1E3-43FA-AD2F-EFA10A54BCDD}" type="slidenum">
              <a:rPr lang="en-US" smtClean="0"/>
              <a:pPr/>
              <a:t>‹#›</a:t>
            </a:fld>
            <a:endParaRPr lang="en-US"/>
          </a:p>
        </p:txBody>
      </p:sp>
    </p:spTree>
    <p:extLst>
      <p:ext uri="{BB962C8B-B14F-4D97-AF65-F5344CB8AC3E}">
        <p14:creationId xmlns:p14="http://schemas.microsoft.com/office/powerpoint/2010/main" val="3085019492"/>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homa-Modern-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964A0F15-55A0-4146-BB8F-79506879B9E3}" type="slidenum">
              <a:rPr lang="en-US" smtClean="0"/>
              <a:pPr/>
              <a:t>‹#›</a:t>
            </a:fld>
            <a:endParaRPr lang="en-US"/>
          </a:p>
        </p:txBody>
      </p:sp>
      <p:sp>
        <p:nvSpPr>
          <p:cNvPr id="5" name="Date Placeholder 4"/>
          <p:cNvSpPr>
            <a:spLocks noGrp="1"/>
          </p:cNvSpPr>
          <p:nvPr>
            <p:ph type="dt" sz="half" idx="13"/>
          </p:nvPr>
        </p:nvSpPr>
        <p:spPr>
          <a:xfrm>
            <a:off x="9444038" y="7955280"/>
            <a:ext cx="2925762" cy="519112"/>
          </a:xfrm>
        </p:spPr>
        <p:txBody>
          <a:bodyPr/>
          <a:lstStyle/>
          <a:p>
            <a:pPr algn="r"/>
            <a:fld id="{5C7DB349-9A27-4DE4-B23C-6F3045C38361}" type="datetime1">
              <a:rPr lang="en-US" smtClean="0"/>
              <a:t>4/25/2024</a:t>
            </a:fld>
            <a:endParaRPr lang="en-US"/>
          </a:p>
        </p:txBody>
      </p:sp>
      <p:sp>
        <p:nvSpPr>
          <p:cNvPr id="9"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1033333377"/>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homa-Modern-Images-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964A0F15-55A0-4146-BB8F-79506879B9E3}" type="slidenum">
              <a:rPr lang="en-US" smtClean="0"/>
              <a:pPr/>
              <a:t>‹#›</a:t>
            </a:fld>
            <a:endParaRPr lang="en-US"/>
          </a:p>
        </p:txBody>
      </p:sp>
      <p:sp>
        <p:nvSpPr>
          <p:cNvPr id="5" name="Date Placeholder 4"/>
          <p:cNvSpPr>
            <a:spLocks noGrp="1"/>
          </p:cNvSpPr>
          <p:nvPr>
            <p:ph type="dt" sz="half" idx="18"/>
          </p:nvPr>
        </p:nvSpPr>
        <p:spPr>
          <a:xfrm>
            <a:off x="9444038" y="7955280"/>
            <a:ext cx="2925762" cy="519112"/>
          </a:xfrm>
        </p:spPr>
        <p:txBody>
          <a:bodyPr/>
          <a:lstStyle/>
          <a:p>
            <a:pPr algn="r"/>
            <a:fld id="{74158224-017C-4E26-A428-C4991F2910ED}" type="datetime1">
              <a:rPr lang="en-US" smtClean="0"/>
              <a:t>4/25/2024</a:t>
            </a:fld>
            <a:endParaRPr lang="en-US"/>
          </a:p>
        </p:txBody>
      </p:sp>
      <p:sp>
        <p:nvSpPr>
          <p:cNvPr id="12" name="Text Placeholder 5"/>
          <p:cNvSpPr>
            <a:spLocks noGrp="1"/>
          </p:cNvSpPr>
          <p:nvPr>
            <p:ph type="body" sz="quarter" idx="19" hasCustomPrompt="1"/>
          </p:nvPr>
        </p:nvSpPr>
        <p:spPr>
          <a:xfrm>
            <a:off x="5586476"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1898281095"/>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homa-Modern-Images 2-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7"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8"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9"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20"/>
          </p:nvPr>
        </p:nvSpPr>
        <p:spPr/>
        <p:txBody>
          <a:bodyPr/>
          <a:lstStyle/>
          <a:p>
            <a:fld id="{964A0F15-55A0-4146-BB8F-79506879B9E3}" type="slidenum">
              <a:rPr lang="en-US" smtClean="0"/>
              <a:pPr/>
              <a:t>‹#›</a:t>
            </a:fld>
            <a:endParaRPr lang="en-US"/>
          </a:p>
        </p:txBody>
      </p:sp>
      <p:sp>
        <p:nvSpPr>
          <p:cNvPr id="5" name="Date Placeholder 4"/>
          <p:cNvSpPr>
            <a:spLocks noGrp="1"/>
          </p:cNvSpPr>
          <p:nvPr>
            <p:ph type="dt" sz="half" idx="21"/>
          </p:nvPr>
        </p:nvSpPr>
        <p:spPr>
          <a:xfrm>
            <a:off x="9444038" y="7955280"/>
            <a:ext cx="2925762" cy="519112"/>
          </a:xfrm>
        </p:spPr>
        <p:txBody>
          <a:bodyPr/>
          <a:lstStyle/>
          <a:p>
            <a:pPr algn="r"/>
            <a:fld id="{359C94D2-B6BB-4794-A6BF-750767D8AB09}" type="datetime1">
              <a:rPr lang="en-US" smtClean="0"/>
              <a:t>4/25/2024</a:t>
            </a:fld>
            <a:endParaRPr lang="en-US"/>
          </a:p>
        </p:txBody>
      </p:sp>
      <p:sp>
        <p:nvSpPr>
          <p:cNvPr id="16" name="Text Placeholder 5"/>
          <p:cNvSpPr>
            <a:spLocks noGrp="1"/>
          </p:cNvSpPr>
          <p:nvPr>
            <p:ph type="body" sz="quarter" idx="15" hasCustomPrompt="1"/>
          </p:nvPr>
        </p:nvSpPr>
        <p:spPr>
          <a:xfrm>
            <a:off x="5584952"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18171152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buchet-Gray-Text and Imag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Rectangle 3"/>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algn="ctr"/>
            <a:endParaRPr lang="en-US"/>
          </a:p>
        </p:txBody>
      </p:sp>
      <p:sp>
        <p:nvSpPr>
          <p:cNvPr id="5" name="Content Placeholder 4"/>
          <p:cNvSpPr>
            <a:spLocks noGrp="1"/>
          </p:cNvSpPr>
          <p:nvPr>
            <p:ph sz="quarter" idx="12" hasCustomPrompt="1"/>
          </p:nvPr>
        </p:nvSpPr>
        <p:spPr>
          <a:xfrm>
            <a:off x="7251555" y="2088221"/>
            <a:ext cx="4768427" cy="5045396"/>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1167033" rtl="0" eaLnBrk="1" fontAlgn="auto" latinLnBrk="0" hangingPunct="1">
              <a:lnSpc>
                <a:spcPct val="100000"/>
              </a:lnSpc>
              <a:spcBef>
                <a:spcPct val="20000"/>
              </a:spcBef>
              <a:spcAft>
                <a:spcPts val="0"/>
              </a:spcAft>
              <a:buClrTx/>
              <a:buSzTx/>
              <a:buFont typeface="Arial" pitchFamily="34" charset="0"/>
              <a:buNone/>
              <a:tabLst/>
              <a:defRPr sz="2844" b="1" i="1" baseline="0">
                <a:solidFill>
                  <a:schemeClr val="tx1">
                    <a:lumMod val="50000"/>
                  </a:schemeClr>
                </a:solidFill>
                <a:effectLst/>
              </a:defRPr>
            </a:lvl1pPr>
          </a:lstStyle>
          <a:p>
            <a:pPr lvl="0"/>
            <a:r>
              <a:rPr lang="en-US"/>
              <a:t>Click to add image or other media</a:t>
            </a:r>
          </a:p>
        </p:txBody>
      </p:sp>
      <p:sp>
        <p:nvSpPr>
          <p:cNvPr id="6" name="Text Placeholder 11"/>
          <p:cNvSpPr>
            <a:spLocks noGrp="1"/>
          </p:cNvSpPr>
          <p:nvPr>
            <p:ph type="body" sz="quarter" idx="13" hasCustomPrompt="1"/>
          </p:nvPr>
        </p:nvSpPr>
        <p:spPr>
          <a:xfrm>
            <a:off x="1701800" y="3389688"/>
            <a:ext cx="4955371" cy="2442463"/>
          </a:xfrm>
          <a:prstGeom prst="rect">
            <a:avLst/>
          </a:prstGeom>
        </p:spPr>
        <p:txBody>
          <a:bodyPr anchor="ctr"/>
          <a:lstStyle>
            <a:lvl1pPr marL="0" indent="0">
              <a:buNone/>
              <a:defRPr sz="6258" b="1">
                <a:solidFill>
                  <a:schemeClr val="tx1">
                    <a:lumMod val="50000"/>
                  </a:schemeClr>
                </a:solidFill>
              </a:defRPr>
            </a:lvl1pPr>
            <a:lvl2pPr>
              <a:buNone/>
              <a:defRPr/>
            </a:lvl2pPr>
            <a:lvl3pPr>
              <a:buNone/>
              <a:defRPr/>
            </a:lvl3pPr>
            <a:lvl4pPr>
              <a:buNone/>
              <a:defRPr/>
            </a:lvl4pPr>
            <a:lvl5pPr>
              <a:buNone/>
              <a:defRPr/>
            </a:lvl5pPr>
          </a:lstStyle>
          <a:p>
            <a:pPr lvl="0"/>
            <a:r>
              <a:rPr lang="en-US" sz="6258"/>
              <a:t>Insert Key Point Here</a:t>
            </a:r>
            <a:endParaRPr lang="en-US"/>
          </a:p>
        </p:txBody>
      </p:sp>
    </p:spTree>
    <p:extLst>
      <p:ext uri="{BB962C8B-B14F-4D97-AF65-F5344CB8AC3E}">
        <p14:creationId xmlns:p14="http://schemas.microsoft.com/office/powerpoint/2010/main" val="1241012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homa-Modern-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800100" indent="-342900">
              <a:spcBef>
                <a:spcPts val="768"/>
              </a:spcBef>
              <a:buSzPct val="75000"/>
              <a:buFont typeface="Wingdings" panose="05000000000000000000" pitchFamily="2" charset="2"/>
              <a:buChar char="Ø"/>
              <a:defRPr sz="280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200150" indent="-285750">
              <a:spcBef>
                <a:spcPts val="768"/>
              </a:spcBef>
              <a:buSzPct val="75000"/>
              <a:buFont typeface="Wingdings" panose="05000000000000000000" pitchFamily="2" charset="2"/>
              <a:buChar char="§"/>
              <a:defRPr sz="2400">
                <a:solidFill>
                  <a:schemeClr val="tx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964A0F15-55A0-4146-BB8F-79506879B9E3}" type="slidenum">
              <a:rPr lang="en-US" smtClean="0"/>
              <a:pPr/>
              <a:t>‹#›</a:t>
            </a:fld>
            <a:endParaRPr lang="en-US"/>
          </a:p>
        </p:txBody>
      </p:sp>
    </p:spTree>
    <p:extLst>
      <p:ext uri="{BB962C8B-B14F-4D97-AF65-F5344CB8AC3E}">
        <p14:creationId xmlns:p14="http://schemas.microsoft.com/office/powerpoint/2010/main" val="30131221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homa-Modern-White Questions">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olidFill>
                  <a:schemeClr val="tx1"/>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stStyle>
          <a:p>
            <a:pPr lvl="0" algn="r"/>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964A0F15-55A0-4146-BB8F-79506879B9E3}" type="slidenum">
              <a:rPr lang="en-US" smtClean="0"/>
              <a:pPr/>
              <a:t>‹#›</a:t>
            </a:fld>
            <a:endParaRPr lang="en-US"/>
          </a:p>
        </p:txBody>
      </p:sp>
    </p:spTree>
    <p:extLst>
      <p:ext uri="{BB962C8B-B14F-4D97-AF65-F5344CB8AC3E}">
        <p14:creationId xmlns:p14="http://schemas.microsoft.com/office/powerpoint/2010/main" val="3950628714"/>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ahoma-Modern-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olidFill>
                  <a:schemeClr val="tx1"/>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stStyle>
          <a:p>
            <a:pPr lvl="0" algn="r"/>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964A0F15-55A0-4146-BB8F-79506879B9E3}" type="slidenum">
              <a:rPr lang="en-US" smtClean="0"/>
              <a:pPr/>
              <a:t>‹#›</a:t>
            </a:fld>
            <a:endParaRPr lang="en-US"/>
          </a:p>
        </p:txBody>
      </p:sp>
    </p:spTree>
    <p:extLst>
      <p:ext uri="{BB962C8B-B14F-4D97-AF65-F5344CB8AC3E}">
        <p14:creationId xmlns:p14="http://schemas.microsoft.com/office/powerpoint/2010/main" val="300982840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buchet-Gray-Text Only Content">
    <p:spTree>
      <p:nvGrpSpPr>
        <p:cNvPr id="1" name=""/>
        <p:cNvGrpSpPr/>
        <p:nvPr/>
      </p:nvGrpSpPr>
      <p:grpSpPr>
        <a:xfrm>
          <a:off x="0" y="0"/>
          <a:ext cx="0" cy="0"/>
          <a:chOff x="0" y="0"/>
          <a:chExt cx="0" cy="0"/>
        </a:xfrm>
      </p:grpSpPr>
      <p:sp>
        <p:nvSpPr>
          <p:cNvPr id="5" name="Rectangle 4"/>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lgn="ctr"/>
            <a:endParaRPr lang="en-US"/>
          </a:p>
        </p:txBody>
      </p:sp>
      <p:sp>
        <p:nvSpPr>
          <p:cNvPr id="10" name="Text Placeholder 9"/>
          <p:cNvSpPr>
            <a:spLocks noGrp="1"/>
          </p:cNvSpPr>
          <p:nvPr>
            <p:ph type="body" sz="quarter" idx="10" hasCustomPrompt="1"/>
          </p:nvPr>
        </p:nvSpPr>
        <p:spPr>
          <a:xfrm>
            <a:off x="6977459" y="1243133"/>
            <a:ext cx="5316617" cy="3987686"/>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404137" indent="-404137">
              <a:buSzPct val="100000"/>
              <a:buFont typeface="Arial" panose="020B0604020202020204" pitchFamily="34" charset="0"/>
              <a:buChar char="•"/>
              <a:defRPr sz="4400">
                <a:solidFill>
                  <a:schemeClr val="tx1"/>
                </a:solidFill>
              </a:defRPr>
            </a:lvl1pPr>
          </a:lstStyle>
          <a:p>
            <a:pPr lvl="0"/>
            <a:r>
              <a:rPr lang="en-US"/>
              <a:t>Insert supporting text here</a:t>
            </a:r>
          </a:p>
        </p:txBody>
      </p:sp>
      <p:sp>
        <p:nvSpPr>
          <p:cNvPr id="11" name="Text Placeholder 11"/>
          <p:cNvSpPr>
            <a:spLocks noGrp="1"/>
          </p:cNvSpPr>
          <p:nvPr>
            <p:ph type="body" sz="quarter" idx="13" hasCustomPrompt="1"/>
          </p:nvPr>
        </p:nvSpPr>
        <p:spPr>
          <a:xfrm>
            <a:off x="1700784" y="3392424"/>
            <a:ext cx="4955371" cy="2442463"/>
          </a:xfrm>
          <a:prstGeom prst="rect">
            <a:avLst/>
          </a:prstGeom>
        </p:spPr>
        <p:txBody>
          <a:bodyPr anchor="ctr"/>
          <a:lstStyle>
            <a:lvl1pPr>
              <a:defRPr lang="en-US" sz="6258" b="1" dirty="0">
                <a:solidFill>
                  <a:schemeClr val="tx1">
                    <a:lumMod val="50000"/>
                  </a:schemeClr>
                </a:solidFill>
              </a:defRPr>
            </a:lvl1pPr>
          </a:lstStyle>
          <a:p>
            <a:pPr marL="0" lvl="0" indent="0">
              <a:buNone/>
            </a:pPr>
            <a:r>
              <a:rPr lang="en-US" sz="6258"/>
              <a:t>Insert Key Point Here</a:t>
            </a:r>
            <a:endParaRPr lang="en-US"/>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1452430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3.png"/><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image" Target="../media/image3.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9.xml"/><Relationship Id="rId7"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5125" name="AutoShape 5"/>
          <p:cNvSpPr>
            <a:spLocks/>
          </p:cNvSpPr>
          <p:nvPr/>
        </p:nvSpPr>
        <p:spPr bwMode="auto">
          <a:xfrm>
            <a:off x="0" y="8686800"/>
            <a:ext cx="13030200" cy="1084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pic>
        <p:nvPicPr>
          <p:cNvPr id="6" name="Picture 5" descr="co_hcpf_dept_300_rgb.png"/>
          <p:cNvPicPr>
            <a:picLocks noChangeAspect="1"/>
          </p:cNvPicPr>
          <p:nvPr userDrawn="1"/>
        </p:nvPicPr>
        <p:blipFill>
          <a:blip r:embed="rId17">
            <a:alphaModFix/>
            <a:extLst>
              <a:ext uri="{28A0092B-C50C-407E-A947-70E740481C1C}">
                <a14:useLocalDpi xmlns:a14="http://schemas.microsoft.com/office/drawing/2010/main" val="0"/>
              </a:ext>
            </a:extLst>
          </a:blip>
          <a:stretch>
            <a:fillRect/>
          </a:stretch>
        </p:blipFill>
        <p:spPr>
          <a:xfrm>
            <a:off x="177800" y="8770320"/>
            <a:ext cx="4953000" cy="917222"/>
          </a:xfrm>
          <a:prstGeom prst="rect">
            <a:avLst/>
          </a:prstGeom>
        </p:spPr>
      </p:pic>
      <p:sp>
        <p:nvSpPr>
          <p:cNvPr id="7" name="Title Placeholder 6"/>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tx1"/>
                </a:solidFill>
              </a:defRPr>
            </a:lvl1pPr>
          </a:lstStyle>
          <a:p>
            <a:fld id="{88E71DEA-C72C-42CF-90F7-E467E0733BC8}" type="slidenum">
              <a:rPr lang="en-US" smtClean="0"/>
              <a:pPr/>
              <a:t>‹#›</a:t>
            </a:fld>
            <a:endParaRPr lang="en-US"/>
          </a:p>
        </p:txBody>
      </p:sp>
      <p:sp>
        <p:nvSpPr>
          <p:cNvPr id="3" name="Date Placeholder 2"/>
          <p:cNvSpPr>
            <a:spLocks noGrp="1"/>
          </p:cNvSpPr>
          <p:nvPr>
            <p:ph type="dt" sz="half" idx="2"/>
          </p:nvPr>
        </p:nvSpPr>
        <p:spPr>
          <a:xfrm>
            <a:off x="9185275" y="7956550"/>
            <a:ext cx="2925762" cy="519112"/>
          </a:xfrm>
          <a:prstGeom prst="rect">
            <a:avLst/>
          </a:prstGeom>
        </p:spPr>
        <p:txBody>
          <a:bodyPr vert="horz" lIns="91440" tIns="45720" rIns="91440" bIns="45720" rtlCol="0" anchor="ctr"/>
          <a:lstStyle>
            <a:lvl1pPr algn="r">
              <a:defRPr sz="2000">
                <a:solidFill>
                  <a:schemeClr val="bg1"/>
                </a:solidFill>
              </a:defRPr>
            </a:lvl1pPr>
          </a:lstStyle>
          <a:p>
            <a:fld id="{B0E9F2A5-22BA-45BA-82B6-C7D109FE8915}" type="datetime1">
              <a:rPr lang="en-US" smtClean="0"/>
              <a:t>4/25/2024</a:t>
            </a:fld>
            <a:endParaRPr lang="en-US"/>
          </a:p>
        </p:txBody>
      </p:sp>
    </p:spTree>
    <p:extLst>
      <p:ext uri="{BB962C8B-B14F-4D97-AF65-F5344CB8AC3E}">
        <p14:creationId xmlns:p14="http://schemas.microsoft.com/office/powerpoint/2010/main" val="2362510481"/>
      </p:ext>
    </p:extLst>
  </p:cSld>
  <p:clrMap bg1="lt1" tx1="dk1" bg2="lt2" tx2="dk2" accent1="accent1" accent2="accent2" accent3="accent3" accent4="accent4" accent5="accent5" accent6="accent6" hlink="hlink" folHlink="folHlink"/>
  <p:sldLayoutIdLst>
    <p:sldLayoutId id="2147483719" r:id="rId1"/>
    <p:sldLayoutId id="2147483781" r:id="rId2"/>
    <p:sldLayoutId id="2147483791" r:id="rId3"/>
    <p:sldLayoutId id="2147483729" r:id="rId4"/>
    <p:sldLayoutId id="2147483730" r:id="rId5"/>
    <p:sldLayoutId id="2147483808" r:id="rId6"/>
    <p:sldLayoutId id="2147483809" r:id="rId7"/>
    <p:sldLayoutId id="2147483810" r:id="rId8"/>
    <p:sldLayoutId id="2147483813" r:id="rId9"/>
    <p:sldLayoutId id="2147483811" r:id="rId10"/>
    <p:sldLayoutId id="2147483812" r:id="rId11"/>
    <p:sldLayoutId id="2147483814" r:id="rId12"/>
    <p:sldLayoutId id="2147483799" r:id="rId13"/>
    <p:sldLayoutId id="2147483721" r:id="rId14"/>
    <p:sldLayoutId id="2147483789" r:id="rId15"/>
  </p:sldLayoutIdLst>
  <p:hf sldNum="0" hdr="0" ftr="0"/>
  <p:txStyles>
    <p:titleStyle>
      <a:lvl1pPr algn="ctr" defTabSz="584200" rtl="0" eaLnBrk="1" fontAlgn="base" hangingPunct="1">
        <a:spcBef>
          <a:spcPct val="0"/>
        </a:spcBef>
        <a:spcAft>
          <a:spcPct val="0"/>
        </a:spcAft>
        <a:defRPr sz="6600" b="1" i="1" u="none">
          <a:solidFill>
            <a:srgbClr val="FFFFFF"/>
          </a:solidFill>
          <a:latin typeface="+mj-lt"/>
          <a:ea typeface="+mj-ea"/>
          <a:cs typeface="+mj-cs"/>
          <a:sym typeface="Trebuchet MS" pitchFamily="-100" charset="0"/>
        </a:defRPr>
      </a:lvl1pPr>
      <a:lvl2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5125" name="AutoShape 5"/>
          <p:cNvSpPr>
            <a:spLocks/>
          </p:cNvSpPr>
          <p:nvPr/>
        </p:nvSpPr>
        <p:spPr bwMode="auto">
          <a:xfrm>
            <a:off x="0" y="8686800"/>
            <a:ext cx="13030200" cy="1084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pic>
        <p:nvPicPr>
          <p:cNvPr id="6" name="Picture 5" descr="co_hcpf_dept_300_rgb.png"/>
          <p:cNvPicPr>
            <a:picLocks noChangeAspect="1"/>
          </p:cNvPicPr>
          <p:nvPr userDrawn="1"/>
        </p:nvPicPr>
        <p:blipFill>
          <a:blip r:embed="rId8">
            <a:alphaModFix/>
            <a:extLst>
              <a:ext uri="{28A0092B-C50C-407E-A947-70E740481C1C}">
                <a14:useLocalDpi xmlns:a14="http://schemas.microsoft.com/office/drawing/2010/main" val="0"/>
              </a:ext>
            </a:extLst>
          </a:blip>
          <a:stretch>
            <a:fillRect/>
          </a:stretch>
        </p:blipFill>
        <p:spPr>
          <a:xfrm>
            <a:off x="177800" y="8770320"/>
            <a:ext cx="4953000" cy="917222"/>
          </a:xfrm>
          <a:prstGeom prst="rect">
            <a:avLst/>
          </a:prstGeom>
        </p:spPr>
      </p:pic>
      <p:sp>
        <p:nvSpPr>
          <p:cNvPr id="7" name="Title Placeholder 6"/>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tx1"/>
                </a:solidFill>
              </a:defRPr>
            </a:lvl1pPr>
          </a:lstStyle>
          <a:p>
            <a:fld id="{8810772D-9569-4C05-843B-5835FB48A3D1}" type="slidenum">
              <a:rPr lang="en-US" smtClean="0"/>
              <a:pPr/>
              <a:t>‹#›</a:t>
            </a:fld>
            <a:endParaRPr lang="en-US"/>
          </a:p>
        </p:txBody>
      </p:sp>
      <p:sp>
        <p:nvSpPr>
          <p:cNvPr id="2" name="Date Placeholder 1"/>
          <p:cNvSpPr>
            <a:spLocks noGrp="1"/>
          </p:cNvSpPr>
          <p:nvPr>
            <p:ph type="dt" sz="half" idx="2"/>
          </p:nvPr>
        </p:nvSpPr>
        <p:spPr>
          <a:xfrm>
            <a:off x="9189720" y="7955280"/>
            <a:ext cx="2925762" cy="519112"/>
          </a:xfrm>
          <a:prstGeom prst="rect">
            <a:avLst/>
          </a:prstGeom>
        </p:spPr>
        <p:txBody>
          <a:bodyPr vert="horz" lIns="91440" tIns="45720" rIns="91440" bIns="45720" rtlCol="0" anchor="ctr"/>
          <a:lstStyle>
            <a:lvl1pPr>
              <a:defRPr lang="en-US" sz="2000" smtClean="0">
                <a:solidFill>
                  <a:schemeClr val="bg1"/>
                </a:solidFill>
              </a:defRPr>
            </a:lvl1pPr>
          </a:lstStyle>
          <a:p>
            <a:pPr algn="r"/>
            <a:fld id="{13A5975F-3C48-42C7-A502-76CF55749148}" type="datetime1">
              <a:rPr lang="en-US" smtClean="0"/>
              <a:t>4/25/2024</a:t>
            </a:fld>
            <a:endParaRPr lang="en-US"/>
          </a:p>
        </p:txBody>
      </p:sp>
    </p:spTree>
    <p:extLst>
      <p:ext uri="{BB962C8B-B14F-4D97-AF65-F5344CB8AC3E}">
        <p14:creationId xmlns:p14="http://schemas.microsoft.com/office/powerpoint/2010/main" val="1593572002"/>
      </p:ext>
    </p:extLst>
  </p:cSld>
  <p:clrMap bg1="lt1" tx1="dk1" bg2="lt2" tx2="dk2" accent1="accent1" accent2="accent2" accent3="accent3" accent4="accent4" accent5="accent5" accent6="accent6" hlink="hlink" folHlink="folHlink"/>
  <p:sldLayoutIdLst>
    <p:sldLayoutId id="2147483737" r:id="rId1"/>
    <p:sldLayoutId id="2147483783" r:id="rId2"/>
    <p:sldLayoutId id="2147483792" r:id="rId3"/>
    <p:sldLayoutId id="2147483731" r:id="rId4"/>
    <p:sldLayoutId id="2147483800" r:id="rId5"/>
    <p:sldLayoutId id="2147483724" r:id="rId6"/>
  </p:sldLayoutIdLst>
  <p:hf sldNum="0" hdr="0" ftr="0"/>
  <p:txStyles>
    <p:titleStyle>
      <a:lvl1pPr algn="ctr" defTabSz="584200" rtl="0" eaLnBrk="0" fontAlgn="base" hangingPunct="0">
        <a:spcBef>
          <a:spcPct val="0"/>
        </a:spcBef>
        <a:spcAft>
          <a:spcPct val="0"/>
        </a:spcAft>
        <a:defRPr sz="6600" b="1" i="0" u="none">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686800"/>
            <a:ext cx="13030200" cy="10881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4" name="Picture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3736" y="8773668"/>
            <a:ext cx="4937766" cy="914400"/>
          </a:xfrm>
          <a:prstGeom prst="rect">
            <a:avLst/>
          </a:prstGeom>
        </p:spPr>
      </p:pic>
      <p:sp>
        <p:nvSpPr>
          <p:cNvPr id="5" name="Title 1"/>
          <p:cNvSpPr txBox="1">
            <a:spLocks/>
          </p:cNvSpPr>
          <p:nvPr userDrawn="1"/>
        </p:nvSpPr>
        <p:spPr>
          <a:xfrm>
            <a:off x="893763" y="519113"/>
            <a:ext cx="11217275" cy="1885950"/>
          </a:xfrm>
          <a:prstGeom prst="rect">
            <a:avLst/>
          </a:prstGeom>
        </p:spPr>
        <p:txBody>
          <a:bodyPr anchor="ctr"/>
          <a:lst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ctr"/>
            <a:endParaRPr lang="en-US" kern="0"/>
          </a:p>
        </p:txBody>
      </p:sp>
      <p:sp>
        <p:nvSpPr>
          <p:cNvPr id="2" name="Title Placeholder 1"/>
          <p:cNvSpPr>
            <a:spLocks noGrp="1"/>
          </p:cNvSpPr>
          <p:nvPr>
            <p:ph type="title"/>
          </p:nvPr>
        </p:nvSpPr>
        <p:spPr>
          <a:xfrm>
            <a:off x="893763" y="519113"/>
            <a:ext cx="11217275" cy="1885950"/>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p>
            <a:pPr lvl="0" algn="ctr"/>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bg1"/>
                </a:solidFill>
              </a:defRPr>
            </a:lvl1pPr>
          </a:lstStyle>
          <a:p>
            <a:fld id="{7CD4B2A3-DF06-4EAB-85AB-0641A4D150A0}" type="slidenum">
              <a:rPr lang="en-US" smtClean="0"/>
              <a:pPr/>
              <a:t>‹#›</a:t>
            </a:fld>
            <a:endParaRPr lang="en-US"/>
          </a:p>
        </p:txBody>
      </p:sp>
      <p:sp>
        <p:nvSpPr>
          <p:cNvPr id="6" name="Date Placeholder 5"/>
          <p:cNvSpPr>
            <a:spLocks noGrp="1"/>
          </p:cNvSpPr>
          <p:nvPr>
            <p:ph type="dt" sz="half" idx="2"/>
          </p:nvPr>
        </p:nvSpPr>
        <p:spPr>
          <a:xfrm>
            <a:off x="9185276" y="7955280"/>
            <a:ext cx="2925762" cy="519112"/>
          </a:xfrm>
          <a:prstGeom prst="rect">
            <a:avLst/>
          </a:prstGeom>
        </p:spPr>
        <p:txBody>
          <a:bodyPr vert="horz" lIns="91440" tIns="45720" rIns="91440" bIns="45720" rtlCol="0" anchor="ctr"/>
          <a:lstStyle>
            <a:lvl1pPr>
              <a:defRPr lang="en-US" sz="2000" smtClean="0">
                <a:solidFill>
                  <a:schemeClr val="tx1"/>
                </a:solidFill>
              </a:defRPr>
            </a:lvl1pPr>
          </a:lstStyle>
          <a:p>
            <a:pPr algn="r"/>
            <a:fld id="{7BD01D67-3BDA-4A81-BBF3-DA9EE504DA1A}" type="datetime1">
              <a:rPr lang="en-US" smtClean="0"/>
              <a:t>4/25/2024</a:t>
            </a:fld>
            <a:endParaRPr lang="en-US"/>
          </a:p>
        </p:txBody>
      </p:sp>
    </p:spTree>
    <p:extLst>
      <p:ext uri="{BB962C8B-B14F-4D97-AF65-F5344CB8AC3E}">
        <p14:creationId xmlns:p14="http://schemas.microsoft.com/office/powerpoint/2010/main" val="1486175714"/>
      </p:ext>
    </p:extLst>
  </p:cSld>
  <p:clrMap bg1="lt1" tx1="dk1" bg2="lt2" tx2="dk2" accent1="accent1" accent2="accent2" accent3="accent3" accent4="accent4" accent5="accent5" accent6="accent6" hlink="hlink" folHlink="folHlink"/>
  <p:sldLayoutIdLst>
    <p:sldLayoutId id="2147483738" r:id="rId1"/>
    <p:sldLayoutId id="2147483785" r:id="rId2"/>
    <p:sldLayoutId id="2147483795" r:id="rId3"/>
    <p:sldLayoutId id="2147483726" r:id="rId4"/>
    <p:sldLayoutId id="2147483727" r:id="rId5"/>
    <p:sldLayoutId id="2147483815" r:id="rId6"/>
    <p:sldLayoutId id="2147483816" r:id="rId7"/>
    <p:sldLayoutId id="2147483817" r:id="rId8"/>
    <p:sldLayoutId id="2147483818" r:id="rId9"/>
    <p:sldLayoutId id="2147483819" r:id="rId10"/>
    <p:sldLayoutId id="2147483820" r:id="rId11"/>
    <p:sldLayoutId id="2147483821" r:id="rId12"/>
    <p:sldLayoutId id="2147483801" r:id="rId13"/>
    <p:sldLayoutId id="2147483756" r:id="rId14"/>
    <p:sldLayoutId id="2147483790" r:id="rId15"/>
  </p:sldLayoutIdLst>
  <p:hf sldNum="0" hdr="0" ftr="0"/>
  <p:txStyles>
    <p:titleStyle>
      <a:lvl1pPr algn="l" defTabSz="584200" rtl="0" eaLnBrk="0" fontAlgn="base" hangingPunct="0">
        <a:spcBef>
          <a:spcPct val="0"/>
        </a:spcBef>
        <a:spcAft>
          <a:spcPct val="0"/>
        </a:spcAft>
        <a:defRPr lang="en-US" sz="6600" b="1" i="1" smtClean="0">
          <a:solidFill>
            <a:schemeClr val="tx1"/>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5" name="Title 1"/>
          <p:cNvSpPr txBox="1">
            <a:spLocks/>
          </p:cNvSpPr>
          <p:nvPr userDrawn="1"/>
        </p:nvSpPr>
        <p:spPr>
          <a:xfrm>
            <a:off x="893763" y="519113"/>
            <a:ext cx="11217275" cy="1885950"/>
          </a:xfrm>
          <a:prstGeom prst="rect">
            <a:avLst/>
          </a:prstGeom>
        </p:spPr>
        <p:txBody>
          <a:bodyPr anchor="ctr"/>
          <a:lst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ctr"/>
            <a:endParaRPr lang="en-US" i="0" kern="0"/>
          </a:p>
        </p:txBody>
      </p:sp>
      <p:sp>
        <p:nvSpPr>
          <p:cNvPr id="6" name="AutoShape 3"/>
          <p:cNvSpPr>
            <a:spLocks/>
          </p:cNvSpPr>
          <p:nvPr userDrawn="1"/>
        </p:nvSpPr>
        <p:spPr bwMode="auto">
          <a:xfrm>
            <a:off x="0" y="8686800"/>
            <a:ext cx="13030200" cy="10881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3736" y="8773668"/>
            <a:ext cx="4937766" cy="914400"/>
          </a:xfrm>
          <a:prstGeom prst="rect">
            <a:avLst/>
          </a:prstGeom>
        </p:spPr>
      </p:pic>
      <p:sp>
        <p:nvSpPr>
          <p:cNvPr id="2" name="Title Placeholder 1"/>
          <p:cNvSpPr>
            <a:spLocks noGrp="1"/>
          </p:cNvSpPr>
          <p:nvPr>
            <p:ph type="title"/>
          </p:nvPr>
        </p:nvSpPr>
        <p:spPr>
          <a:xfrm>
            <a:off x="893763" y="519113"/>
            <a:ext cx="11217275" cy="1885950"/>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p>
            <a:pPr lvl="0" algn="ctr"/>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bg1"/>
                </a:solidFill>
              </a:defRPr>
            </a:lvl1pPr>
          </a:lstStyle>
          <a:p>
            <a:fld id="{8232555D-2978-4F3B-B127-F0AFF203E745}" type="slidenum">
              <a:rPr lang="en-US" smtClean="0"/>
              <a:pPr/>
              <a:t>‹#›</a:t>
            </a:fld>
            <a:endParaRPr lang="en-US"/>
          </a:p>
        </p:txBody>
      </p:sp>
      <p:sp>
        <p:nvSpPr>
          <p:cNvPr id="4" name="Date Placeholder 3"/>
          <p:cNvSpPr>
            <a:spLocks noGrp="1"/>
          </p:cNvSpPr>
          <p:nvPr>
            <p:ph type="dt" sz="half" idx="2"/>
          </p:nvPr>
        </p:nvSpPr>
        <p:spPr>
          <a:xfrm>
            <a:off x="9189720" y="7955280"/>
            <a:ext cx="2925762" cy="519112"/>
          </a:xfrm>
          <a:prstGeom prst="rect">
            <a:avLst/>
          </a:prstGeom>
        </p:spPr>
        <p:txBody>
          <a:bodyPr vert="horz" lIns="91440" tIns="45720" rIns="91440" bIns="45720" rtlCol="0" anchor="ctr"/>
          <a:lstStyle>
            <a:lvl1pPr>
              <a:defRPr lang="en-US" sz="2000" i="0" smtClean="0">
                <a:solidFill>
                  <a:schemeClr val="tx1"/>
                </a:solidFill>
              </a:defRPr>
            </a:lvl1pPr>
          </a:lstStyle>
          <a:p>
            <a:pPr algn="r"/>
            <a:fld id="{A8ADE0CD-3E3E-4F02-87A7-E1F920C798F4}" type="datetime1">
              <a:rPr lang="en-US" smtClean="0"/>
              <a:t>4/25/2024</a:t>
            </a:fld>
            <a:endParaRPr lang="en-US"/>
          </a:p>
        </p:txBody>
      </p:sp>
    </p:spTree>
    <p:extLst>
      <p:ext uri="{BB962C8B-B14F-4D97-AF65-F5344CB8AC3E}">
        <p14:creationId xmlns:p14="http://schemas.microsoft.com/office/powerpoint/2010/main" val="1990761454"/>
      </p:ext>
    </p:extLst>
  </p:cSld>
  <p:clrMap bg1="lt1" tx1="dk1" bg2="lt2" tx2="dk2" accent1="accent1" accent2="accent2" accent3="accent3" accent4="accent4" accent5="accent5" accent6="accent6" hlink="hlink" folHlink="folHlink"/>
  <p:sldLayoutIdLst>
    <p:sldLayoutId id="2147483760" r:id="rId1"/>
    <p:sldLayoutId id="2147483786" r:id="rId2"/>
    <p:sldLayoutId id="2147483796" r:id="rId3"/>
    <p:sldLayoutId id="2147483735" r:id="rId4"/>
    <p:sldLayoutId id="2147483802" r:id="rId5"/>
    <p:sldLayoutId id="2147483757" r:id="rId6"/>
  </p:sldLayoutIdLst>
  <p:hf sldNum="0" hdr="0" ftr="0"/>
  <p:txStyles>
    <p:titleStyle>
      <a:lvl1pPr algn="l" defTabSz="584200" rtl="0" eaLnBrk="0" fontAlgn="base" hangingPunct="0">
        <a:spcBef>
          <a:spcPct val="0"/>
        </a:spcBef>
        <a:spcAft>
          <a:spcPct val="0"/>
        </a:spcAft>
        <a:defRPr lang="en-US" sz="6600" b="1" i="1" smtClean="0">
          <a:solidFill>
            <a:schemeClr val="tx1"/>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5125" name="AutoShape 5"/>
          <p:cNvSpPr>
            <a:spLocks/>
          </p:cNvSpPr>
          <p:nvPr/>
        </p:nvSpPr>
        <p:spPr bwMode="auto">
          <a:xfrm>
            <a:off x="0" y="8686800"/>
            <a:ext cx="13030200" cy="1084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pic>
        <p:nvPicPr>
          <p:cNvPr id="6" name="Picture 5" descr="co_hcpf_dept_300_rgb.png"/>
          <p:cNvPicPr>
            <a:picLocks noChangeAspect="1"/>
          </p:cNvPicPr>
          <p:nvPr userDrawn="1"/>
        </p:nvPicPr>
        <p:blipFill>
          <a:blip r:embed="rId16">
            <a:alphaModFix/>
            <a:extLst>
              <a:ext uri="{28A0092B-C50C-407E-A947-70E740481C1C}">
                <a14:useLocalDpi xmlns:a14="http://schemas.microsoft.com/office/drawing/2010/main" val="0"/>
              </a:ext>
            </a:extLst>
          </a:blip>
          <a:stretch>
            <a:fillRect/>
          </a:stretch>
        </p:blipFill>
        <p:spPr>
          <a:xfrm>
            <a:off x="177800" y="8770320"/>
            <a:ext cx="4953000" cy="917222"/>
          </a:xfrm>
          <a:prstGeom prst="rect">
            <a:avLst/>
          </a:prstGeom>
        </p:spPr>
      </p:pic>
      <p:sp>
        <p:nvSpPr>
          <p:cNvPr id="7" name="Title Placeholder 6"/>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F04B62F9-A472-4675-B38E-F437B5EEEB7A}" type="slidenum">
              <a:rPr lang="en-US" smtClean="0"/>
              <a:pPr/>
              <a:t>‹#›</a:t>
            </a:fld>
            <a:endParaRPr lang="en-US"/>
          </a:p>
        </p:txBody>
      </p:sp>
      <p:sp>
        <p:nvSpPr>
          <p:cNvPr id="3" name="Date Placeholder 2"/>
          <p:cNvSpPr>
            <a:spLocks noGrp="1"/>
          </p:cNvSpPr>
          <p:nvPr>
            <p:ph type="dt" sz="half" idx="2"/>
          </p:nvPr>
        </p:nvSpPr>
        <p:spPr>
          <a:xfrm>
            <a:off x="9189720" y="7955280"/>
            <a:ext cx="2925762" cy="519112"/>
          </a:xfrm>
          <a:prstGeom prst="rect">
            <a:avLst/>
          </a:prstGeom>
        </p:spPr>
        <p:txBody>
          <a:bodyPr vert="horz" lIns="91440" tIns="45720" rIns="91440" bIns="45720" rtlCol="0" anchor="ctr"/>
          <a:lstStyle>
            <a:lvl1pPr>
              <a:def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r"/>
            <a:fld id="{4DA56B6C-797E-4C87-8489-303CA8A911F0}" type="datetime1">
              <a:rPr lang="en-US" smtClean="0"/>
              <a:t>4/25/2024</a:t>
            </a:fld>
            <a:endParaRPr lang="en-US"/>
          </a:p>
        </p:txBody>
      </p:sp>
    </p:spTree>
    <p:extLst>
      <p:ext uri="{BB962C8B-B14F-4D97-AF65-F5344CB8AC3E}">
        <p14:creationId xmlns:p14="http://schemas.microsoft.com/office/powerpoint/2010/main" val="1929394997"/>
      </p:ext>
    </p:extLst>
  </p:cSld>
  <p:clrMap bg1="lt1" tx1="dk1" bg2="lt2" tx2="dk2" accent1="accent1" accent2="accent2" accent3="accent3" accent4="accent4" accent5="accent5" accent6="accent6" hlink="hlink" folHlink="folHlink"/>
  <p:sldLayoutIdLst>
    <p:sldLayoutId id="2147483762" r:id="rId1"/>
    <p:sldLayoutId id="2147483782" r:id="rId2"/>
    <p:sldLayoutId id="2147483793" r:id="rId3"/>
    <p:sldLayoutId id="2147483763" r:id="rId4"/>
    <p:sldLayoutId id="2147483764" r:id="rId5"/>
    <p:sldLayoutId id="2147483822" r:id="rId6"/>
    <p:sldLayoutId id="2147483823" r:id="rId7"/>
    <p:sldLayoutId id="2147483824" r:id="rId8"/>
    <p:sldLayoutId id="2147483825" r:id="rId9"/>
    <p:sldLayoutId id="2147483826" r:id="rId10"/>
    <p:sldLayoutId id="2147483827" r:id="rId11"/>
    <p:sldLayoutId id="2147483828" r:id="rId12"/>
    <p:sldLayoutId id="2147483803" r:id="rId13"/>
    <p:sldLayoutId id="2147483765" r:id="rId14"/>
  </p:sldLayoutIdLst>
  <p:hf sldNum="0" hdr="0" ftr="0"/>
  <p:txStyles>
    <p:titleStyle>
      <a:lvl1pPr algn="ctr" defTabSz="584200" rtl="0" eaLnBrk="0" fontAlgn="base" hangingPunct="0">
        <a:spcBef>
          <a:spcPct val="0"/>
        </a:spcBef>
        <a:spcAft>
          <a:spcPct val="0"/>
        </a:spcAft>
        <a:defRPr sz="6600" b="1" i="1" u="none">
          <a:solidFill>
            <a:srgbClr val="FFFFFF"/>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5125" name="AutoShape 5"/>
          <p:cNvSpPr>
            <a:spLocks/>
          </p:cNvSpPr>
          <p:nvPr/>
        </p:nvSpPr>
        <p:spPr bwMode="auto">
          <a:xfrm>
            <a:off x="0" y="8686800"/>
            <a:ext cx="13030200" cy="1084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pic>
        <p:nvPicPr>
          <p:cNvPr id="6" name="Picture 5" descr="co_hcpf_dept_300_rgb.png"/>
          <p:cNvPicPr>
            <a:picLocks noChangeAspect="1"/>
          </p:cNvPicPr>
          <p:nvPr userDrawn="1"/>
        </p:nvPicPr>
        <p:blipFill>
          <a:blip r:embed="rId8">
            <a:alphaModFix/>
            <a:extLst>
              <a:ext uri="{28A0092B-C50C-407E-A947-70E740481C1C}">
                <a14:useLocalDpi xmlns:a14="http://schemas.microsoft.com/office/drawing/2010/main" val="0"/>
              </a:ext>
            </a:extLst>
          </a:blip>
          <a:stretch>
            <a:fillRect/>
          </a:stretch>
        </p:blipFill>
        <p:spPr>
          <a:xfrm>
            <a:off x="177800" y="8770320"/>
            <a:ext cx="4953000" cy="917222"/>
          </a:xfrm>
          <a:prstGeom prst="rect">
            <a:avLst/>
          </a:prstGeom>
        </p:spPr>
      </p:pic>
      <p:sp>
        <p:nvSpPr>
          <p:cNvPr id="7" name="Title Placeholder 6"/>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AAA2D167-5E86-46C2-BE0F-3A70422CE149}" type="slidenum">
              <a:rPr lang="en-US" smtClean="0"/>
              <a:pPr/>
              <a:t>‹#›</a:t>
            </a:fld>
            <a:endParaRPr lang="en-US"/>
          </a:p>
        </p:txBody>
      </p:sp>
      <p:sp>
        <p:nvSpPr>
          <p:cNvPr id="3" name="Date Placeholder 2"/>
          <p:cNvSpPr>
            <a:spLocks noGrp="1"/>
          </p:cNvSpPr>
          <p:nvPr>
            <p:ph type="dt" sz="half" idx="2"/>
          </p:nvPr>
        </p:nvSpPr>
        <p:spPr>
          <a:xfrm>
            <a:off x="9187816" y="7955280"/>
            <a:ext cx="2925762" cy="519112"/>
          </a:xfrm>
          <a:prstGeom prst="rect">
            <a:avLst/>
          </a:prstGeom>
        </p:spPr>
        <p:txBody>
          <a:bodyPr vert="horz" lIns="91440" tIns="45720" rIns="91440" bIns="45720" rtlCol="0" anchor="ctr"/>
          <a:lstStyle>
            <a:lvl1pPr>
              <a:def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r"/>
            <a:fld id="{4F89A57B-64A8-40EE-B0B7-0569914AF600}" type="datetime1">
              <a:rPr lang="en-US" smtClean="0"/>
              <a:t>4/25/2024</a:t>
            </a:fld>
            <a:endParaRPr lang="en-US"/>
          </a:p>
        </p:txBody>
      </p:sp>
    </p:spTree>
    <p:extLst>
      <p:ext uri="{BB962C8B-B14F-4D97-AF65-F5344CB8AC3E}">
        <p14:creationId xmlns:p14="http://schemas.microsoft.com/office/powerpoint/2010/main" val="1032056041"/>
      </p:ext>
    </p:extLst>
  </p:cSld>
  <p:clrMap bg1="lt1" tx1="dk1" bg2="lt2" tx2="dk2" accent1="accent1" accent2="accent2" accent3="accent3" accent4="accent4" accent5="accent5" accent6="accent6" hlink="hlink" folHlink="folHlink"/>
  <p:sldLayoutIdLst>
    <p:sldLayoutId id="2147483767" r:id="rId1"/>
    <p:sldLayoutId id="2147483784" r:id="rId2"/>
    <p:sldLayoutId id="2147483794" r:id="rId3"/>
    <p:sldLayoutId id="2147483768" r:id="rId4"/>
    <p:sldLayoutId id="2147483804" r:id="rId5"/>
    <p:sldLayoutId id="2147483769" r:id="rId6"/>
  </p:sldLayoutIdLst>
  <p:hf sldNum="0" hdr="0" ftr="0"/>
  <p:txStyles>
    <p:titleStyle>
      <a:lvl1pPr algn="ctr" defTabSz="584200" rtl="0" eaLnBrk="0" fontAlgn="base" hangingPunct="0">
        <a:spcBef>
          <a:spcPct val="0"/>
        </a:spcBef>
        <a:spcAft>
          <a:spcPct val="0"/>
        </a:spcAft>
        <a:defRPr sz="6600" b="1" i="0" u="none">
          <a:solidFill>
            <a:srgbClr val="FFFFFF"/>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5" name="Title 1"/>
          <p:cNvSpPr txBox="1">
            <a:spLocks/>
          </p:cNvSpPr>
          <p:nvPr userDrawn="1"/>
        </p:nvSpPr>
        <p:spPr>
          <a:xfrm>
            <a:off x="893763" y="519113"/>
            <a:ext cx="11217275" cy="1885950"/>
          </a:xfrm>
          <a:prstGeom prst="rect">
            <a:avLst/>
          </a:prstGeom>
        </p:spPr>
        <p:txBody>
          <a:bodyPr anchor="ctr"/>
          <a:lst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ctr"/>
            <a:endParaRPr lang="en-US" kern="0">
              <a:latin typeface="Tahoma" panose="020B0604030504040204" pitchFamily="34" charset="0"/>
              <a:ea typeface="Tahoma" panose="020B0604030504040204" pitchFamily="34" charset="0"/>
              <a:cs typeface="Tahoma" panose="020B0604030504040204" pitchFamily="34" charset="0"/>
            </a:endParaRPr>
          </a:p>
        </p:txBody>
      </p:sp>
      <p:sp>
        <p:nvSpPr>
          <p:cNvPr id="6" name="AutoShape 3"/>
          <p:cNvSpPr>
            <a:spLocks/>
          </p:cNvSpPr>
          <p:nvPr userDrawn="1"/>
        </p:nvSpPr>
        <p:spPr bwMode="auto">
          <a:xfrm>
            <a:off x="0" y="8686800"/>
            <a:ext cx="13030200" cy="10881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3736" y="8773668"/>
            <a:ext cx="4937766" cy="914400"/>
          </a:xfrm>
          <a:prstGeom prst="rect">
            <a:avLst/>
          </a:prstGeom>
        </p:spPr>
      </p:pic>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0CB7B8A4-D1E3-43FA-AD2F-EFA10A54BCDD}" type="slidenum">
              <a:rPr lang="en-US" smtClean="0"/>
              <a:pPr/>
              <a:t>‹#›</a:t>
            </a:fld>
            <a:endParaRPr lang="en-US"/>
          </a:p>
        </p:txBody>
      </p:sp>
      <p:sp>
        <p:nvSpPr>
          <p:cNvPr id="4" name="Date Placeholder 3"/>
          <p:cNvSpPr>
            <a:spLocks noGrp="1"/>
          </p:cNvSpPr>
          <p:nvPr>
            <p:ph type="dt" sz="half" idx="2"/>
          </p:nvPr>
        </p:nvSpPr>
        <p:spPr>
          <a:xfrm>
            <a:off x="9185276" y="7955280"/>
            <a:ext cx="2925762" cy="519112"/>
          </a:xfrm>
          <a:prstGeom prst="rect">
            <a:avLst/>
          </a:prstGeom>
        </p:spPr>
        <p:txBody>
          <a:bodyPr vert="horz" lIns="91440" tIns="45720" rIns="91440" bIns="45720" rtlCol="0" anchor="ctr"/>
          <a:lstStyle>
            <a:lvl1pPr>
              <a:defRPr lang="en-US" sz="20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r"/>
            <a:fld id="{27249F23-69F6-4F5F-9623-71F2B6B42F2B}" type="datetime1">
              <a:rPr lang="en-US" smtClean="0"/>
              <a:t>4/25/2024</a:t>
            </a:fld>
            <a:endParaRPr lang="en-US"/>
          </a:p>
        </p:txBody>
      </p:sp>
    </p:spTree>
    <p:extLst>
      <p:ext uri="{BB962C8B-B14F-4D97-AF65-F5344CB8AC3E}">
        <p14:creationId xmlns:p14="http://schemas.microsoft.com/office/powerpoint/2010/main" val="3665298433"/>
      </p:ext>
    </p:extLst>
  </p:cSld>
  <p:clrMap bg1="lt1" tx1="dk1" bg2="lt2" tx2="dk2" accent1="accent1" accent2="accent2" accent3="accent3" accent4="accent4" accent5="accent5" accent6="accent6" hlink="hlink" folHlink="folHlink"/>
  <p:sldLayoutIdLst>
    <p:sldLayoutId id="2147483771" r:id="rId1"/>
    <p:sldLayoutId id="2147483787" r:id="rId2"/>
    <p:sldLayoutId id="2147483797" r:id="rId3"/>
    <p:sldLayoutId id="2147483772" r:id="rId4"/>
    <p:sldLayoutId id="2147483773" r:id="rId5"/>
    <p:sldLayoutId id="2147483829" r:id="rId6"/>
    <p:sldLayoutId id="2147483830" r:id="rId7"/>
    <p:sldLayoutId id="2147483831" r:id="rId8"/>
    <p:sldLayoutId id="2147483832" r:id="rId9"/>
    <p:sldLayoutId id="2147483833" r:id="rId10"/>
    <p:sldLayoutId id="2147483834" r:id="rId11"/>
    <p:sldLayoutId id="2147483835" r:id="rId12"/>
    <p:sldLayoutId id="2147483805" r:id="rId13"/>
    <p:sldLayoutId id="2147483774" r:id="rId14"/>
  </p:sldLayoutIdLst>
  <p:hf sldNum="0" hdr="0" ftr="0"/>
  <p:txStyles>
    <p:titleStyle>
      <a:lvl1pPr algn="ctr" defTabSz="584200" rtl="0" eaLnBrk="0" fontAlgn="base" hangingPunct="0">
        <a:spcBef>
          <a:spcPct val="0"/>
        </a:spcBef>
        <a:spcAft>
          <a:spcPct val="0"/>
        </a:spcAft>
        <a:defRPr sz="6600" b="1" i="1">
          <a:solidFill>
            <a:schemeClr val="tx1"/>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5" name="Title 1"/>
          <p:cNvSpPr txBox="1">
            <a:spLocks/>
          </p:cNvSpPr>
          <p:nvPr userDrawn="1"/>
        </p:nvSpPr>
        <p:spPr>
          <a:xfrm>
            <a:off x="893763" y="519113"/>
            <a:ext cx="11217275" cy="1885950"/>
          </a:xfrm>
          <a:prstGeom prst="rect">
            <a:avLst/>
          </a:prstGeom>
        </p:spPr>
        <p:txBody>
          <a:bodyPr anchor="ctr"/>
          <a:lst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ctr"/>
            <a:endParaRPr lang="en-US" i="0" kern="0">
              <a:latin typeface="Tahoma" panose="020B0604030504040204" pitchFamily="34" charset="0"/>
              <a:ea typeface="Tahoma" panose="020B0604030504040204" pitchFamily="34" charset="0"/>
              <a:cs typeface="Tahoma" panose="020B0604030504040204" pitchFamily="34" charset="0"/>
            </a:endParaRPr>
          </a:p>
        </p:txBody>
      </p:sp>
      <p:sp>
        <p:nvSpPr>
          <p:cNvPr id="6" name="AutoShape 3"/>
          <p:cNvSpPr>
            <a:spLocks/>
          </p:cNvSpPr>
          <p:nvPr userDrawn="1"/>
        </p:nvSpPr>
        <p:spPr bwMode="auto">
          <a:xfrm>
            <a:off x="0" y="8686800"/>
            <a:ext cx="13030200" cy="10881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3736" y="8773668"/>
            <a:ext cx="4937766" cy="914400"/>
          </a:xfrm>
          <a:prstGeom prst="rect">
            <a:avLst/>
          </a:prstGeom>
        </p:spPr>
      </p:pic>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bg1"/>
                </a:solidFill>
              </a:defRPr>
            </a:lvl1pPr>
          </a:lstStyle>
          <a:p>
            <a:fld id="{964A0F15-55A0-4146-BB8F-79506879B9E3}" type="slidenum">
              <a:rPr lang="en-US" smtClean="0"/>
              <a:pPr/>
              <a:t>‹#›</a:t>
            </a:fld>
            <a:endParaRPr lang="en-US"/>
          </a:p>
        </p:txBody>
      </p:sp>
      <p:sp>
        <p:nvSpPr>
          <p:cNvPr id="4" name="Date Placeholder 3"/>
          <p:cNvSpPr>
            <a:spLocks noGrp="1"/>
          </p:cNvSpPr>
          <p:nvPr>
            <p:ph type="dt" sz="half" idx="2"/>
          </p:nvPr>
        </p:nvSpPr>
        <p:spPr>
          <a:xfrm>
            <a:off x="9185276" y="7955280"/>
            <a:ext cx="2925762" cy="519112"/>
          </a:xfrm>
          <a:prstGeom prst="rect">
            <a:avLst/>
          </a:prstGeom>
        </p:spPr>
        <p:txBody>
          <a:bodyPr vert="horz" lIns="91440" tIns="45720" rIns="91440" bIns="45720" rtlCol="0" anchor="ctr"/>
          <a:lstStyle>
            <a:lvl1pPr>
              <a:defRPr lang="en-US" sz="20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r"/>
            <a:fld id="{E2792ABC-C83A-4287-A5F2-E27B55C6CBFC}" type="datetime1">
              <a:rPr lang="en-US" smtClean="0"/>
              <a:t>4/25/2024</a:t>
            </a:fld>
            <a:endParaRPr lang="en-US"/>
          </a:p>
        </p:txBody>
      </p:sp>
    </p:spTree>
    <p:extLst>
      <p:ext uri="{BB962C8B-B14F-4D97-AF65-F5344CB8AC3E}">
        <p14:creationId xmlns:p14="http://schemas.microsoft.com/office/powerpoint/2010/main" val="3868552685"/>
      </p:ext>
    </p:extLst>
  </p:cSld>
  <p:clrMap bg1="lt1" tx1="dk1" bg2="lt2" tx2="dk2" accent1="accent1" accent2="accent2" accent3="accent3" accent4="accent4" accent5="accent5" accent6="accent6" hlink="hlink" folHlink="folHlink"/>
  <p:sldLayoutIdLst>
    <p:sldLayoutId id="2147483776" r:id="rId1"/>
    <p:sldLayoutId id="2147483788" r:id="rId2"/>
    <p:sldLayoutId id="2147483798" r:id="rId3"/>
    <p:sldLayoutId id="2147483777" r:id="rId4"/>
    <p:sldLayoutId id="2147483806" r:id="rId5"/>
    <p:sldLayoutId id="2147483778" r:id="rId6"/>
  </p:sldLayoutIdLst>
  <p:hf sldNum="0" hdr="0" ftr="0"/>
  <p:txStyles>
    <p:titleStyle>
      <a:lvl1pPr algn="ctr" defTabSz="584200" rtl="0" eaLnBrk="0" fontAlgn="base" hangingPunct="0">
        <a:spcBef>
          <a:spcPct val="0"/>
        </a:spcBef>
        <a:spcAft>
          <a:spcPct val="0"/>
        </a:spcAft>
        <a:defRPr sz="6600" b="1" i="1">
          <a:solidFill>
            <a:schemeClr val="tx1"/>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hcpf.colorado.gov/par&#8203;" TargetMode="Externa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hyperlink" Target="https://hcpf.colorado.gov/early-and-periodic-screening-diagnostic-and-treatment-epsdt"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7.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hcpf.colorado.gov/sites/hcpf/files/2021.How%20to%20Complete%20Change%20of%20Provider%20Form%20Rev.pdf" TargetMode="External"/><Relationship Id="rId5" Type="http://schemas.openxmlformats.org/officeDocument/2006/relationships/hyperlink" Target="https://hcpf.colorado.gov/sites/hcpf/files/Change%20of%20Provider%20%28COP%29%20Form.pdf" TargetMode="Externa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hyperlink" Target="mailto:coproviderissue@kepro.com"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hcpf.colorado.gov/par" TargetMode="External"/><Relationship Id="rId5" Type="http://schemas.openxmlformats.org/officeDocument/2006/relationships/hyperlink" Target="https://portal.kepro.com&#8203;" TargetMode="Externa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hyperlink" Target="mailto:Hcpf_um@state.co.us" TargetMode="Externa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hyperlink" Target="https://hcpf.colorado.gov/par"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mailto:coproviderissue@kepro.com" TargetMode="External"/><Relationship Id="rId5" Type="http://schemas.openxmlformats.org/officeDocument/2006/relationships/hyperlink" Target="https://portal.kepro.com/" TargetMode="Externa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hyperlink" Target="https://hcpf.colorado.gov/par"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762" y="5334000"/>
            <a:ext cx="11217275" cy="1156322"/>
          </a:xfrm>
        </p:spPr>
        <p:txBody>
          <a:bodyPr>
            <a:normAutofit fontScale="90000"/>
          </a:bodyPr>
          <a:lstStyle/>
          <a:p>
            <a:r>
              <a:rPr lang="en-US" sz="3600" dirty="0"/>
              <a:t>On behalf of</a:t>
            </a:r>
            <a:br>
              <a:rPr lang="en-US" sz="3600" dirty="0"/>
            </a:br>
            <a:br>
              <a:rPr lang="en-US" sz="3600" dirty="0"/>
            </a:br>
            <a:r>
              <a:rPr lang="en-US" sz="6700" dirty="0"/>
              <a:t>HEALTH FIRST COLORADO</a:t>
            </a:r>
            <a:br>
              <a:rPr lang="en-US" dirty="0"/>
            </a:br>
            <a:br>
              <a:rPr lang="en-US" dirty="0"/>
            </a:br>
            <a:br>
              <a:rPr lang="en-US" dirty="0"/>
            </a:br>
            <a:r>
              <a:rPr lang="en-US" sz="3100" dirty="0"/>
              <a:t>Durable Medical Equipment Utilization Review</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font, graphics, graphic design, logo&#10;&#10;Description automatically generated">
            <a:extLst>
              <a:ext uri="{FF2B5EF4-FFF2-40B4-BE49-F238E27FC236}">
                <a16:creationId xmlns:a16="http://schemas.microsoft.com/office/drawing/2014/main" id="{37B78968-F8DA-706C-F32D-CC4B3B9431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2000" y="1371600"/>
            <a:ext cx="6055553" cy="1724915"/>
          </a:xfrm>
          <a:prstGeom prst="rect">
            <a:avLst/>
          </a:prstGeom>
          <a:noFill/>
          <a:ln>
            <a:noFill/>
          </a:ln>
        </p:spPr>
      </p:pic>
      <p:pic>
        <p:nvPicPr>
          <p:cNvPr id="15" name="Audio 14">
            <a:hlinkClick r:id="" action="ppaction://media"/>
            <a:extLst>
              <a:ext uri="{FF2B5EF4-FFF2-40B4-BE49-F238E27FC236}">
                <a16:creationId xmlns:a16="http://schemas.microsoft.com/office/drawing/2014/main" id="{62F3E98A-F705-7B3B-6584-19880D2F33B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891069289"/>
      </p:ext>
    </p:extLst>
  </p:cSld>
  <p:clrMapOvr>
    <a:masterClrMapping/>
  </p:clrMapOvr>
  <mc:AlternateContent xmlns:mc="http://schemas.openxmlformats.org/markup-compatibility/2006" xmlns:p14="http://schemas.microsoft.com/office/powerpoint/2010/main">
    <mc:Choice Requires="p14">
      <p:transition spd="slow" p14:dur="2000" advTm="6814"/>
    </mc:Choice>
    <mc:Fallback xmlns="">
      <p:transition spd="slow" advTm="6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423" y="766315"/>
            <a:ext cx="11217275" cy="1156322"/>
          </a:xfrm>
        </p:spPr>
        <p:txBody>
          <a:bodyPr>
            <a:normAutofit fontScale="90000"/>
          </a:bodyPr>
          <a:lstStyle/>
          <a:p>
            <a:r>
              <a:rPr lang="en-US"/>
              <a:t>Prior Authorization Review Submission</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511C0F-6D8D-7538-99E9-F119FEE579CE}"/>
              </a:ext>
            </a:extLst>
          </p:cNvPr>
          <p:cNvSpPr txBox="1"/>
          <p:nvPr/>
        </p:nvSpPr>
        <p:spPr>
          <a:xfrm>
            <a:off x="893764" y="2603914"/>
            <a:ext cx="11816138" cy="5262979"/>
          </a:xfrm>
          <a:prstGeom prst="rect">
            <a:avLst/>
          </a:prstGeom>
          <a:noFill/>
        </p:spPr>
        <p:txBody>
          <a:bodyPr wrap="square" lIns="91440" tIns="45720" rIns="91440" bIns="45720" anchor="t">
            <a:spAutoFit/>
          </a:bodyPr>
          <a:lstStyle/>
          <a:p>
            <a:pPr marL="457200" indent="-457200">
              <a:buClr>
                <a:schemeClr val="tx1"/>
              </a:buClr>
              <a:buFont typeface="Arial" panose="020B0604020202020204" pitchFamily="34" charset="0"/>
              <a:buChar char="•"/>
            </a:pPr>
            <a:r>
              <a:rPr lang="en-US" sz="2800">
                <a:latin typeface="+mj-lt"/>
                <a:cs typeface="Arial"/>
              </a:rPr>
              <a:t>Atrezzo portal is accessible 24/7</a:t>
            </a:r>
          </a:p>
          <a:p>
            <a:pPr marL="457200" indent="-457200">
              <a:buClr>
                <a:schemeClr val="tx1"/>
              </a:buClr>
              <a:buFont typeface="Arial" panose="020B0604020202020204" pitchFamily="34" charset="0"/>
              <a:buChar char="•"/>
            </a:pPr>
            <a:endParaRPr lang="en-US" sz="2800">
              <a:latin typeface="+mj-lt"/>
            </a:endParaRPr>
          </a:p>
          <a:p>
            <a:pPr marL="457200" indent="-457200">
              <a:buClr>
                <a:schemeClr val="tx1"/>
              </a:buClr>
              <a:buFont typeface="Arial" panose="020B0604020202020204" pitchFamily="34" charset="0"/>
              <a:buChar char="•"/>
            </a:pPr>
            <a:r>
              <a:rPr lang="en-US" sz="2800">
                <a:latin typeface="+mj-lt"/>
                <a:cs typeface="Arial"/>
              </a:rPr>
              <a:t>PAR requests submitted within business hours: 8:00AM – 5:00PM (MT) will have the same day submission date</a:t>
            </a:r>
          </a:p>
          <a:p>
            <a:pPr marL="457200" indent="-457200">
              <a:buClr>
                <a:schemeClr val="tx1"/>
              </a:buClr>
              <a:buFont typeface="Arial" panose="020B0604020202020204" pitchFamily="34" charset="0"/>
              <a:buChar char="•"/>
            </a:pPr>
            <a:endParaRPr lang="en-US" sz="2800">
              <a:latin typeface="+mj-lt"/>
            </a:endParaRPr>
          </a:p>
          <a:p>
            <a:pPr marL="742950" lvl="1" indent="-285750">
              <a:buClr>
                <a:schemeClr val="tx1"/>
              </a:buClr>
              <a:buFont typeface="Courier New" panose="020B0604020202020204" pitchFamily="34" charset="0"/>
              <a:buChar char="o"/>
            </a:pPr>
            <a:r>
              <a:rPr lang="en-US" sz="2800" i="1">
                <a:latin typeface="+mj-lt"/>
                <a:cs typeface="Arial"/>
              </a:rPr>
              <a:t>After business hours</a:t>
            </a:r>
            <a:r>
              <a:rPr lang="en-US" sz="2800">
                <a:latin typeface="+mj-lt"/>
                <a:cs typeface="Arial"/>
              </a:rPr>
              <a:t>: will have a receipt date of the following business day</a:t>
            </a:r>
          </a:p>
          <a:p>
            <a:pPr marL="742950" lvl="1" indent="-285750">
              <a:buClr>
                <a:schemeClr val="tx1"/>
              </a:buClr>
              <a:buFont typeface="Courier New" panose="020B0604020202020204" pitchFamily="34" charset="0"/>
              <a:buChar char="o"/>
            </a:pPr>
            <a:endParaRPr lang="en-US" sz="2800">
              <a:latin typeface="+mj-lt"/>
              <a:cs typeface="Arial"/>
            </a:endParaRPr>
          </a:p>
          <a:p>
            <a:pPr marL="742950" lvl="1" indent="-285750">
              <a:buClr>
                <a:schemeClr val="tx1"/>
              </a:buClr>
              <a:buFont typeface="Courier New" panose="020B0604020202020204" pitchFamily="34" charset="0"/>
              <a:buChar char="o"/>
            </a:pPr>
            <a:r>
              <a:rPr lang="en-US" sz="2800" i="1">
                <a:latin typeface="+mj-lt"/>
                <a:cs typeface="Arial"/>
              </a:rPr>
              <a:t>Holidays</a:t>
            </a:r>
            <a:r>
              <a:rPr lang="en-US" sz="2800">
                <a:latin typeface="+mj-lt"/>
                <a:cs typeface="Arial"/>
              </a:rPr>
              <a:t>: will have a receipt date of the following business day</a:t>
            </a:r>
          </a:p>
          <a:p>
            <a:pPr marL="742950" lvl="1" indent="-285750">
              <a:buClr>
                <a:schemeClr val="tx1"/>
              </a:buClr>
              <a:buFont typeface="Courier New" panose="020B0604020202020204" pitchFamily="34" charset="0"/>
              <a:buChar char="o"/>
            </a:pPr>
            <a:endParaRPr lang="en-US" sz="2800">
              <a:latin typeface="+mj-lt"/>
              <a:cs typeface="Arial"/>
            </a:endParaRPr>
          </a:p>
          <a:p>
            <a:pPr marL="742950" lvl="1" indent="-285750">
              <a:buClr>
                <a:schemeClr val="tx1"/>
              </a:buClr>
              <a:buFont typeface="Courier New" panose="020B0604020202020204" pitchFamily="34" charset="0"/>
              <a:buChar char="o"/>
            </a:pPr>
            <a:r>
              <a:rPr lang="en-US" sz="2800" i="1">
                <a:latin typeface="+mj-lt"/>
                <a:cs typeface="Arial"/>
              </a:rPr>
              <a:t>Days following state approved closures (i.e., natural disasters)</a:t>
            </a:r>
            <a:r>
              <a:rPr lang="en-US" sz="2800">
                <a:latin typeface="+mj-lt"/>
                <a:cs typeface="Arial"/>
              </a:rPr>
              <a:t>: will have a receipt date of the following business day</a:t>
            </a:r>
          </a:p>
        </p:txBody>
      </p:sp>
      <p:pic>
        <p:nvPicPr>
          <p:cNvPr id="17" name="Audio 16">
            <a:hlinkClick r:id="" action="ppaction://media"/>
            <a:extLst>
              <a:ext uri="{FF2B5EF4-FFF2-40B4-BE49-F238E27FC236}">
                <a16:creationId xmlns:a16="http://schemas.microsoft.com/office/drawing/2014/main" id="{D8F3F19A-9233-0EE0-6BF2-315AD9D01A8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556055006"/>
      </p:ext>
    </p:extLst>
  </p:cSld>
  <p:clrMapOvr>
    <a:masterClrMapping/>
  </p:clrMapOvr>
  <mc:AlternateContent xmlns:mc="http://schemas.openxmlformats.org/markup-compatibility/2006" xmlns:p14="http://schemas.microsoft.com/office/powerpoint/2010/main">
    <mc:Choice Requires="p14">
      <p:transition spd="slow" p14:dur="2000" advTm="21175"/>
    </mc:Choice>
    <mc:Fallback xmlns="">
      <p:transition spd="slow" advTm="2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832" y="332819"/>
            <a:ext cx="12111037" cy="1065835"/>
          </a:xfrm>
        </p:spPr>
        <p:txBody>
          <a:bodyPr>
            <a:noAutofit/>
          </a:bodyPr>
          <a:lstStyle/>
          <a:p>
            <a:r>
              <a:rPr lang="en-US" sz="4800" dirty="0"/>
              <a:t> PAR Submission: General Requirements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5">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308B63-0B9F-B26D-A927-943BDE41F170}"/>
              </a:ext>
            </a:extLst>
          </p:cNvPr>
          <p:cNvSpPr txBox="1"/>
          <p:nvPr/>
        </p:nvSpPr>
        <p:spPr>
          <a:xfrm>
            <a:off x="101599" y="1423675"/>
            <a:ext cx="12605269" cy="6700168"/>
          </a:xfrm>
          <a:prstGeom prst="rect">
            <a:avLst/>
          </a:prstGeom>
          <a:noFill/>
        </p:spPr>
        <p:txBody>
          <a:bodyPr wrap="square">
            <a:spAutoFit/>
          </a:bodyPr>
          <a:lstStyle/>
          <a:p>
            <a:pPr marL="342900" indent="-342900">
              <a:lnSpc>
                <a:spcPct val="120000"/>
              </a:lnSpc>
              <a:buClr>
                <a:schemeClr val="tx1"/>
              </a:buClr>
              <a:buFont typeface="Arial" panose="020B0604020202020204" pitchFamily="34" charset="0"/>
              <a:buChar char="•"/>
            </a:pPr>
            <a:r>
              <a:rPr lang="en-US" sz="2400" dirty="0">
                <a:latin typeface="+mj-lt"/>
                <a:ea typeface="Open Sans"/>
                <a:cs typeface="Arial"/>
              </a:rPr>
              <a:t>PAR submissions will require providers to provide the following:</a:t>
            </a:r>
            <a:endParaRPr lang="en-US" sz="2400" dirty="0">
              <a:latin typeface="+mj-lt"/>
            </a:endParaRPr>
          </a:p>
          <a:p>
            <a:pPr marL="800100" lvl="1" indent="-342900">
              <a:lnSpc>
                <a:spcPct val="120000"/>
              </a:lnSpc>
              <a:buClr>
                <a:schemeClr val="tx1"/>
              </a:buClr>
              <a:buFont typeface="Trebuchet MS" panose="020B0603020202020204" pitchFamily="34" charset="0"/>
              <a:buChar char="―"/>
            </a:pPr>
            <a:r>
              <a:rPr lang="en-US" sz="2400" dirty="0">
                <a:latin typeface="+mj-lt"/>
                <a:cs typeface="Arial"/>
              </a:rPr>
              <a:t>Member ID</a:t>
            </a:r>
          </a:p>
          <a:p>
            <a:pPr marL="800100" lvl="1" indent="-342900">
              <a:lnSpc>
                <a:spcPct val="120000"/>
              </a:lnSpc>
              <a:buClr>
                <a:schemeClr val="tx1"/>
              </a:buClr>
              <a:buFont typeface="Trebuchet MS" panose="020B0603020202020204" pitchFamily="34" charset="0"/>
              <a:buChar char="―"/>
            </a:pPr>
            <a:r>
              <a:rPr lang="en-US" sz="2400" dirty="0">
                <a:latin typeface="+mj-lt"/>
                <a:cs typeface="Arial"/>
              </a:rPr>
              <a:t>Name</a:t>
            </a:r>
          </a:p>
          <a:p>
            <a:pPr marL="800100" lvl="1" indent="-342900">
              <a:lnSpc>
                <a:spcPct val="120000"/>
              </a:lnSpc>
              <a:buClr>
                <a:schemeClr val="tx1"/>
              </a:buClr>
              <a:buFont typeface="Trebuchet MS" panose="020B0603020202020204" pitchFamily="34" charset="0"/>
              <a:buChar char="―"/>
            </a:pPr>
            <a:r>
              <a:rPr lang="en-US" sz="2400" dirty="0">
                <a:latin typeface="+mj-lt"/>
                <a:cs typeface="Arial"/>
              </a:rPr>
              <a:t>Date Of Birth</a:t>
            </a:r>
          </a:p>
          <a:p>
            <a:pPr marL="800100" lvl="1" indent="-342900">
              <a:lnSpc>
                <a:spcPct val="120000"/>
              </a:lnSpc>
              <a:buClr>
                <a:schemeClr val="tx1"/>
              </a:buClr>
              <a:buFont typeface="Trebuchet MS" panose="020B0603020202020204" pitchFamily="34" charset="0"/>
              <a:buChar char="―"/>
            </a:pPr>
            <a:r>
              <a:rPr lang="en-US" sz="2400" dirty="0">
                <a:latin typeface="+mj-lt"/>
                <a:cs typeface="Arial"/>
              </a:rPr>
              <a:t>CPT or HCPCS codes to be requested</a:t>
            </a:r>
          </a:p>
          <a:p>
            <a:pPr marL="800100" lvl="1" indent="-342900">
              <a:lnSpc>
                <a:spcPct val="120000"/>
              </a:lnSpc>
              <a:buClr>
                <a:schemeClr val="tx1"/>
              </a:buClr>
              <a:buFont typeface="Trebuchet MS" panose="020B0603020202020204" pitchFamily="34" charset="0"/>
              <a:buChar char="―"/>
            </a:pPr>
            <a:r>
              <a:rPr lang="en-US" sz="2400" dirty="0">
                <a:latin typeface="+mj-lt"/>
                <a:cs typeface="Arial"/>
              </a:rPr>
              <a:t>Dates of service(DOS)</a:t>
            </a:r>
          </a:p>
          <a:p>
            <a:pPr marL="800100" lvl="1" indent="-342900">
              <a:lnSpc>
                <a:spcPct val="120000"/>
              </a:lnSpc>
              <a:buClr>
                <a:schemeClr val="tx1"/>
              </a:buClr>
              <a:buFont typeface="Trebuchet MS" panose="020B0603020202020204" pitchFamily="34" charset="0"/>
              <a:buChar char="―"/>
            </a:pPr>
            <a:r>
              <a:rPr lang="en-US" sz="2400" dirty="0">
                <a:latin typeface="+mj-lt"/>
                <a:cs typeface="Arial"/>
              </a:rPr>
              <a:t>ICD10 code for the diagnosis</a:t>
            </a:r>
          </a:p>
          <a:p>
            <a:pPr marL="800100" lvl="1" indent="-342900">
              <a:lnSpc>
                <a:spcPct val="120000"/>
              </a:lnSpc>
              <a:buClr>
                <a:schemeClr val="tx1"/>
              </a:buClr>
              <a:buFont typeface="Trebuchet MS" panose="020B0603020202020204" pitchFamily="34" charset="0"/>
              <a:buChar char="―"/>
            </a:pPr>
            <a:r>
              <a:rPr lang="en-US" sz="2400" dirty="0">
                <a:latin typeface="+mj-lt"/>
                <a:cs typeface="Arial"/>
              </a:rPr>
              <a:t>Servicing provider (billing provider) National Provider Identifier (NPI) if different than the Requesting provider</a:t>
            </a:r>
          </a:p>
          <a:p>
            <a:pPr marL="800100" lvl="1" indent="-342900">
              <a:lnSpc>
                <a:spcPct val="120000"/>
              </a:lnSpc>
              <a:buClr>
                <a:schemeClr val="tx1"/>
              </a:buClr>
              <a:buFont typeface="Trebuchet MS" panose="020B0603020202020204" pitchFamily="34" charset="0"/>
              <a:buChar char="―"/>
            </a:pPr>
            <a:r>
              <a:rPr lang="en-US" sz="2400" dirty="0">
                <a:latin typeface="+mj-lt"/>
                <a:cs typeface="Arial"/>
              </a:rPr>
              <a:t>Number of units requested</a:t>
            </a:r>
          </a:p>
          <a:p>
            <a:pPr marL="800100" lvl="1" indent="-342900">
              <a:lnSpc>
                <a:spcPct val="120000"/>
              </a:lnSpc>
              <a:buClr>
                <a:schemeClr val="tx1"/>
              </a:buClr>
              <a:buFont typeface="Trebuchet MS" panose="020B0603020202020204" pitchFamily="34" charset="0"/>
              <a:buChar char="―"/>
            </a:pPr>
            <a:r>
              <a:rPr lang="en-US" sz="2400" dirty="0">
                <a:latin typeface="+mj-lt"/>
                <a:cs typeface="Arial"/>
              </a:rPr>
              <a:t>Supporting Documentation. It will be necessary to provide supporting documentation with your submission. Supporting documentation may include office visit notes, laboratory results, imaging results, etc.</a:t>
            </a:r>
          </a:p>
          <a:p>
            <a:pPr marL="1143000" lvl="2" indent="-457200">
              <a:lnSpc>
                <a:spcPct val="120000"/>
              </a:lnSpc>
              <a:buClr>
                <a:schemeClr val="tx1"/>
              </a:buClr>
              <a:buFont typeface="Arial" panose="020B0604020202020204" pitchFamily="34" charset="0"/>
              <a:buChar char="•"/>
            </a:pPr>
            <a:r>
              <a:rPr lang="en-US" sz="2400" dirty="0">
                <a:latin typeface="+mj-lt"/>
                <a:cs typeface="Arial"/>
              </a:rPr>
              <a:t>Requests for additional information will be initiated by Acentra if/when there is not </a:t>
            </a:r>
            <a:r>
              <a:rPr lang="en-US" sz="2400" dirty="0" err="1">
                <a:latin typeface="+mj-lt"/>
                <a:cs typeface="Arial"/>
              </a:rPr>
              <a:t>substatntial</a:t>
            </a:r>
            <a:r>
              <a:rPr lang="en-US" sz="2400" dirty="0">
                <a:latin typeface="+mj-lt"/>
                <a:cs typeface="Arial"/>
              </a:rPr>
              <a:t> supporting documentation to complete a review.</a:t>
            </a:r>
          </a:p>
        </p:txBody>
      </p:sp>
      <p:sp>
        <p:nvSpPr>
          <p:cNvPr id="8" name="TextBox 7">
            <a:extLst>
              <a:ext uri="{FF2B5EF4-FFF2-40B4-BE49-F238E27FC236}">
                <a16:creationId xmlns:a16="http://schemas.microsoft.com/office/drawing/2014/main" id="{12FD2507-9C4E-AB4E-FA6F-D4D08A61F7AC}"/>
              </a:ext>
            </a:extLst>
          </p:cNvPr>
          <p:cNvSpPr txBox="1"/>
          <p:nvPr/>
        </p:nvSpPr>
        <p:spPr>
          <a:xfrm>
            <a:off x="8255000" y="8227390"/>
            <a:ext cx="6516806" cy="461665"/>
          </a:xfrm>
          <a:prstGeom prst="rect">
            <a:avLst/>
          </a:prstGeom>
          <a:noFill/>
        </p:spPr>
        <p:txBody>
          <a:bodyPr wrap="square">
            <a:spAutoFit/>
          </a:bodyPr>
          <a:lstStyle/>
          <a:p>
            <a:r>
              <a:rPr lang="en-US" sz="2400">
                <a:hlinkClick r:id="rId6"/>
              </a:rPr>
              <a:t>https://hcpf.colorado.gov/par​</a:t>
            </a:r>
            <a:endParaRPr lang="en-US" sz="2400"/>
          </a:p>
        </p:txBody>
      </p:sp>
      <p:pic>
        <p:nvPicPr>
          <p:cNvPr id="7" name="Audio 6">
            <a:hlinkClick r:id="" action="ppaction://media"/>
            <a:extLst>
              <a:ext uri="{FF2B5EF4-FFF2-40B4-BE49-F238E27FC236}">
                <a16:creationId xmlns:a16="http://schemas.microsoft.com/office/drawing/2014/main" id="{E1254D1A-3E07-3186-1EED-1738CDCC4D5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619215187"/>
      </p:ext>
    </p:extLst>
  </p:cSld>
  <p:clrMapOvr>
    <a:masterClrMapping/>
  </p:clrMapOvr>
  <mc:AlternateContent xmlns:mc="http://schemas.openxmlformats.org/markup-compatibility/2006" xmlns:p14="http://schemas.microsoft.com/office/powerpoint/2010/main">
    <mc:Choice Requires="p14">
      <p:transition spd="slow" p14:dur="2000" advTm="33319"/>
    </mc:Choice>
    <mc:Fallback xmlns="">
      <p:transition spd="slow" advTm="33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976" y="616527"/>
            <a:ext cx="11217275" cy="1156322"/>
          </a:xfrm>
        </p:spPr>
        <p:txBody>
          <a:bodyPr>
            <a:noAutofit/>
          </a:bodyPr>
          <a:lstStyle/>
          <a:p>
            <a:r>
              <a:rPr lang="en-US" sz="4400" dirty="0"/>
              <a:t>Covered Durable Medical Equipment, Prosthetics, Orthotics and Supplies (DMEPOS) Benefits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E81EC7-4ECC-83C9-EEE2-8F640918A4CB}"/>
              </a:ext>
            </a:extLst>
          </p:cNvPr>
          <p:cNvSpPr txBox="1"/>
          <p:nvPr/>
        </p:nvSpPr>
        <p:spPr>
          <a:xfrm>
            <a:off x="177800" y="2247185"/>
            <a:ext cx="12649200" cy="6647974"/>
          </a:xfrm>
          <a:prstGeom prst="rect">
            <a:avLst/>
          </a:prstGeom>
          <a:noFill/>
        </p:spPr>
        <p:txBody>
          <a:bodyPr wrap="square">
            <a:spAutoFit/>
          </a:bodyPr>
          <a:lstStyle/>
          <a:p>
            <a:r>
              <a:rPr lang="en-US" sz="2400" b="1" dirty="0"/>
              <a:t>Health First Colorado (Colorado's Medicaid Program), covers Durable Medical Equipment, Prosthetics, Orthotics, and Supplies (DMEPOS).</a:t>
            </a:r>
          </a:p>
          <a:p>
            <a:pPr marL="285750" lvl="0" indent="-285750">
              <a:buClr>
                <a:schemeClr val="tx1"/>
              </a:buClr>
              <a:buFont typeface="Arial" panose="020B0604020202020204" pitchFamily="34" charset="0"/>
              <a:buChar char="•"/>
            </a:pPr>
            <a:r>
              <a:rPr lang="en-US" sz="2400" dirty="0"/>
              <a:t>Durable Medical Equipment (DME) is defined as equipment that can withstand repeated use and that generally would be of no value to the member in the absence of a disability, illness, or injury.</a:t>
            </a:r>
          </a:p>
          <a:p>
            <a:pPr marL="285750" lvl="0" indent="-285750">
              <a:buClr>
                <a:schemeClr val="tx1"/>
              </a:buClr>
              <a:buFont typeface="Arial" panose="020B0604020202020204" pitchFamily="34" charset="0"/>
              <a:buChar char="•"/>
            </a:pPr>
            <a:r>
              <a:rPr lang="en-US" sz="2400" dirty="0"/>
              <a:t>Prosthetics and Orthotics (P&amp;O or O&amp;P) are defined as replacement, corrective, or supportive devices that artificially replace a missing portion of the body, prevent or correct physical deformity or malfunction, or support a weak or deformed portion of the body. </a:t>
            </a:r>
          </a:p>
          <a:p>
            <a:pPr marL="285750" lvl="0" indent="-285750">
              <a:buClr>
                <a:schemeClr val="tx1"/>
              </a:buClr>
              <a:buFont typeface="Arial" panose="020B0604020202020204" pitchFamily="34" charset="0"/>
              <a:buChar char="•"/>
            </a:pPr>
            <a:r>
              <a:rPr lang="en-US" sz="2400" dirty="0"/>
              <a:t>Disposable Medical Supplies (Supplies) are defined as supplies that are specifically related to the active treatment or therapy for an illness or physical condition; they are non-durable, disposable, consumable and/or expendable.</a:t>
            </a:r>
          </a:p>
          <a:p>
            <a:r>
              <a:rPr lang="en-US" sz="2400" b="1" dirty="0"/>
              <a:t>Some supply items and most DME items require prior authorization. </a:t>
            </a:r>
          </a:p>
          <a:p>
            <a:pPr marL="285750" indent="-285750">
              <a:buClr>
                <a:schemeClr val="tx1"/>
              </a:buClr>
              <a:buFont typeface="Arial" panose="020B0604020202020204" pitchFamily="34" charset="0"/>
              <a:buChar char="•"/>
            </a:pPr>
            <a:r>
              <a:rPr lang="en-US" sz="2400" dirty="0"/>
              <a:t>Prior Authorization Requests must be submitted and approved before services are rendered. The service must be rendered by the identified supplier on the approved PAR. Services rendered must match the approved services exactly including any billed modifiers</a:t>
            </a:r>
            <a:r>
              <a:rPr lang="en-US" sz="2000" dirty="0"/>
              <a:t>.</a:t>
            </a:r>
          </a:p>
          <a:p>
            <a:pPr algn="l"/>
            <a:endParaRPr lang="en-US" b="0" i="0" u="none" strike="noStrike" baseline="0" dirty="0">
              <a:solidFill>
                <a:srgbClr val="000000"/>
              </a:solidFill>
              <a:latin typeface="+mj-lt"/>
            </a:endParaRPr>
          </a:p>
        </p:txBody>
      </p:sp>
      <p:pic>
        <p:nvPicPr>
          <p:cNvPr id="27" name="Audio 26">
            <a:hlinkClick r:id="" action="ppaction://media"/>
            <a:extLst>
              <a:ext uri="{FF2B5EF4-FFF2-40B4-BE49-F238E27FC236}">
                <a16:creationId xmlns:a16="http://schemas.microsoft.com/office/drawing/2014/main" id="{AF014586-DC06-AA7E-242B-5B915247763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594436483"/>
      </p:ext>
    </p:extLst>
  </p:cSld>
  <p:clrMapOvr>
    <a:masterClrMapping/>
  </p:clrMapOvr>
  <mc:AlternateContent xmlns:mc="http://schemas.openxmlformats.org/markup-compatibility/2006" xmlns:p14="http://schemas.microsoft.com/office/powerpoint/2010/main">
    <mc:Choice Requires="p14">
      <p:transition spd="slow" p14:dur="2000" advTm="63156"/>
    </mc:Choice>
    <mc:Fallback xmlns="">
      <p:transition spd="slow" advTm="63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0F98B-4394-2B6D-0E19-68E4BC47BB6D}"/>
              </a:ext>
            </a:extLst>
          </p:cNvPr>
          <p:cNvSpPr>
            <a:spLocks noGrp="1"/>
          </p:cNvSpPr>
          <p:nvPr>
            <p:ph type="title"/>
          </p:nvPr>
        </p:nvSpPr>
        <p:spPr/>
        <p:txBody>
          <a:bodyPr>
            <a:normAutofit/>
          </a:bodyPr>
          <a:lstStyle/>
          <a:p>
            <a:r>
              <a:rPr lang="en-US" dirty="0"/>
              <a:t>Submission Requirements</a:t>
            </a:r>
          </a:p>
        </p:txBody>
      </p:sp>
      <p:sp>
        <p:nvSpPr>
          <p:cNvPr id="3" name="Content Placeholder 2">
            <a:extLst>
              <a:ext uri="{FF2B5EF4-FFF2-40B4-BE49-F238E27FC236}">
                <a16:creationId xmlns:a16="http://schemas.microsoft.com/office/drawing/2014/main" id="{1B0EA434-D906-FA96-F9DF-A583DC366A3B}"/>
              </a:ext>
            </a:extLst>
          </p:cNvPr>
          <p:cNvSpPr>
            <a:spLocks noGrp="1"/>
          </p:cNvSpPr>
          <p:nvPr>
            <p:ph sz="quarter" idx="10"/>
          </p:nvPr>
        </p:nvSpPr>
        <p:spPr>
          <a:xfrm>
            <a:off x="893763" y="1676399"/>
            <a:ext cx="11217275" cy="6691745"/>
          </a:xfrm>
        </p:spPr>
        <p:txBody>
          <a:bodyPr/>
          <a:lstStyle/>
          <a:p>
            <a:pPr>
              <a:spcAft>
                <a:spcPts val="1200"/>
              </a:spcAft>
            </a:pPr>
            <a:r>
              <a:rPr lang="en-US" sz="2800" dirty="0">
                <a:latin typeface="+mj-lt"/>
                <a:cs typeface="Arial"/>
              </a:rPr>
              <a:t>All PARs must be submitted by the supply provider that intends to submit the claim for the service and have an attached prescription from the prescribing authority and any other required documentation.</a:t>
            </a:r>
            <a:r>
              <a:rPr lang="en-US" sz="2800" b="1" dirty="0">
                <a:latin typeface="+mj-lt"/>
                <a:cs typeface="Arial"/>
              </a:rPr>
              <a:t> </a:t>
            </a:r>
            <a:endParaRPr lang="en-US" sz="2800" b="1" dirty="0">
              <a:latin typeface="+mj-lt"/>
              <a:cs typeface="Arial" panose="020B0604020202020204" pitchFamily="34" charset="0"/>
            </a:endParaRPr>
          </a:p>
          <a:p>
            <a:pPr marL="285750" indent="-285750">
              <a:spcAft>
                <a:spcPts val="1200"/>
              </a:spcAft>
              <a:buClr>
                <a:schemeClr val="tx1"/>
              </a:buClr>
              <a:buFont typeface="Arial" panose="020B0604020202020204" pitchFamily="34" charset="0"/>
              <a:buChar char="•"/>
            </a:pPr>
            <a:r>
              <a:rPr lang="en-US" sz="2800" dirty="0">
                <a:latin typeface="+mj-lt"/>
                <a:cs typeface="Arial"/>
              </a:rPr>
              <a:t>Prior Authorization Request dates typically have a date span for one (1) year less one (1) day. Exceptions for decreased span dates less than one (1) year are allowed in certain circumstances such as short-term rental or WIC application period. Dates must not exceed one (1) year and must match the dates on individual line items, or the PAR will be denied.</a:t>
            </a:r>
          </a:p>
          <a:p>
            <a:pPr marL="285750" indent="-285750">
              <a:spcAft>
                <a:spcPts val="1200"/>
              </a:spcAft>
              <a:buClr>
                <a:srgbClr val="000000"/>
              </a:buClr>
              <a:buFont typeface="Arial" panose="020B0604020202020204" pitchFamily="34" charset="0"/>
              <a:buChar char="•"/>
            </a:pPr>
            <a:r>
              <a:rPr lang="en-US" sz="2800" dirty="0">
                <a:latin typeface="+mj-lt"/>
                <a:cs typeface="Arial"/>
              </a:rPr>
              <a:t>All submissions must include an order for specific items and quantities with dates that match the dates of the PAR request. All orders must be signed by the MD/NP/PA/DO with either a wet signature or valid CMS compliant E-signature</a:t>
            </a:r>
            <a:r>
              <a:rPr lang="en-US" sz="3600" dirty="0">
                <a:latin typeface="Arial"/>
                <a:cs typeface="Arial"/>
              </a:rPr>
              <a:t>.</a:t>
            </a:r>
          </a:p>
          <a:p>
            <a:endParaRPr lang="en-US" dirty="0"/>
          </a:p>
        </p:txBody>
      </p:sp>
      <p:pic>
        <p:nvPicPr>
          <p:cNvPr id="17" name="Audio 16">
            <a:hlinkClick r:id="" action="ppaction://media"/>
            <a:extLst>
              <a:ext uri="{FF2B5EF4-FFF2-40B4-BE49-F238E27FC236}">
                <a16:creationId xmlns:a16="http://schemas.microsoft.com/office/drawing/2014/main" id="{A8E6B8DC-F8BA-3FEE-AA8E-BEAC523947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908190286"/>
      </p:ext>
    </p:extLst>
  </p:cSld>
  <p:clrMapOvr>
    <a:masterClrMapping/>
  </p:clrMapOvr>
  <mc:AlternateContent xmlns:mc="http://schemas.openxmlformats.org/markup-compatibility/2006" xmlns:p14="http://schemas.microsoft.com/office/powerpoint/2010/main">
    <mc:Choice Requires="p14">
      <p:transition spd="slow" p14:dur="2000" advTm="49227"/>
    </mc:Choice>
    <mc:Fallback xmlns="">
      <p:transition spd="slow" advTm="49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832" y="332819"/>
            <a:ext cx="12111037" cy="1065835"/>
          </a:xfrm>
        </p:spPr>
        <p:txBody>
          <a:bodyPr>
            <a:noAutofit/>
          </a:bodyPr>
          <a:lstStyle/>
          <a:p>
            <a:r>
              <a:rPr lang="en-US" sz="4800" dirty="0"/>
              <a:t> Continuous and Bilevel Airway Pressure Devices (CPAP/BiPAP)</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308B63-0B9F-B26D-A927-943BDE41F170}"/>
              </a:ext>
            </a:extLst>
          </p:cNvPr>
          <p:cNvSpPr txBox="1"/>
          <p:nvPr/>
        </p:nvSpPr>
        <p:spPr>
          <a:xfrm>
            <a:off x="117043" y="1535785"/>
            <a:ext cx="12805050" cy="7199343"/>
          </a:xfrm>
          <a:prstGeom prst="rect">
            <a:avLst/>
          </a:prstGeom>
          <a:noFill/>
        </p:spPr>
        <p:txBody>
          <a:bodyPr wrap="square">
            <a:spAutoFit/>
          </a:bodyPr>
          <a:lstStyle/>
          <a:p>
            <a:r>
              <a:rPr lang="en-US" sz="2000" b="1" dirty="0">
                <a:latin typeface="+mj-lt"/>
                <a:ea typeface="Open Sans"/>
                <a:cs typeface="Arial"/>
              </a:rPr>
              <a:t>Continuous and Bilevel Positive Airway Pressure Devices (CPAP/BiPAP) </a:t>
            </a:r>
          </a:p>
          <a:p>
            <a:endParaRPr lang="en-US" sz="2000" dirty="0">
              <a:latin typeface="+mj-lt"/>
            </a:endParaRPr>
          </a:p>
          <a:p>
            <a:pPr marL="285750" indent="-285750">
              <a:buClr>
                <a:schemeClr val="tx1"/>
              </a:buClr>
              <a:buFont typeface="Arial" panose="020B0604020202020204" pitchFamily="34" charset="0"/>
              <a:buChar char="•"/>
            </a:pPr>
            <a:r>
              <a:rPr lang="en-US" sz="2000" dirty="0">
                <a:latin typeface="+mj-lt"/>
                <a:ea typeface="Open Sans"/>
                <a:cs typeface="Arial"/>
              </a:rPr>
              <a:t>CPAPs and </a:t>
            </a:r>
            <a:r>
              <a:rPr lang="en-US" sz="2000" dirty="0" err="1">
                <a:latin typeface="+mj-lt"/>
                <a:ea typeface="Open Sans"/>
                <a:cs typeface="Arial"/>
              </a:rPr>
              <a:t>BiPAPs</a:t>
            </a:r>
            <a:r>
              <a:rPr lang="en-US" sz="2000" dirty="0">
                <a:latin typeface="+mj-lt"/>
                <a:ea typeface="Open Sans"/>
                <a:cs typeface="Arial"/>
              </a:rPr>
              <a:t> require a trial (rental) period of 30-90 days, in which the member must demonstrate compliance, before a purchase request will be approved.</a:t>
            </a:r>
          </a:p>
          <a:p>
            <a:pPr marL="285750" indent="-285750">
              <a:buClr>
                <a:schemeClr val="tx1"/>
              </a:buClr>
              <a:buFont typeface="Arial" panose="020B0604020202020204" pitchFamily="34" charset="0"/>
              <a:buChar char="•"/>
            </a:pPr>
            <a:endParaRPr lang="en-US" sz="2000" dirty="0">
              <a:latin typeface="+mj-lt"/>
              <a:ea typeface="Open Sans"/>
              <a:cs typeface="Arial"/>
            </a:endParaRPr>
          </a:p>
          <a:p>
            <a:r>
              <a:rPr lang="en-US" sz="2000" b="1" dirty="0">
                <a:latin typeface="+mj-lt"/>
                <a:ea typeface="Open Sans"/>
                <a:cs typeface="Arial"/>
              </a:rPr>
              <a:t>CPAP/BiPAP Replacement and Supplies</a:t>
            </a:r>
          </a:p>
          <a:p>
            <a:endParaRPr lang="en-US" sz="2000" i="1" dirty="0">
              <a:latin typeface="+mj-lt"/>
              <a:ea typeface="Open Sans"/>
              <a:cs typeface="Arial"/>
            </a:endParaRPr>
          </a:p>
          <a:p>
            <a:pPr marL="285750" lvl="0" indent="-285750">
              <a:buClr>
                <a:schemeClr val="tx1"/>
              </a:buClr>
              <a:buFont typeface="Arial" panose="020B0604020202020204" pitchFamily="34" charset="0"/>
              <a:buChar char="•"/>
            </a:pPr>
            <a:r>
              <a:rPr lang="en-US" sz="2000" dirty="0">
                <a:latin typeface="+mj-lt"/>
                <a:ea typeface="Open Sans"/>
                <a:cs typeface="Arial"/>
              </a:rPr>
              <a:t>If a device is replaced within five (5) years because of loss, theft, or irreparable damage there is no requirement for a new sleep test or trial period.</a:t>
            </a:r>
          </a:p>
          <a:p>
            <a:pPr marL="285750" lvl="0" indent="-285750">
              <a:buClr>
                <a:schemeClr val="tx1"/>
              </a:buClr>
              <a:buFont typeface="Arial" panose="020B0604020202020204" pitchFamily="34" charset="0"/>
              <a:buChar char="•"/>
            </a:pPr>
            <a:r>
              <a:rPr lang="en-US" sz="2000" dirty="0">
                <a:latin typeface="+mj-lt"/>
                <a:ea typeface="Open Sans"/>
                <a:cs typeface="Arial"/>
              </a:rPr>
              <a:t>If a device is replaced after five (5) years, there must be a face-to-face evaluation by the members treating physician (within six (6) months of the request) that documents that the beneficiary continues to use and benefit from the device. There is no requirement for a new sleep test or trial period.</a:t>
            </a:r>
          </a:p>
          <a:p>
            <a:pPr marL="285750" lvl="0" indent="-285750">
              <a:buClr>
                <a:schemeClr val="tx1"/>
              </a:buClr>
              <a:buFont typeface="Arial" panose="020B0604020202020204" pitchFamily="34" charset="0"/>
              <a:buChar char="•"/>
            </a:pPr>
            <a:r>
              <a:rPr lang="en-US" sz="2000" dirty="0">
                <a:latin typeface="+mj-lt"/>
                <a:ea typeface="Open Sans"/>
                <a:cs typeface="Arial"/>
              </a:rPr>
              <a:t>When supplies are needed for a member-owned device, the PAR must include either a download from the device that demonstrates compliance or a face-to-face evaluation by the members treating physician (within six (6) months of the request) that documents that the beneficiary continues to use and benefit from the device.</a:t>
            </a:r>
          </a:p>
          <a:p>
            <a:pPr marL="285750" indent="-285750">
              <a:buClr>
                <a:schemeClr val="tx1"/>
              </a:buClr>
              <a:buFont typeface="Arial" panose="020B0604020202020204" pitchFamily="34" charset="0"/>
              <a:buChar char="•"/>
            </a:pPr>
            <a:r>
              <a:rPr lang="en-US" sz="2000" dirty="0">
                <a:latin typeface="+mj-lt"/>
                <a:ea typeface="Open Sans"/>
                <a:cs typeface="Arial"/>
              </a:rPr>
              <a:t>Compliance is defined as usage that is 4 hours per night on 70% of nights during a consecutive thirty (30) day period anytime during the approved trial/rental period.</a:t>
            </a:r>
          </a:p>
          <a:p>
            <a:pPr marL="285750" lvl="0" indent="-285750">
              <a:buClr>
                <a:schemeClr val="tx1"/>
              </a:buClr>
              <a:buFont typeface="Arial" panose="020B0604020202020204" pitchFamily="34" charset="0"/>
              <a:buChar char="•"/>
            </a:pPr>
            <a:r>
              <a:rPr lang="en-US" sz="2000" dirty="0">
                <a:latin typeface="+mj-lt"/>
                <a:ea typeface="Open Sans"/>
                <a:cs typeface="Arial"/>
              </a:rPr>
              <a:t>If a member received a device prior to enrollment with Health First Colorado and needs a new device or supplies, then documentation that the beneficiary had a sleep test must be provided with the initial PAR. There is no requirement for a new sleep test unless the documentation from the prior test cannot be provided.</a:t>
            </a:r>
          </a:p>
          <a:p>
            <a:pPr marL="342900" indent="-342900">
              <a:lnSpc>
                <a:spcPct val="120000"/>
              </a:lnSpc>
              <a:buClr>
                <a:schemeClr val="tx1"/>
              </a:buClr>
              <a:buFont typeface="Arial" panose="020B0604020202020204" pitchFamily="34" charset="0"/>
              <a:buChar char="•"/>
            </a:pPr>
            <a:endParaRPr lang="en-US" sz="2000" dirty="0">
              <a:solidFill>
                <a:schemeClr val="tx1"/>
              </a:solidFill>
              <a:latin typeface="+mj-lt"/>
            </a:endParaRPr>
          </a:p>
        </p:txBody>
      </p:sp>
      <p:pic>
        <p:nvPicPr>
          <p:cNvPr id="30" name="Audio 29">
            <a:hlinkClick r:id="" action="ppaction://media"/>
            <a:extLst>
              <a:ext uri="{FF2B5EF4-FFF2-40B4-BE49-F238E27FC236}">
                <a16:creationId xmlns:a16="http://schemas.microsoft.com/office/drawing/2014/main" id="{1F2DA3B2-2BDC-572D-F3BF-921D488895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278622382"/>
      </p:ext>
    </p:extLst>
  </p:cSld>
  <p:clrMapOvr>
    <a:masterClrMapping/>
  </p:clrMapOvr>
  <mc:AlternateContent xmlns:mc="http://schemas.openxmlformats.org/markup-compatibility/2006" xmlns:p14="http://schemas.microsoft.com/office/powerpoint/2010/main">
    <mc:Choice Requires="p14">
      <p:transition spd="slow" p14:dur="2000" advTm="82800"/>
    </mc:Choice>
    <mc:Fallback xmlns="">
      <p:transition spd="slow" advTm="8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AABBE-3F1C-1D59-707E-2B513B848306}"/>
              </a:ext>
            </a:extLst>
          </p:cNvPr>
          <p:cNvSpPr>
            <a:spLocks noGrp="1"/>
          </p:cNvSpPr>
          <p:nvPr>
            <p:ph type="title"/>
          </p:nvPr>
        </p:nvSpPr>
        <p:spPr/>
        <p:txBody>
          <a:bodyPr/>
          <a:lstStyle/>
          <a:p>
            <a:r>
              <a:rPr lang="en-US" dirty="0"/>
              <a:t>Disposable Supplies</a:t>
            </a:r>
          </a:p>
        </p:txBody>
      </p:sp>
      <p:sp>
        <p:nvSpPr>
          <p:cNvPr id="3" name="Content Placeholder 2">
            <a:extLst>
              <a:ext uri="{FF2B5EF4-FFF2-40B4-BE49-F238E27FC236}">
                <a16:creationId xmlns:a16="http://schemas.microsoft.com/office/drawing/2014/main" id="{9B9F7CE4-FDFB-6A8F-BFCB-C64B2860CF35}"/>
              </a:ext>
            </a:extLst>
          </p:cNvPr>
          <p:cNvSpPr>
            <a:spLocks noGrp="1"/>
          </p:cNvSpPr>
          <p:nvPr>
            <p:ph sz="quarter" idx="10"/>
          </p:nvPr>
        </p:nvSpPr>
        <p:spPr/>
        <p:txBody>
          <a:bodyPr/>
          <a:lstStyle/>
          <a:p>
            <a:pPr marL="0" indent="0">
              <a:spcAft>
                <a:spcPts val="1200"/>
              </a:spcAft>
              <a:buNone/>
            </a:pPr>
            <a:r>
              <a:rPr lang="en-US" sz="4000" b="1" dirty="0">
                <a:latin typeface="+mj-lt"/>
                <a:cs typeface="Arial"/>
              </a:rPr>
              <a:t>Disposable Supplies</a:t>
            </a:r>
          </a:p>
          <a:p>
            <a:pPr marL="285750" indent="-285750">
              <a:spcAft>
                <a:spcPts val="1200"/>
              </a:spcAft>
              <a:buClr>
                <a:schemeClr val="tx1"/>
              </a:buClr>
              <a:buFont typeface="Arial" panose="020B0604020202020204" pitchFamily="34" charset="0"/>
              <a:buChar char="•"/>
            </a:pPr>
            <a:r>
              <a:rPr lang="en-US" sz="4000" dirty="0">
                <a:latin typeface="+mj-lt"/>
                <a:cs typeface="Arial"/>
              </a:rPr>
              <a:t>Disposable supplies are a benefit of Health First Colorado for use by the member in his/her home. With the exception of gloves, the Home Health agency is responsible for providing all supplies necessary to meet the universal precaution requirement during a visit.</a:t>
            </a:r>
          </a:p>
          <a:p>
            <a:endParaRPr lang="en-US" dirty="0"/>
          </a:p>
        </p:txBody>
      </p:sp>
      <p:pic>
        <p:nvPicPr>
          <p:cNvPr id="11" name="Audio 10">
            <a:hlinkClick r:id="" action="ppaction://media"/>
            <a:extLst>
              <a:ext uri="{FF2B5EF4-FFF2-40B4-BE49-F238E27FC236}">
                <a16:creationId xmlns:a16="http://schemas.microsoft.com/office/drawing/2014/main" id="{797C5936-8DC9-3581-3B37-DAE5BEE6E0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719651363"/>
      </p:ext>
    </p:extLst>
  </p:cSld>
  <p:clrMapOvr>
    <a:masterClrMapping/>
  </p:clrMapOvr>
  <mc:AlternateContent xmlns:mc="http://schemas.openxmlformats.org/markup-compatibility/2006" xmlns:p14="http://schemas.microsoft.com/office/powerpoint/2010/main">
    <mc:Choice Requires="p14">
      <p:transition spd="slow" p14:dur="2000" advTm="16235"/>
    </mc:Choice>
    <mc:Fallback xmlns="">
      <p:transition spd="slow" advTm="16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0A95-EEE3-00EE-5668-684C57CC3FDB}"/>
              </a:ext>
            </a:extLst>
          </p:cNvPr>
          <p:cNvSpPr>
            <a:spLocks noGrp="1"/>
          </p:cNvSpPr>
          <p:nvPr>
            <p:ph type="title"/>
          </p:nvPr>
        </p:nvSpPr>
        <p:spPr/>
        <p:txBody>
          <a:bodyPr/>
          <a:lstStyle/>
          <a:p>
            <a:r>
              <a:rPr lang="en-US" dirty="0"/>
              <a:t>Diabetic Supplies</a:t>
            </a:r>
          </a:p>
        </p:txBody>
      </p:sp>
      <p:sp>
        <p:nvSpPr>
          <p:cNvPr id="3" name="Content Placeholder 2">
            <a:extLst>
              <a:ext uri="{FF2B5EF4-FFF2-40B4-BE49-F238E27FC236}">
                <a16:creationId xmlns:a16="http://schemas.microsoft.com/office/drawing/2014/main" id="{08FE0F2C-CA69-4D96-0556-E96A2ED5BB89}"/>
              </a:ext>
            </a:extLst>
          </p:cNvPr>
          <p:cNvSpPr>
            <a:spLocks noGrp="1"/>
          </p:cNvSpPr>
          <p:nvPr>
            <p:ph sz="quarter" idx="10"/>
          </p:nvPr>
        </p:nvSpPr>
        <p:spPr>
          <a:xfrm>
            <a:off x="893763" y="1676400"/>
            <a:ext cx="11217275" cy="6816436"/>
          </a:xfrm>
        </p:spPr>
        <p:txBody>
          <a:bodyPr/>
          <a:lstStyle/>
          <a:p>
            <a:pPr marL="0" indent="0">
              <a:buNone/>
            </a:pPr>
            <a:r>
              <a:rPr lang="en-US" sz="2200" b="1" dirty="0">
                <a:solidFill>
                  <a:srgbClr val="000000"/>
                </a:solidFill>
              </a:rPr>
              <a:t>Diabetic Supplies</a:t>
            </a:r>
          </a:p>
          <a:p>
            <a:pPr marL="0" indent="0">
              <a:buNone/>
            </a:pPr>
            <a:r>
              <a:rPr lang="en-US" sz="2000" i="0" dirty="0">
                <a:solidFill>
                  <a:srgbClr val="000000"/>
                </a:solidFill>
                <a:effectLst/>
              </a:rPr>
              <a:t>Most diabetic supplies, such as glucose testing meters, test strips and other related supplies are a benefit with a prescription from a physician, physician assistant or nurse practitioner. Diabetic supplies are available for insulin, and non-insulin dependent members. Diabetic supplies MUST be billed as DMEPOS. Pharmacies billing supplies must follow Supply billing procedures and will not be reimbursed if billed as a pharmacy claim using NDC codes.</a:t>
            </a:r>
            <a:r>
              <a:rPr lang="en-US" sz="2000" dirty="0">
                <a:solidFill>
                  <a:srgbClr val="000000"/>
                </a:solidFill>
              </a:rPr>
              <a:t> </a:t>
            </a:r>
          </a:p>
          <a:p>
            <a:pPr marL="0" indent="0">
              <a:buNone/>
            </a:pPr>
            <a:r>
              <a:rPr lang="en-US" sz="2200" b="1" dirty="0">
                <a:solidFill>
                  <a:srgbClr val="000000"/>
                </a:solidFill>
              </a:rPr>
              <a:t>Continuous Glucose Monitor (CGM) Benefit Coverage</a:t>
            </a:r>
          </a:p>
          <a:p>
            <a:pPr marL="0" indent="0" algn="l">
              <a:buNone/>
            </a:pPr>
            <a:r>
              <a:rPr lang="en-US" sz="2000" i="0" dirty="0">
                <a:solidFill>
                  <a:srgbClr val="000000"/>
                </a:solidFill>
                <a:effectLst/>
              </a:rPr>
              <a:t>PARs, including requests for CGM supplies, will be limited to a 6-month period.</a:t>
            </a:r>
          </a:p>
          <a:p>
            <a:pPr marL="0" indent="0" algn="l">
              <a:buNone/>
            </a:pPr>
            <a:r>
              <a:rPr lang="en-US" sz="2000" i="0" dirty="0">
                <a:solidFill>
                  <a:srgbClr val="000000"/>
                </a:solidFill>
                <a:effectLst/>
              </a:rPr>
              <a:t>When requesting a CGM in the online PAR portal, providers will be asked whether the member has received or if there is documented plan to receive diabetes education specifically related to CGMs. </a:t>
            </a:r>
          </a:p>
          <a:p>
            <a:pPr marL="0" indent="0" algn="l">
              <a:buNone/>
            </a:pPr>
            <a:r>
              <a:rPr lang="en-US" sz="2000" i="0" dirty="0">
                <a:solidFill>
                  <a:srgbClr val="000000"/>
                </a:solidFill>
                <a:effectLst/>
              </a:rPr>
              <a:t>CGM replacement policy per 8.590.2.J. Repairs and replacement parts are covered under the following conditions:</a:t>
            </a:r>
          </a:p>
          <a:p>
            <a:pPr algn="l">
              <a:buFont typeface="Arial" panose="020B0604020202020204" pitchFamily="34" charset="0"/>
              <a:buChar char="•"/>
            </a:pPr>
            <a:r>
              <a:rPr lang="en-US" sz="2000" i="0" dirty="0">
                <a:solidFill>
                  <a:srgbClr val="000000"/>
                </a:solidFill>
                <a:effectLst/>
              </a:rPr>
              <a:t>The item was purchased by Medicaid; or</a:t>
            </a:r>
          </a:p>
          <a:p>
            <a:pPr algn="l">
              <a:buFont typeface="Arial" panose="020B0604020202020204" pitchFamily="34" charset="0"/>
              <a:buChar char="•"/>
            </a:pPr>
            <a:r>
              <a:rPr lang="en-US" sz="2000" i="0" dirty="0">
                <a:solidFill>
                  <a:srgbClr val="000000"/>
                </a:solidFill>
                <a:effectLst/>
              </a:rPr>
              <a:t>The item is owned by the member, member’s family or guardian; and</a:t>
            </a:r>
          </a:p>
          <a:p>
            <a:pPr algn="l">
              <a:buFont typeface="Arial" panose="020B0604020202020204" pitchFamily="34" charset="0"/>
              <a:buChar char="•"/>
            </a:pPr>
            <a:r>
              <a:rPr lang="en-US" sz="2000" i="0" dirty="0">
                <a:solidFill>
                  <a:srgbClr val="000000"/>
                </a:solidFill>
                <a:effectLst/>
              </a:rPr>
              <a:t>The item is used exclusively by the member; and</a:t>
            </a:r>
          </a:p>
          <a:p>
            <a:pPr algn="l">
              <a:buFont typeface="Arial" panose="020B0604020202020204" pitchFamily="34" charset="0"/>
              <a:buChar char="•"/>
            </a:pPr>
            <a:r>
              <a:rPr lang="en-US" sz="2000" i="0" dirty="0">
                <a:solidFill>
                  <a:srgbClr val="000000"/>
                </a:solidFill>
                <a:effectLst/>
              </a:rPr>
              <a:t>The item’s need for repair was not caused by member misuse or abuse; and</a:t>
            </a:r>
          </a:p>
          <a:p>
            <a:pPr algn="l">
              <a:buFont typeface="Arial" panose="020B0604020202020204" pitchFamily="34" charset="0"/>
              <a:buChar char="•"/>
            </a:pPr>
            <a:r>
              <a:rPr lang="en-US" sz="2000" i="0" dirty="0">
                <a:solidFill>
                  <a:srgbClr val="000000"/>
                </a:solidFill>
                <a:effectLst/>
              </a:rPr>
              <a:t>The item is no longer under the manufacturer warranty</a:t>
            </a:r>
            <a:endParaRPr lang="en-US" sz="2000" dirty="0">
              <a:solidFill>
                <a:srgbClr val="000000"/>
              </a:solidFill>
            </a:endParaRPr>
          </a:p>
        </p:txBody>
      </p:sp>
      <p:pic>
        <p:nvPicPr>
          <p:cNvPr id="4" name="Picture 2" descr="image">
            <a:extLst>
              <a:ext uri="{FF2B5EF4-FFF2-40B4-BE49-F238E27FC236}">
                <a16:creationId xmlns:a16="http://schemas.microsoft.com/office/drawing/2014/main" id="{851033B3-1591-0E37-AAF8-0A2AAEFBF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34" name="Audio 33">
            <a:hlinkClick r:id="" action="ppaction://media"/>
            <a:extLst>
              <a:ext uri="{FF2B5EF4-FFF2-40B4-BE49-F238E27FC236}">
                <a16:creationId xmlns:a16="http://schemas.microsoft.com/office/drawing/2014/main" id="{AA6D1DA4-5E00-E5CD-C64E-6747BC2611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4107749897"/>
      </p:ext>
    </p:extLst>
  </p:cSld>
  <p:clrMapOvr>
    <a:masterClrMapping/>
  </p:clrMapOvr>
  <mc:AlternateContent xmlns:mc="http://schemas.openxmlformats.org/markup-compatibility/2006" xmlns:p14="http://schemas.microsoft.com/office/powerpoint/2010/main">
    <mc:Choice Requires="p14">
      <p:transition spd="slow" p14:dur="2000" advTm="69246"/>
    </mc:Choice>
    <mc:Fallback xmlns="">
      <p:transition spd="slow" advTm="6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C904-0A6F-5E68-D743-D93B792DD637}"/>
              </a:ext>
            </a:extLst>
          </p:cNvPr>
          <p:cNvSpPr>
            <a:spLocks noGrp="1"/>
          </p:cNvSpPr>
          <p:nvPr>
            <p:ph type="title"/>
          </p:nvPr>
        </p:nvSpPr>
        <p:spPr/>
        <p:txBody>
          <a:bodyPr/>
          <a:lstStyle/>
          <a:p>
            <a:r>
              <a:rPr lang="en-US" dirty="0"/>
              <a:t>Mobility Equipment</a:t>
            </a:r>
          </a:p>
        </p:txBody>
      </p:sp>
      <p:sp>
        <p:nvSpPr>
          <p:cNvPr id="3" name="Content Placeholder 2">
            <a:extLst>
              <a:ext uri="{FF2B5EF4-FFF2-40B4-BE49-F238E27FC236}">
                <a16:creationId xmlns:a16="http://schemas.microsoft.com/office/drawing/2014/main" id="{A28268FC-C882-D7C7-4D67-DF08A444A67F}"/>
              </a:ext>
            </a:extLst>
          </p:cNvPr>
          <p:cNvSpPr>
            <a:spLocks noGrp="1"/>
          </p:cNvSpPr>
          <p:nvPr>
            <p:ph sz="quarter" idx="10"/>
          </p:nvPr>
        </p:nvSpPr>
        <p:spPr/>
        <p:txBody>
          <a:bodyPr/>
          <a:lstStyle/>
          <a:p>
            <a:pPr marL="0" indent="0">
              <a:spcAft>
                <a:spcPts val="1200"/>
              </a:spcAft>
              <a:buNone/>
            </a:pPr>
            <a:r>
              <a:rPr lang="en-US" sz="3200" b="1" dirty="0">
                <a:latin typeface="+mj-lt"/>
                <a:cs typeface="Arial"/>
              </a:rPr>
              <a:t>Mobility Equipment (Manual Wheelchairs, Power Wheelchairs and Scooters) </a:t>
            </a:r>
            <a:endParaRPr lang="en-US" sz="3200" b="1" dirty="0">
              <a:latin typeface="+mj-lt"/>
              <a:cs typeface="Arial" panose="020B0604020202020204" pitchFamily="34" charset="0"/>
            </a:endParaRPr>
          </a:p>
          <a:p>
            <a:pPr marL="285750" indent="-285750">
              <a:spcAft>
                <a:spcPts val="1200"/>
              </a:spcAft>
              <a:buClr>
                <a:schemeClr val="tx1"/>
              </a:buClr>
              <a:buFont typeface="Arial" panose="020B0604020202020204" pitchFamily="34" charset="0"/>
              <a:buChar char="•"/>
            </a:pPr>
            <a:r>
              <a:rPr lang="en-US" sz="3200" dirty="0">
                <a:latin typeface="+mj-lt"/>
                <a:cs typeface="Arial"/>
              </a:rPr>
              <a:t>All mobility equipment purchases require a PAR and must be accompanied by a signed letter of medical necessity from a physician, physician assistant or nurse practitioner</a:t>
            </a:r>
          </a:p>
          <a:p>
            <a:pPr marL="285750" indent="-285750">
              <a:spcAft>
                <a:spcPts val="1200"/>
              </a:spcAft>
              <a:buClr>
                <a:schemeClr val="tx1"/>
              </a:buClr>
              <a:buFont typeface="Arial" panose="020B0604020202020204" pitchFamily="34" charset="0"/>
              <a:buChar char="•"/>
            </a:pPr>
            <a:r>
              <a:rPr lang="en-US" sz="3200" dirty="0">
                <a:latin typeface="+mj-lt"/>
                <a:cs typeface="Arial"/>
              </a:rPr>
              <a:t>Members who meet medical criteria guidelines may receive one (1) primary device and, when deemed necessary, one (1) secondary device within a five (5)-year time period. Replacement of stolen equipment requires a police report that conforms to criteria outlined in the Colorado Revised Statutes. Primary and secondary equipment cannot be duplicates.</a:t>
            </a:r>
          </a:p>
          <a:p>
            <a:pPr marL="285750" indent="-285750">
              <a:spcAft>
                <a:spcPts val="1200"/>
              </a:spcAft>
              <a:buClr>
                <a:schemeClr val="tx1"/>
              </a:buClr>
              <a:buFont typeface="Arial" panose="020B0604020202020204" pitchFamily="34" charset="0"/>
              <a:buChar char="•"/>
            </a:pPr>
            <a:endParaRPr lang="en-US" sz="2000" dirty="0">
              <a:latin typeface="+mj-lt"/>
              <a:cs typeface="Arial"/>
            </a:endParaRPr>
          </a:p>
          <a:p>
            <a:pPr marL="0" indent="0">
              <a:buNone/>
            </a:pPr>
            <a:endParaRPr lang="en-US" dirty="0"/>
          </a:p>
        </p:txBody>
      </p:sp>
      <p:pic>
        <p:nvPicPr>
          <p:cNvPr id="22" name="Audio 21">
            <a:hlinkClick r:id="" action="ppaction://media"/>
            <a:extLst>
              <a:ext uri="{FF2B5EF4-FFF2-40B4-BE49-F238E27FC236}">
                <a16:creationId xmlns:a16="http://schemas.microsoft.com/office/drawing/2014/main" id="{02D3457B-BF49-AB19-9C97-DAE992381C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422377138"/>
      </p:ext>
    </p:extLst>
  </p:cSld>
  <p:clrMapOvr>
    <a:masterClrMapping/>
  </p:clrMapOvr>
  <mc:AlternateContent xmlns:mc="http://schemas.openxmlformats.org/markup-compatibility/2006" xmlns:p14="http://schemas.microsoft.com/office/powerpoint/2010/main">
    <mc:Choice Requires="p14">
      <p:transition spd="slow" p14:dur="2000" advTm="31966"/>
    </mc:Choice>
    <mc:Fallback xmlns="">
      <p:transition spd="slow" advTm="3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B257-566F-BE83-B3BA-6DA3A9BC32F6}"/>
              </a:ext>
            </a:extLst>
          </p:cNvPr>
          <p:cNvSpPr>
            <a:spLocks noGrp="1"/>
          </p:cNvSpPr>
          <p:nvPr>
            <p:ph type="title"/>
          </p:nvPr>
        </p:nvSpPr>
        <p:spPr/>
        <p:txBody>
          <a:bodyPr/>
          <a:lstStyle/>
          <a:p>
            <a:r>
              <a:rPr lang="en-US" dirty="0"/>
              <a:t>Mobility Equipment </a:t>
            </a:r>
            <a:r>
              <a:rPr lang="en-US" dirty="0" err="1"/>
              <a:t>Con’t</a:t>
            </a:r>
            <a:endParaRPr lang="en-US" dirty="0"/>
          </a:p>
        </p:txBody>
      </p:sp>
      <p:sp>
        <p:nvSpPr>
          <p:cNvPr id="3" name="Content Placeholder 2">
            <a:extLst>
              <a:ext uri="{FF2B5EF4-FFF2-40B4-BE49-F238E27FC236}">
                <a16:creationId xmlns:a16="http://schemas.microsoft.com/office/drawing/2014/main" id="{A984AD92-8589-1EAB-7684-AFEAB6859688}"/>
              </a:ext>
            </a:extLst>
          </p:cNvPr>
          <p:cNvSpPr>
            <a:spLocks noGrp="1"/>
          </p:cNvSpPr>
          <p:nvPr>
            <p:ph sz="quarter" idx="10"/>
          </p:nvPr>
        </p:nvSpPr>
        <p:spPr>
          <a:xfrm>
            <a:off x="893763" y="1676399"/>
            <a:ext cx="11217275" cy="6885709"/>
          </a:xfrm>
        </p:spPr>
        <p:txBody>
          <a:bodyPr/>
          <a:lstStyle/>
          <a:p>
            <a:pPr marL="0" indent="0">
              <a:buClr>
                <a:schemeClr val="tx1"/>
              </a:buClr>
              <a:buNone/>
            </a:pPr>
            <a:r>
              <a:rPr lang="en-US" sz="2000" b="1" dirty="0"/>
              <a:t>Prior Authorization for Repairs and Modifications</a:t>
            </a:r>
          </a:p>
          <a:p>
            <a:pPr marL="0" indent="0">
              <a:buClr>
                <a:schemeClr val="tx1"/>
              </a:buClr>
              <a:buNone/>
            </a:pPr>
            <a:br>
              <a:rPr lang="en-US" sz="2000" b="1" dirty="0"/>
            </a:br>
            <a:r>
              <a:rPr lang="en-US" sz="2000" dirty="0"/>
              <a:t>PARs submitted with multiple pieces of equipment on the same request will be denied; each wheelchair or scooter that requires PAR must be submitted on separate requests. </a:t>
            </a:r>
          </a:p>
          <a:p>
            <a:pPr marL="0" indent="0">
              <a:buClr>
                <a:schemeClr val="tx1"/>
              </a:buClr>
              <a:buNone/>
            </a:pPr>
            <a:endParaRPr lang="en-US" sz="2000" dirty="0"/>
          </a:p>
          <a:p>
            <a:pPr marL="0" indent="0">
              <a:buClr>
                <a:schemeClr val="tx1"/>
              </a:buClr>
              <a:buNone/>
            </a:pPr>
            <a:r>
              <a:rPr lang="en-US" sz="2000" b="1" dirty="0"/>
              <a:t>The following information must be included in the request; requests lacking any of the following information will result in a denial or will be returned to the provider for the missing information:</a:t>
            </a:r>
          </a:p>
          <a:p>
            <a:pPr marL="285750" lvl="0" indent="-285750">
              <a:buClr>
                <a:schemeClr val="tx1"/>
              </a:buClr>
              <a:buFont typeface="Arial" panose="020B0604020202020204" pitchFamily="34" charset="0"/>
              <a:buChar char="•"/>
            </a:pPr>
            <a:r>
              <a:rPr lang="en-US" sz="2000" dirty="0"/>
              <a:t>Equipment type indication: manual, power; or scooter and</a:t>
            </a:r>
          </a:p>
          <a:p>
            <a:pPr marL="285750" lvl="0" indent="-285750">
              <a:buClr>
                <a:schemeClr val="tx1"/>
              </a:buClr>
              <a:buFont typeface="Arial" panose="020B0604020202020204" pitchFamily="34" charset="0"/>
              <a:buChar char="•"/>
            </a:pPr>
            <a:r>
              <a:rPr lang="en-US" sz="2000" dirty="0"/>
              <a:t>Manufacturer, make, and model; and</a:t>
            </a:r>
          </a:p>
          <a:p>
            <a:pPr marL="285750" lvl="0" indent="-285750">
              <a:buClr>
                <a:schemeClr val="tx1"/>
              </a:buClr>
              <a:buFont typeface="Arial" panose="020B0604020202020204" pitchFamily="34" charset="0"/>
              <a:buChar char="•"/>
            </a:pPr>
            <a:r>
              <a:rPr lang="en-US" sz="2000" dirty="0"/>
              <a:t>Serial number: PARs for repair and modification must identify the serial number of the base equipment in field 16 (paper) or field 12 (electronic) on the PAR form; and</a:t>
            </a:r>
          </a:p>
          <a:p>
            <a:pPr marL="285750" lvl="0" indent="-285750">
              <a:buClr>
                <a:schemeClr val="tx1"/>
              </a:buClr>
              <a:buFont typeface="Arial" panose="020B0604020202020204" pitchFamily="34" charset="0"/>
              <a:buChar char="•"/>
            </a:pPr>
            <a:r>
              <a:rPr lang="en-US" sz="2000" dirty="0"/>
              <a:t>If available, the original wheelchair purchase date or PAR number; and</a:t>
            </a:r>
          </a:p>
          <a:p>
            <a:pPr marL="285750" lvl="0" indent="-285750">
              <a:buClr>
                <a:schemeClr val="tx1"/>
              </a:buClr>
              <a:buFont typeface="Arial" panose="020B0604020202020204" pitchFamily="34" charset="0"/>
              <a:buChar char="•"/>
            </a:pPr>
            <a:r>
              <a:rPr lang="en-US" sz="2000" dirty="0"/>
              <a:t>Beginning July 1, 2017, the PAR must contain the RA or RB modifier depending on the request.</a:t>
            </a:r>
          </a:p>
          <a:p>
            <a:r>
              <a:rPr lang="en-US" sz="2000" b="1" dirty="0"/>
              <a:t>Note:</a:t>
            </a:r>
            <a:r>
              <a:rPr lang="en-US" sz="2000" dirty="0"/>
              <a:t> Repairs for members residing in a nursing facility may be covered if the wheelchair was owned by the member prior to entering the facility. In this instance, the PAR must indicate that the member is residing in the nursing facility by checking "yes" in the appropriate field on the PA request. The PAR will not be processed without this disclosure</a:t>
            </a:r>
          </a:p>
          <a:p>
            <a:endParaRPr lang="en-US" dirty="0"/>
          </a:p>
        </p:txBody>
      </p:sp>
      <p:pic>
        <p:nvPicPr>
          <p:cNvPr id="26" name="Audio 25">
            <a:hlinkClick r:id="" action="ppaction://media"/>
            <a:extLst>
              <a:ext uri="{FF2B5EF4-FFF2-40B4-BE49-F238E27FC236}">
                <a16:creationId xmlns:a16="http://schemas.microsoft.com/office/drawing/2014/main" id="{9701316F-F3F1-8E19-77FE-EC036408C8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017522924"/>
      </p:ext>
    </p:extLst>
  </p:cSld>
  <p:clrMapOvr>
    <a:masterClrMapping/>
  </p:clrMapOvr>
  <mc:AlternateContent xmlns:mc="http://schemas.openxmlformats.org/markup-compatibility/2006" xmlns:p14="http://schemas.microsoft.com/office/powerpoint/2010/main">
    <mc:Choice Requires="p14">
      <p:transition spd="slow" p14:dur="2000" advTm="64366"/>
    </mc:Choice>
    <mc:Fallback xmlns="">
      <p:transition spd="slow" advTm="64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u="none" strike="noStrike" dirty="0">
                <a:solidFill>
                  <a:srgbClr val="37465E"/>
                </a:solidFill>
                <a:effectLst/>
              </a:rPr>
              <a:t>Complex Rehabilitation Technology (CRT) PARs</a:t>
            </a:r>
            <a:endParaRPr lang="en-US" sz="4800" dirty="0"/>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07939D-9DE5-2AEF-40F6-F43A850529ED}"/>
              </a:ext>
            </a:extLst>
          </p:cNvPr>
          <p:cNvSpPr txBox="1"/>
          <p:nvPr/>
        </p:nvSpPr>
        <p:spPr>
          <a:xfrm>
            <a:off x="288303" y="1498952"/>
            <a:ext cx="12151102" cy="6755696"/>
          </a:xfrm>
          <a:prstGeom prst="rect">
            <a:avLst/>
          </a:prstGeom>
          <a:noFill/>
        </p:spPr>
        <p:txBody>
          <a:bodyPr wrap="square">
            <a:spAutoFit/>
          </a:bodyPr>
          <a:lstStyle/>
          <a:p>
            <a:pPr>
              <a:spcAft>
                <a:spcPts val="600"/>
              </a:spcAft>
            </a:pPr>
            <a:r>
              <a:rPr lang="en-US" b="1" dirty="0">
                <a:latin typeface="+mj-lt"/>
                <a:cs typeface="Arial" panose="020B0604020202020204" pitchFamily="34" charset="0"/>
              </a:rPr>
              <a:t>Understanding CRT</a:t>
            </a:r>
          </a:p>
          <a:p>
            <a:pPr marL="285750" indent="-285750">
              <a:spcAft>
                <a:spcPts val="600"/>
              </a:spcAft>
              <a:buClr>
                <a:schemeClr val="tx1"/>
              </a:buClr>
              <a:buFont typeface="Arial" panose="020B0604020202020204" pitchFamily="34" charset="0"/>
              <a:buChar char="•"/>
            </a:pPr>
            <a:r>
              <a:rPr lang="en-US" dirty="0">
                <a:latin typeface="+mj-lt"/>
                <a:cs typeface="Arial" panose="020B0604020202020204" pitchFamily="34" charset="0"/>
              </a:rPr>
              <a:t>Complex Rehabilitation Technology (CRT) includes individually configured manual wheelchair systems, power wheelchair systems, adaptive seating systems, alternative positioning systems, standing frames, gait trainers, and specifically designed options and accessories classified as DME. Only qualified CRT suppliers may bill CRT procedure codes.</a:t>
            </a:r>
          </a:p>
          <a:p>
            <a:pPr>
              <a:spcAft>
                <a:spcPts val="600"/>
              </a:spcAft>
            </a:pPr>
            <a:r>
              <a:rPr lang="en-US" b="1" dirty="0">
                <a:latin typeface="+mj-lt"/>
                <a:cs typeface="Arial" panose="020B0604020202020204" pitchFamily="34" charset="0"/>
              </a:rPr>
              <a:t>Prior Authorization Requests (PARs)</a:t>
            </a:r>
          </a:p>
          <a:p>
            <a:pPr marL="285750" indent="-285750">
              <a:spcAft>
                <a:spcPts val="600"/>
              </a:spcAft>
              <a:buClr>
                <a:schemeClr val="tx1"/>
              </a:buClr>
              <a:buFont typeface="Arial" panose="020B0604020202020204" pitchFamily="34" charset="0"/>
              <a:buChar char="•"/>
            </a:pPr>
            <a:r>
              <a:rPr lang="en-US" dirty="0">
                <a:latin typeface="+mj-lt"/>
                <a:cs typeface="Arial" panose="020B0604020202020204" pitchFamily="34" charset="0"/>
              </a:rPr>
              <a:t>There are two (2) levels of documentation requirements associated with PARs for CRT:</a:t>
            </a:r>
          </a:p>
          <a:p>
            <a:pPr>
              <a:spcAft>
                <a:spcPts val="600"/>
              </a:spcAft>
            </a:pPr>
            <a:r>
              <a:rPr lang="en-US" b="1" dirty="0">
                <a:latin typeface="+mj-lt"/>
                <a:cs typeface="Arial" panose="020B0604020202020204" pitchFamily="34" charset="0"/>
              </a:rPr>
              <a:t>Basic Documentation</a:t>
            </a:r>
            <a:endParaRPr lang="en-US" b="1" i="1" dirty="0">
              <a:latin typeface="+mj-lt"/>
              <a:cs typeface="Arial" panose="020B0604020202020204" pitchFamily="34" charset="0"/>
            </a:endParaRPr>
          </a:p>
          <a:p>
            <a:pPr marL="285750" indent="-285750">
              <a:spcAft>
                <a:spcPts val="600"/>
              </a:spcAft>
              <a:buClr>
                <a:schemeClr val="tx1"/>
              </a:buClr>
              <a:buFont typeface="Arial" panose="020B0604020202020204" pitchFamily="34" charset="0"/>
              <a:buChar char="•"/>
            </a:pPr>
            <a:r>
              <a:rPr lang="en-US" dirty="0">
                <a:latin typeface="+mj-lt"/>
                <a:cs typeface="Arial" panose="020B0604020202020204" pitchFamily="34" charset="0"/>
              </a:rPr>
              <a:t>This level of documentation does not require a specialty evaluation. Basic documentation requirements apply to all CRT wheelchairs and wheelchair-related items that require a PAR. </a:t>
            </a:r>
          </a:p>
          <a:p>
            <a:pPr>
              <a:spcAft>
                <a:spcPts val="600"/>
              </a:spcAft>
            </a:pPr>
            <a:r>
              <a:rPr lang="en-US" b="1" dirty="0">
                <a:latin typeface="+mj-lt"/>
                <a:cs typeface="Arial" panose="020B0604020202020204" pitchFamily="34" charset="0"/>
              </a:rPr>
              <a:t>Specialty Evaluation Documentation</a:t>
            </a:r>
            <a:endParaRPr lang="en-US" b="1" i="1" dirty="0">
              <a:latin typeface="+mj-lt"/>
              <a:cs typeface="Arial" panose="020B0604020202020204" pitchFamily="34" charset="0"/>
            </a:endParaRPr>
          </a:p>
          <a:p>
            <a:pPr marL="285750" indent="-285750">
              <a:spcAft>
                <a:spcPts val="600"/>
              </a:spcAft>
              <a:buClr>
                <a:schemeClr val="tx1"/>
              </a:buClr>
              <a:buFont typeface="Arial" panose="020B0604020202020204" pitchFamily="34" charset="0"/>
              <a:buChar char="•"/>
            </a:pPr>
            <a:r>
              <a:rPr lang="en-US" dirty="0">
                <a:latin typeface="+mj-lt"/>
                <a:cs typeface="Arial" panose="020B0604020202020204" pitchFamily="34" charset="0"/>
              </a:rPr>
              <a:t>This level of documentation provides further details in order to establish medical necessity. A specialty evaluation is an assessment performed by a licensed/certified medical professional (such as a Physical Therapist, Occupational Therapist, or physician) who has no financial relationship with the DME supplier and who has specific training and experience in complex rehab technology wheelchair evaluations. </a:t>
            </a:r>
            <a:r>
              <a:rPr lang="en-US" b="1" dirty="0">
                <a:latin typeface="+mj-lt"/>
                <a:cs typeface="Arial" panose="020B0604020202020204" pitchFamily="34" charset="0"/>
              </a:rPr>
              <a:t>NOTE:</a:t>
            </a:r>
            <a:r>
              <a:rPr lang="en-US" dirty="0">
                <a:latin typeface="+mj-lt"/>
                <a:cs typeface="Arial" panose="020B0604020202020204" pitchFamily="34" charset="0"/>
              </a:rPr>
              <a:t> Specialty evaluation is not required for CRT repair.</a:t>
            </a:r>
          </a:p>
          <a:p>
            <a:pPr>
              <a:spcAft>
                <a:spcPts val="600"/>
              </a:spcAft>
            </a:pPr>
            <a:r>
              <a:rPr lang="en-US" dirty="0">
                <a:latin typeface="+mj-lt"/>
                <a:cs typeface="Arial" panose="020B0604020202020204" pitchFamily="34" charset="0"/>
              </a:rPr>
              <a:t>Specialty evaluation is required for:</a:t>
            </a:r>
          </a:p>
          <a:p>
            <a:pPr marL="742950" lvl="1" indent="-285750">
              <a:spcAft>
                <a:spcPts val="600"/>
              </a:spcAft>
              <a:buClr>
                <a:schemeClr val="tx1"/>
              </a:buClr>
              <a:buFont typeface="Arial" panose="020B0604020202020204" pitchFamily="34" charset="0"/>
              <a:buChar char="•"/>
            </a:pPr>
            <a:r>
              <a:rPr lang="en-US" b="0" dirty="0">
                <a:latin typeface="+mj-lt"/>
                <a:cs typeface="Arial" panose="020B0604020202020204" pitchFamily="34" charset="0"/>
              </a:rPr>
              <a:t>A new CRT wheelchair or a replacement CRT wheelchair after the 5th year mark for adults and 3rd year mark for children.</a:t>
            </a:r>
          </a:p>
          <a:p>
            <a:pPr marL="742950" lvl="1" indent="-285750">
              <a:spcAft>
                <a:spcPts val="600"/>
              </a:spcAft>
              <a:buClr>
                <a:schemeClr val="tx1"/>
              </a:buClr>
              <a:buFont typeface="Arial" panose="020B0604020202020204" pitchFamily="34" charset="0"/>
              <a:buChar char="•"/>
            </a:pPr>
            <a:r>
              <a:rPr lang="en-US" b="0" dirty="0">
                <a:latin typeface="+mj-lt"/>
                <a:cs typeface="Arial" panose="020B0604020202020204" pitchFamily="34" charset="0"/>
              </a:rPr>
              <a:t>A new custom contoured seating system or modification.</a:t>
            </a:r>
          </a:p>
          <a:p>
            <a:pPr marL="742950" lvl="1" indent="-285750">
              <a:spcAft>
                <a:spcPts val="600"/>
              </a:spcAft>
              <a:buClr>
                <a:schemeClr val="tx1"/>
              </a:buClr>
              <a:buFont typeface="Arial" panose="020B0604020202020204" pitchFamily="34" charset="0"/>
              <a:buChar char="•"/>
            </a:pPr>
            <a:r>
              <a:rPr lang="en-US" b="0" dirty="0">
                <a:latin typeface="+mj-lt"/>
                <a:cs typeface="Arial" panose="020B0604020202020204" pitchFamily="34" charset="0"/>
              </a:rPr>
              <a:t>An addition of power seating or alternative drive control to a wheelchair.</a:t>
            </a:r>
          </a:p>
        </p:txBody>
      </p:sp>
      <p:pic>
        <p:nvPicPr>
          <p:cNvPr id="24" name="Audio 23">
            <a:hlinkClick r:id="" action="ppaction://media"/>
            <a:extLst>
              <a:ext uri="{FF2B5EF4-FFF2-40B4-BE49-F238E27FC236}">
                <a16:creationId xmlns:a16="http://schemas.microsoft.com/office/drawing/2014/main" id="{9636E758-F79A-C0DA-0E16-56D0F30546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083368390"/>
      </p:ext>
    </p:extLst>
  </p:cSld>
  <p:clrMapOvr>
    <a:masterClrMapping/>
  </p:clrMapOvr>
  <mc:AlternateContent xmlns:mc="http://schemas.openxmlformats.org/markup-compatibility/2006" xmlns:p14="http://schemas.microsoft.com/office/powerpoint/2010/main">
    <mc:Choice Requires="p14">
      <p:transition spd="slow" p14:dur="2000" advTm="95428"/>
    </mc:Choice>
    <mc:Fallback xmlns="">
      <p:transition spd="slow" advTm="9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Table of Contents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B5611C-206F-D621-6F74-B662B409D6EE}"/>
              </a:ext>
            </a:extLst>
          </p:cNvPr>
          <p:cNvSpPr txBox="1"/>
          <p:nvPr/>
        </p:nvSpPr>
        <p:spPr>
          <a:xfrm>
            <a:off x="6690102" y="1828800"/>
            <a:ext cx="6019800" cy="5934830"/>
          </a:xfrm>
          <a:prstGeom prst="rect">
            <a:avLst/>
          </a:prstGeom>
          <a:noFill/>
        </p:spPr>
        <p:txBody>
          <a:bodyPr wrap="square">
            <a:spAutoFit/>
          </a:bodyPr>
          <a:lstStyle/>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Disposable Supplies</a:t>
            </a: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Diabetic Supplies</a:t>
            </a: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Mobility Equipment</a:t>
            </a:r>
          </a:p>
          <a:p>
            <a:pPr marL="0" marR="0">
              <a:lnSpc>
                <a:spcPct val="107000"/>
              </a:lnSpc>
              <a:spcBef>
                <a:spcPts val="0"/>
              </a:spcBef>
              <a:spcAft>
                <a:spcPts val="800"/>
              </a:spcAft>
            </a:pPr>
            <a:r>
              <a:rPr lang="en-US" sz="2400" u="sng" kern="100" dirty="0">
                <a:latin typeface="+mn-lt"/>
                <a:ea typeface="Aptos" panose="020B0004020202020204" pitchFamily="34" charset="0"/>
                <a:cs typeface="Times New Roman" panose="02020603050405020304" pitchFamily="18" charset="0"/>
              </a:rPr>
              <a:t>Complex Rehabilitation Technology</a:t>
            </a: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Documentation Requirements</a:t>
            </a:r>
          </a:p>
          <a:p>
            <a:pPr marL="0" marR="0">
              <a:lnSpc>
                <a:spcPct val="107000"/>
              </a:lnSpc>
              <a:spcBef>
                <a:spcPts val="0"/>
              </a:spcBef>
              <a:spcAft>
                <a:spcPts val="800"/>
              </a:spcAft>
            </a:pPr>
            <a:r>
              <a:rPr lang="en-US" sz="2400" u="sng" kern="100" dirty="0">
                <a:latin typeface="+mn-lt"/>
                <a:ea typeface="Aptos" panose="020B0004020202020204" pitchFamily="34" charset="0"/>
                <a:cs typeface="Times New Roman" panose="02020603050405020304" pitchFamily="18" charset="0"/>
              </a:rPr>
              <a:t>Modifier Requirements</a:t>
            </a:r>
            <a:endParaRPr lang="en-US" sz="24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PAR Determination Process</a:t>
            </a:r>
            <a:endParaRPr lang="en-US" sz="24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Turnaround Times</a:t>
            </a:r>
            <a:endParaRPr lang="en-US" sz="24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Medicaid Rule for Medical Necessity</a:t>
            </a:r>
            <a:endParaRPr lang="en-US" sz="24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PAR Revision</a:t>
            </a:r>
            <a:endParaRPr lang="en-US" sz="24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Change of Provider Form</a:t>
            </a:r>
            <a:endParaRPr lang="en-US" sz="24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Recap</a:t>
            </a:r>
            <a:endParaRPr lang="en-US" sz="2400" kern="100" dirty="0">
              <a:effectLst/>
              <a:latin typeface="+mn-lt"/>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9D84B61-E2DC-DD12-EB67-03D0FB982E5E}"/>
              </a:ext>
            </a:extLst>
          </p:cNvPr>
          <p:cNvSpPr txBox="1"/>
          <p:nvPr/>
        </p:nvSpPr>
        <p:spPr>
          <a:xfrm>
            <a:off x="330200" y="1828800"/>
            <a:ext cx="6172200" cy="6683753"/>
          </a:xfrm>
          <a:prstGeom prst="rect">
            <a:avLst/>
          </a:prstGeom>
          <a:noFill/>
        </p:spPr>
        <p:txBody>
          <a:bodyPr wrap="square">
            <a:spAutoFit/>
          </a:bodyPr>
          <a:lstStyle/>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Early and Periodic Screening Diagnostic Treatment (EPSDT)</a:t>
            </a:r>
            <a:endParaRPr lang="en-US" sz="24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About Acentra Health</a:t>
            </a:r>
            <a:endParaRPr lang="en-US" sz="24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Scope of Services</a:t>
            </a:r>
            <a:endParaRPr lang="en-US" sz="24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Acentra Health Services for Providers</a:t>
            </a:r>
            <a:endParaRPr lang="en-US" sz="24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Provider Responsibilities</a:t>
            </a:r>
            <a:endParaRPr lang="en-US" sz="24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u="sng" kern="100" dirty="0">
                <a:latin typeface="+mn-lt"/>
                <a:ea typeface="Aptos" panose="020B0004020202020204" pitchFamily="34" charset="0"/>
                <a:cs typeface="Times New Roman" panose="02020603050405020304" pitchFamily="18" charset="0"/>
              </a:rPr>
              <a:t>Prior </a:t>
            </a:r>
            <a:r>
              <a:rPr lang="en-US" sz="2400" u="sng" kern="100" dirty="0">
                <a:effectLst/>
                <a:latin typeface="+mn-lt"/>
                <a:ea typeface="Aptos" panose="020B0004020202020204" pitchFamily="34" charset="0"/>
                <a:cs typeface="Times New Roman" panose="02020603050405020304" pitchFamily="18" charset="0"/>
              </a:rPr>
              <a:t>Authorization Request (PAR) Submission</a:t>
            </a:r>
            <a:endParaRPr lang="en-US" sz="24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General Requirements </a:t>
            </a:r>
            <a:endParaRPr lang="en-US" sz="24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DME PAR Requirements</a:t>
            </a:r>
            <a:endParaRPr lang="en-US" sz="24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u="sng" kern="100" dirty="0">
                <a:effectLst/>
                <a:latin typeface="+mn-lt"/>
                <a:ea typeface="Aptos" panose="020B0004020202020204" pitchFamily="34" charset="0"/>
                <a:cs typeface="Times New Roman" panose="02020603050405020304" pitchFamily="18" charset="0"/>
              </a:rPr>
              <a:t>Submission Requirements</a:t>
            </a:r>
          </a:p>
          <a:p>
            <a:pPr marL="0" marR="0">
              <a:lnSpc>
                <a:spcPct val="107000"/>
              </a:lnSpc>
              <a:spcBef>
                <a:spcPts val="0"/>
              </a:spcBef>
              <a:spcAft>
                <a:spcPts val="800"/>
              </a:spcAft>
            </a:pPr>
            <a:r>
              <a:rPr lang="en-US" sz="2400" u="sng" kern="100" dirty="0">
                <a:latin typeface="+mn-lt"/>
                <a:ea typeface="Aptos" panose="020B0004020202020204" pitchFamily="34" charset="0"/>
                <a:cs typeface="Times New Roman" panose="02020603050405020304" pitchFamily="18" charset="0"/>
              </a:rPr>
              <a:t>Continuous and Bilevel Airway Pressure Devices</a:t>
            </a:r>
          </a:p>
          <a:p>
            <a:pPr marL="0" marR="0">
              <a:lnSpc>
                <a:spcPct val="107000"/>
              </a:lnSpc>
              <a:spcBef>
                <a:spcPts val="0"/>
              </a:spcBef>
              <a:spcAft>
                <a:spcPts val="800"/>
              </a:spcAft>
            </a:pPr>
            <a:endParaRPr lang="en-US" sz="2800" kern="100" dirty="0">
              <a:effectLst/>
              <a:latin typeface="+mn-lt"/>
              <a:ea typeface="Aptos" panose="020B0004020202020204" pitchFamily="34" charset="0"/>
              <a:cs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A09ACA3F-2184-506C-8D53-22A1880D011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208728953"/>
      </p:ext>
    </p:extLst>
  </p:cSld>
  <p:clrMapOvr>
    <a:masterClrMapping/>
  </p:clrMapOvr>
  <mc:AlternateContent xmlns:mc="http://schemas.openxmlformats.org/markup-compatibility/2006" xmlns:p14="http://schemas.microsoft.com/office/powerpoint/2010/main">
    <mc:Choice Requires="p14">
      <p:transition spd="slow" p14:dur="2000" advTm="37938"/>
    </mc:Choice>
    <mc:Fallback xmlns="">
      <p:transition spd="slow" advTm="37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A51B7-99C1-C872-6964-172FCC974ACB}"/>
              </a:ext>
            </a:extLst>
          </p:cNvPr>
          <p:cNvSpPr>
            <a:spLocks noGrp="1"/>
          </p:cNvSpPr>
          <p:nvPr>
            <p:ph type="title"/>
          </p:nvPr>
        </p:nvSpPr>
        <p:spPr/>
        <p:txBody>
          <a:bodyPr>
            <a:normAutofit fontScale="90000"/>
          </a:bodyPr>
          <a:lstStyle/>
          <a:p>
            <a:r>
              <a:rPr lang="en-US" dirty="0"/>
              <a:t>DME PAR Requirements - Documentation</a:t>
            </a:r>
          </a:p>
        </p:txBody>
      </p:sp>
      <p:sp>
        <p:nvSpPr>
          <p:cNvPr id="3" name="Content Placeholder 2">
            <a:extLst>
              <a:ext uri="{FF2B5EF4-FFF2-40B4-BE49-F238E27FC236}">
                <a16:creationId xmlns:a16="http://schemas.microsoft.com/office/drawing/2014/main" id="{51B4BC37-BFA0-91CE-6B81-EC7B41F03DB6}"/>
              </a:ext>
            </a:extLst>
          </p:cNvPr>
          <p:cNvSpPr>
            <a:spLocks noGrp="1"/>
          </p:cNvSpPr>
          <p:nvPr>
            <p:ph sz="quarter" idx="10"/>
          </p:nvPr>
        </p:nvSpPr>
        <p:spPr>
          <a:xfrm>
            <a:off x="893763" y="1676400"/>
            <a:ext cx="11217275" cy="6553200"/>
          </a:xfrm>
        </p:spPr>
        <p:txBody>
          <a:bodyPr/>
          <a:lstStyle/>
          <a:p>
            <a:pPr marL="0" lvl="0" indent="0">
              <a:buNone/>
            </a:pPr>
            <a:r>
              <a:rPr lang="en-US" sz="2400" dirty="0"/>
              <a:t>Overlapping PAR request dates for same items will not be accepted</a:t>
            </a:r>
          </a:p>
          <a:p>
            <a:pPr lvl="0"/>
            <a:endParaRPr lang="en-US" sz="2400" dirty="0"/>
          </a:p>
          <a:p>
            <a:pPr marL="285750" lvl="0" indent="-285750">
              <a:buClr>
                <a:schemeClr val="tx1"/>
              </a:buClr>
              <a:buFont typeface="Arial" panose="020B0604020202020204" pitchFamily="34" charset="0"/>
              <a:buChar char="•"/>
            </a:pPr>
            <a:r>
              <a:rPr lang="en-US" sz="2400" dirty="0"/>
              <a:t>PAR requests require physician’s order that includes the items being requested</a:t>
            </a:r>
          </a:p>
          <a:p>
            <a:pPr marL="285750" lvl="0" indent="-285750">
              <a:buClr>
                <a:schemeClr val="tx1"/>
              </a:buClr>
              <a:buFont typeface="Arial" panose="020B0604020202020204" pitchFamily="34" charset="0"/>
              <a:buChar char="•"/>
            </a:pPr>
            <a:r>
              <a:rPr lang="en-US" sz="2400" dirty="0"/>
              <a:t>Questionnaires will be required as appropriate</a:t>
            </a:r>
          </a:p>
          <a:p>
            <a:pPr marL="285750" lvl="0" indent="-285750">
              <a:buClr>
                <a:schemeClr val="tx1"/>
              </a:buClr>
              <a:buFont typeface="Arial" panose="020B0604020202020204" pitchFamily="34" charset="0"/>
              <a:buChar char="•"/>
            </a:pPr>
            <a:r>
              <a:rPr lang="en-US" sz="2400" dirty="0"/>
              <a:t>Specialty evaluations will be required as appropriate</a:t>
            </a:r>
          </a:p>
          <a:p>
            <a:pPr marL="285750" lvl="0" indent="-285750">
              <a:buClr>
                <a:schemeClr val="tx1"/>
              </a:buClr>
              <a:buFont typeface="Arial" panose="020B0604020202020204" pitchFamily="34" charset="0"/>
              <a:buChar char="•"/>
            </a:pPr>
            <a:r>
              <a:rPr lang="en-US" sz="2400" dirty="0"/>
              <a:t>Documentation to support medical necessity should be included with every review</a:t>
            </a:r>
          </a:p>
          <a:p>
            <a:pPr lvl="0"/>
            <a:endParaRPr lang="en-US" sz="2400" dirty="0"/>
          </a:p>
          <a:p>
            <a:pPr marL="0" lvl="0" indent="0">
              <a:buNone/>
            </a:pPr>
            <a:r>
              <a:rPr lang="en-US" sz="2400" dirty="0"/>
              <a:t>Please refer to the billing manual under PAR requirements to find the full list of required documentation:</a:t>
            </a:r>
            <a:endParaRPr lang="en-US" sz="2400" dirty="0">
              <a:solidFill>
                <a:srgbClr val="0070C0"/>
              </a:solidFill>
            </a:endParaRPr>
          </a:p>
          <a:p>
            <a:pPr marL="0" lvl="0" indent="0">
              <a:buNone/>
            </a:pPr>
            <a:r>
              <a:rPr lang="en-US" sz="2400" u="sng" dirty="0">
                <a:solidFill>
                  <a:srgbClr val="0070C0"/>
                </a:solidFill>
              </a:rPr>
              <a:t>https://hcpf.colorado.gov/DMEPOS-manual</a:t>
            </a:r>
            <a:endParaRPr lang="en-US" sz="2400" u="sng" dirty="0"/>
          </a:p>
          <a:p>
            <a:endParaRPr lang="en-US" dirty="0"/>
          </a:p>
        </p:txBody>
      </p:sp>
      <p:pic>
        <p:nvPicPr>
          <p:cNvPr id="4" name="Picture 2" descr="image">
            <a:extLst>
              <a:ext uri="{FF2B5EF4-FFF2-40B4-BE49-F238E27FC236}">
                <a16:creationId xmlns:a16="http://schemas.microsoft.com/office/drawing/2014/main" id="{8B94AF44-1387-1014-0AB4-1576D2CD1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21" name="Audio 20">
            <a:hlinkClick r:id="" action="ppaction://media"/>
            <a:extLst>
              <a:ext uri="{FF2B5EF4-FFF2-40B4-BE49-F238E27FC236}">
                <a16:creationId xmlns:a16="http://schemas.microsoft.com/office/drawing/2014/main" id="{B4F904DC-ECA9-6600-58C7-601153EEB5F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470085192"/>
      </p:ext>
    </p:extLst>
  </p:cSld>
  <p:clrMapOvr>
    <a:masterClrMapping/>
  </p:clrMapOvr>
  <mc:AlternateContent xmlns:mc="http://schemas.openxmlformats.org/markup-compatibility/2006" xmlns:p14="http://schemas.microsoft.com/office/powerpoint/2010/main">
    <mc:Choice Requires="p14">
      <p:transition spd="slow" p14:dur="2000" advTm="27223"/>
    </mc:Choice>
    <mc:Fallback xmlns="">
      <p:transition spd="slow" advTm="2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3837B-CE04-F39A-4070-A22560AD2164}"/>
              </a:ext>
            </a:extLst>
          </p:cNvPr>
          <p:cNvSpPr>
            <a:spLocks noGrp="1"/>
          </p:cNvSpPr>
          <p:nvPr>
            <p:ph type="title"/>
          </p:nvPr>
        </p:nvSpPr>
        <p:spPr/>
        <p:txBody>
          <a:bodyPr>
            <a:normAutofit fontScale="90000"/>
          </a:bodyPr>
          <a:lstStyle/>
          <a:p>
            <a:r>
              <a:rPr lang="en-US" dirty="0"/>
              <a:t>Submission Requirements </a:t>
            </a:r>
            <a:br>
              <a:rPr lang="en-US" dirty="0"/>
            </a:br>
            <a:r>
              <a:rPr lang="en-US" dirty="0"/>
              <a:t>At a Glance</a:t>
            </a:r>
          </a:p>
        </p:txBody>
      </p:sp>
      <p:sp>
        <p:nvSpPr>
          <p:cNvPr id="3" name="Content Placeholder 2">
            <a:extLst>
              <a:ext uri="{FF2B5EF4-FFF2-40B4-BE49-F238E27FC236}">
                <a16:creationId xmlns:a16="http://schemas.microsoft.com/office/drawing/2014/main" id="{631D63B8-49BE-8437-6A11-E5CB52C9C0BF}"/>
              </a:ext>
            </a:extLst>
          </p:cNvPr>
          <p:cNvSpPr>
            <a:spLocks noGrp="1"/>
          </p:cNvSpPr>
          <p:nvPr>
            <p:ph sz="quarter" idx="10"/>
          </p:nvPr>
        </p:nvSpPr>
        <p:spPr>
          <a:xfrm>
            <a:off x="330200" y="1676400"/>
            <a:ext cx="12674599" cy="6858000"/>
          </a:xfrm>
        </p:spPr>
        <p:txBody>
          <a:bodyPr lIns="91440" tIns="45720" rIns="91440" bIns="45720" anchor="t"/>
          <a:lstStyle/>
          <a:p>
            <a:pPr marL="0" marR="0" indent="0" defTabSz="903288">
              <a:lnSpc>
                <a:spcPct val="107000"/>
              </a:lnSpc>
              <a:spcBef>
                <a:spcPts val="0"/>
              </a:spcBef>
              <a:buNone/>
              <a:tabLst>
                <a:tab pos="3889375" algn="l"/>
              </a:tabLst>
            </a:pPr>
            <a:r>
              <a:rPr lang="en-US" sz="2400" b="1" dirty="0">
                <a:effectLst/>
                <a:latin typeface="Arial" panose="020B0604020202020204" pitchFamily="34" charset="0"/>
                <a:ea typeface="Calibri" panose="020F050202020403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marR="0" indent="0" defTabSz="903288">
              <a:lnSpc>
                <a:spcPct val="107000"/>
              </a:lnSpc>
              <a:spcBef>
                <a:spcPts val="0"/>
              </a:spcBef>
              <a:buNone/>
              <a:tabLst>
                <a:tab pos="3889375" algn="l"/>
              </a:tabLst>
            </a:pPr>
            <a:endParaRPr lang="en-US" sz="1800" b="1" u="sng" dirty="0">
              <a:effectLst/>
              <a:latin typeface="Arial" panose="020B0604020202020204" pitchFamily="34" charset="0"/>
              <a:ea typeface="Calibri" panose="020F0502020204030204" pitchFamily="34" charset="0"/>
              <a:cs typeface="Arial" panose="020B0604020202020204" pitchFamily="34" charset="0"/>
            </a:endParaRPr>
          </a:p>
          <a:p>
            <a:pPr marL="74930" marR="0">
              <a:lnSpc>
                <a:spcPct val="107000"/>
              </a:lnSpc>
              <a:spcBef>
                <a:spcPts val="0"/>
              </a:spcBef>
              <a:tabLst>
                <a:tab pos="3884930" algn="l"/>
              </a:tabLst>
            </a:pPr>
            <a:endParaRPr lang="en-US" sz="1800" b="1" dirty="0">
              <a:effectLst/>
              <a:latin typeface="Arial" panose="020B0604020202020204" pitchFamily="34" charset="0"/>
              <a:ea typeface="Calibri" panose="020F0502020204030204" pitchFamily="34" charset="0"/>
              <a:cs typeface="Arial" panose="020B0604020202020204" pitchFamily="34" charset="0"/>
            </a:endParaRPr>
          </a:p>
          <a:p>
            <a:endParaRPr lang="en-US" sz="1800" dirty="0"/>
          </a:p>
          <a:p>
            <a:endParaRPr lang="en-US" sz="1800" kern="1200" dirty="0">
              <a:solidFill>
                <a:srgbClr val="000000"/>
              </a:solidFill>
              <a:effectLst/>
              <a:latin typeface="Arial" panose="020B0604020202020204" pitchFamily="34" charset="0"/>
              <a:ea typeface="Calibri" panose="020F0502020204030204" pitchFamily="34" charset="0"/>
            </a:endParaRPr>
          </a:p>
          <a:p>
            <a:endParaRPr lang="en-US" sz="1800" kern="1200" dirty="0">
              <a:solidFill>
                <a:srgbClr val="000000"/>
              </a:solidFill>
              <a:latin typeface="Arial" panose="020B0604020202020204" pitchFamily="34" charset="0"/>
              <a:ea typeface="Calibri" panose="020F0502020204030204" pitchFamily="34" charset="0"/>
            </a:endParaRPr>
          </a:p>
          <a:p>
            <a:endParaRPr lang="en-US" sz="1800" kern="1200" dirty="0">
              <a:solidFill>
                <a:srgbClr val="000000"/>
              </a:solidFill>
              <a:effectLst/>
              <a:latin typeface="Arial" panose="020B0604020202020204" pitchFamily="34" charset="0"/>
              <a:ea typeface="Calibri" panose="020F0502020204030204" pitchFamily="34" charset="0"/>
            </a:endParaRPr>
          </a:p>
          <a:p>
            <a:endParaRPr lang="en-US" sz="1800" kern="1200" dirty="0">
              <a:solidFill>
                <a:srgbClr val="000000"/>
              </a:solidFill>
              <a:latin typeface="Arial" panose="020B0604020202020204" pitchFamily="34" charset="0"/>
              <a:ea typeface="Calibri" panose="020F0502020204030204" pitchFamily="34" charset="0"/>
            </a:endParaRPr>
          </a:p>
          <a:p>
            <a:endParaRPr lang="en-US" sz="1800" kern="1200" dirty="0">
              <a:solidFill>
                <a:srgbClr val="000000"/>
              </a:solidFill>
              <a:effectLst/>
              <a:latin typeface="Arial" panose="020B0604020202020204" pitchFamily="34" charset="0"/>
              <a:ea typeface="Calibri" panose="020F0502020204030204" pitchFamily="34" charset="0"/>
            </a:endParaRPr>
          </a:p>
          <a:p>
            <a:pPr marL="0" indent="0">
              <a:buNone/>
            </a:pPr>
            <a:endParaRPr lang="en-US" sz="1800" kern="1200" dirty="0">
              <a:solidFill>
                <a:srgbClr val="000000"/>
              </a:solidFill>
              <a:latin typeface="Arial" panose="020B0604020202020204" pitchFamily="34" charset="0"/>
              <a:ea typeface="Calibri" panose="020F0502020204030204" pitchFamily="34" charset="0"/>
            </a:endParaRPr>
          </a:p>
          <a:p>
            <a:pPr marL="0" indent="0">
              <a:buNone/>
            </a:pPr>
            <a:endParaRPr lang="en-US" sz="1800" kern="1200" dirty="0">
              <a:solidFill>
                <a:srgbClr val="000000"/>
              </a:solidFill>
              <a:latin typeface="Arial" panose="020B0604020202020204" pitchFamily="34" charset="0"/>
              <a:ea typeface="Calibri" panose="020F0502020204030204" pitchFamily="34" charset="0"/>
            </a:endParaRPr>
          </a:p>
          <a:p>
            <a:pPr marL="0" indent="0">
              <a:buNone/>
            </a:pPr>
            <a:endParaRPr lang="en-US" sz="1800" kern="1200" dirty="0">
              <a:solidFill>
                <a:srgbClr val="000000"/>
              </a:solidFill>
              <a:latin typeface="Arial" panose="020B0604020202020204" pitchFamily="34" charset="0"/>
              <a:ea typeface="Calibri" panose="020F0502020204030204" pitchFamily="34" charset="0"/>
            </a:endParaRPr>
          </a:p>
          <a:p>
            <a:endParaRPr lang="en-US" sz="1800" kern="1200" dirty="0">
              <a:solidFill>
                <a:srgbClr val="000000"/>
              </a:solidFill>
              <a:latin typeface="Arial" panose="020B0604020202020204" pitchFamily="34" charset="0"/>
              <a:ea typeface="Calibri" panose="020F0502020204030204" pitchFamily="34" charset="0"/>
            </a:endParaRPr>
          </a:p>
          <a:p>
            <a:pPr marL="0" indent="0">
              <a:buNone/>
            </a:pPr>
            <a:r>
              <a:rPr lang="en-US" sz="1800" kern="1200" dirty="0">
                <a:solidFill>
                  <a:srgbClr val="000000"/>
                </a:solidFill>
                <a:effectLst/>
                <a:latin typeface="Arial" panose="020B0604020202020204" pitchFamily="34" charset="0"/>
                <a:ea typeface="Calibri" panose="020F0502020204030204" pitchFamily="34" charset="0"/>
              </a:rPr>
              <a:t>*When a member's eligibility is determined after the date of service, the member is issued a Load Letter. The Load Letter must be submitted with the supporting clinical documentation for the PAR for a retroactive request to be processed. </a:t>
            </a:r>
          </a:p>
          <a:p>
            <a:pPr marL="0" indent="0">
              <a:buNone/>
            </a:pPr>
            <a:endParaRPr lang="en-US" sz="1800" kern="1200" dirty="0">
              <a:solidFill>
                <a:srgbClr val="000000"/>
              </a:solidFill>
              <a:latin typeface="Arial" panose="020B0604020202020204" pitchFamily="34" charset="0"/>
              <a:ea typeface="Times New Roman" panose="02020603050405020304" pitchFamily="18" charset="0"/>
            </a:endParaRPr>
          </a:p>
          <a:p>
            <a:pPr marL="0" indent="0">
              <a:buNone/>
            </a:pPr>
            <a:endParaRPr lang="en-US" sz="1800" dirty="0">
              <a:effectLst/>
              <a:latin typeface="Times New Roman" panose="02020603050405020304" pitchFamily="18" charset="0"/>
              <a:ea typeface="Times New Roman" panose="02020603050405020304" pitchFamily="18" charset="0"/>
            </a:endParaRPr>
          </a:p>
          <a:p>
            <a:endParaRPr lang="en-US" sz="1800" dirty="0"/>
          </a:p>
        </p:txBody>
      </p:sp>
      <p:pic>
        <p:nvPicPr>
          <p:cNvPr id="4" name="Picture 2" descr="image">
            <a:extLst>
              <a:ext uri="{FF2B5EF4-FFF2-40B4-BE49-F238E27FC236}">
                <a16:creationId xmlns:a16="http://schemas.microsoft.com/office/drawing/2014/main" id="{214D316B-9663-F5A3-4089-27BD20071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descr="Table explaining that PAR duration is limited to 90 days, that authorization requests should be submitted prior to rendering services for timely submission, that retroactive authorizations are not accepted by Acentra Health but exceptions may be made by HCPF and explaining the difference between the servicing/billing provider and the requesting provider">
            <a:extLst>
              <a:ext uri="{FF2B5EF4-FFF2-40B4-BE49-F238E27FC236}">
                <a16:creationId xmlns:a16="http://schemas.microsoft.com/office/drawing/2014/main" id="{84395A0C-D33B-7356-4269-C93A2F9E4A16}"/>
              </a:ext>
            </a:extLst>
          </p:cNvPr>
          <p:cNvGraphicFramePr>
            <a:graphicFrameLocks noGrp="1"/>
          </p:cNvGraphicFramePr>
          <p:nvPr>
            <p:extLst>
              <p:ext uri="{D42A27DB-BD31-4B8C-83A1-F6EECF244321}">
                <p14:modId xmlns:p14="http://schemas.microsoft.com/office/powerpoint/2010/main" val="1684780342"/>
              </p:ext>
            </p:extLst>
          </p:nvPr>
        </p:nvGraphicFramePr>
        <p:xfrm>
          <a:off x="1005840" y="1940598"/>
          <a:ext cx="9593982" cy="4410704"/>
        </p:xfrm>
        <a:graphic>
          <a:graphicData uri="http://schemas.openxmlformats.org/drawingml/2006/table">
            <a:tbl>
              <a:tblPr firstRow="1" firstCol="1" bandRow="1">
                <a:tableStyleId>{5C22544A-7EE6-4342-B048-85BDC9FD1C3A}</a:tableStyleId>
              </a:tblPr>
              <a:tblGrid>
                <a:gridCol w="4077347">
                  <a:extLst>
                    <a:ext uri="{9D8B030D-6E8A-4147-A177-3AD203B41FA5}">
                      <a16:colId xmlns:a16="http://schemas.microsoft.com/office/drawing/2014/main" val="4232096427"/>
                    </a:ext>
                  </a:extLst>
                </a:gridCol>
                <a:gridCol w="5516635">
                  <a:extLst>
                    <a:ext uri="{9D8B030D-6E8A-4147-A177-3AD203B41FA5}">
                      <a16:colId xmlns:a16="http://schemas.microsoft.com/office/drawing/2014/main" val="4194632600"/>
                    </a:ext>
                  </a:extLst>
                </a:gridCol>
              </a:tblGrid>
              <a:tr h="366543">
                <a:tc>
                  <a:txBody>
                    <a:bodyPr/>
                    <a:lstStyle/>
                    <a:p>
                      <a:pPr marL="0" marR="0">
                        <a:lnSpc>
                          <a:spcPct val="107000"/>
                        </a:lnSpc>
                        <a:spcBef>
                          <a:spcPts val="0"/>
                        </a:spcBef>
                        <a:spcAft>
                          <a:spcPts val="0"/>
                        </a:spcAft>
                      </a:pPr>
                      <a:r>
                        <a:rPr lang="en-US" sz="2000" b="1" kern="100" dirty="0">
                          <a:solidFill>
                            <a:srgbClr val="000000"/>
                          </a:solidFill>
                          <a:effectLst/>
                          <a:latin typeface="+mj-lt"/>
                          <a:ea typeface="Calibri" panose="020F0502020204030204" pitchFamily="34" charset="0"/>
                          <a:cs typeface="Times New Roman" panose="02020603050405020304" pitchFamily="18" charset="0"/>
                        </a:rPr>
                        <a:t>Duration</a:t>
                      </a:r>
                      <a:endParaRPr lang="en-US" sz="2000" kern="100" dirty="0">
                        <a:effectLst/>
                        <a:latin typeface="+mj-lt"/>
                        <a:ea typeface="Calibri" panose="020F0502020204030204" pitchFamily="34" charset="0"/>
                        <a:cs typeface="Times New Roman" panose="02020603050405020304" pitchFamily="18" charset="0"/>
                      </a:endParaRPr>
                    </a:p>
                  </a:txBody>
                  <a:tcPr marL="68580" marR="68580" marT="9525" marB="0">
                    <a:solidFill>
                      <a:schemeClr val="bg1">
                        <a:lumMod val="85000"/>
                      </a:schemeClr>
                    </a:solidFill>
                  </a:tcPr>
                </a:tc>
                <a:tc>
                  <a:txBody>
                    <a:bodyPr/>
                    <a:lstStyle/>
                    <a:p>
                      <a:pPr marL="0" marR="0">
                        <a:lnSpc>
                          <a:spcPct val="107000"/>
                        </a:lnSpc>
                        <a:spcBef>
                          <a:spcPts val="0"/>
                        </a:spcBef>
                        <a:spcAft>
                          <a:spcPts val="0"/>
                        </a:spcAft>
                      </a:pPr>
                      <a:r>
                        <a:rPr lang="en-US" sz="2000" b="1" kern="100">
                          <a:solidFill>
                            <a:srgbClr val="000000"/>
                          </a:solidFill>
                          <a:effectLst/>
                          <a:latin typeface="+mj-lt"/>
                          <a:ea typeface="Calibri" panose="020F0502020204030204" pitchFamily="34" charset="0"/>
                          <a:cs typeface="Times New Roman" panose="02020603050405020304" pitchFamily="18" charset="0"/>
                        </a:rPr>
                        <a:t>PAR limited to 365 days</a:t>
                      </a:r>
                      <a:endParaRPr lang="en-US" sz="2000" kern="100">
                        <a:effectLst/>
                        <a:latin typeface="+mj-lt"/>
                        <a:ea typeface="Calibri" panose="020F0502020204030204" pitchFamily="34" charset="0"/>
                        <a:cs typeface="Times New Roman" panose="02020603050405020304" pitchFamily="18" charset="0"/>
                      </a:endParaRPr>
                    </a:p>
                  </a:txBody>
                  <a:tcPr marL="68580" marR="68580" marT="9525" marB="0">
                    <a:solidFill>
                      <a:schemeClr val="bg1">
                        <a:lumMod val="85000"/>
                      </a:schemeClr>
                    </a:solidFill>
                  </a:tcPr>
                </a:tc>
                <a:extLst>
                  <a:ext uri="{0D108BD9-81ED-4DB2-BD59-A6C34878D82A}">
                    <a16:rowId xmlns:a16="http://schemas.microsoft.com/office/drawing/2014/main" val="1005469233"/>
                  </a:ext>
                </a:extLst>
              </a:tr>
              <a:tr h="749344">
                <a:tc>
                  <a:txBody>
                    <a:bodyPr/>
                    <a:lstStyle/>
                    <a:p>
                      <a:pPr marL="0" marR="0">
                        <a:lnSpc>
                          <a:spcPct val="107000"/>
                        </a:lnSpc>
                        <a:spcBef>
                          <a:spcPts val="0"/>
                        </a:spcBef>
                        <a:spcAft>
                          <a:spcPts val="0"/>
                        </a:spcAft>
                      </a:pPr>
                      <a:r>
                        <a:rPr lang="en-US" sz="2000" b="1" kern="100" dirty="0">
                          <a:solidFill>
                            <a:srgbClr val="000000"/>
                          </a:solidFill>
                          <a:effectLst/>
                          <a:latin typeface="+mj-lt"/>
                          <a:ea typeface="Calibri" panose="020F0502020204030204" pitchFamily="34" charset="0"/>
                          <a:cs typeface="Times New Roman" panose="02020603050405020304" pitchFamily="18" charset="0"/>
                        </a:rPr>
                        <a:t>Provider Timely Submission Requirement </a:t>
                      </a:r>
                      <a:endParaRPr lang="en-US" sz="2000" kern="100" dirty="0">
                        <a:effectLst/>
                        <a:latin typeface="+mj-lt"/>
                        <a:ea typeface="Calibri" panose="020F0502020204030204" pitchFamily="34" charset="0"/>
                        <a:cs typeface="Times New Roman" panose="02020603050405020304" pitchFamily="18" charset="0"/>
                      </a:endParaRPr>
                    </a:p>
                  </a:txBody>
                  <a:tcPr marL="68580" marR="68580" marT="9525" marB="0">
                    <a:solidFill>
                      <a:schemeClr val="tx2"/>
                    </a:solidFill>
                  </a:tcPr>
                </a:tc>
                <a:tc>
                  <a:txBody>
                    <a:bodyPr/>
                    <a:lstStyle/>
                    <a:p>
                      <a:pPr marL="0" marR="0">
                        <a:lnSpc>
                          <a:spcPct val="107000"/>
                        </a:lnSpc>
                        <a:spcBef>
                          <a:spcPts val="0"/>
                        </a:spcBef>
                        <a:spcAft>
                          <a:spcPts val="0"/>
                        </a:spcAft>
                      </a:pPr>
                      <a:r>
                        <a:rPr lang="en-US" sz="2000" kern="100">
                          <a:solidFill>
                            <a:srgbClr val="000000"/>
                          </a:solidFill>
                          <a:effectLst/>
                          <a:latin typeface="+mj-lt"/>
                          <a:ea typeface="Calibri" panose="020F0502020204030204" pitchFamily="34" charset="0"/>
                          <a:cs typeface="Times New Roman" panose="02020603050405020304" pitchFamily="18" charset="0"/>
                        </a:rPr>
                        <a:t>Allowed 90 calendar days from date of delivery</a:t>
                      </a:r>
                      <a:endParaRPr lang="en-US" sz="2000" kern="100">
                        <a:effectLst/>
                        <a:latin typeface="+mj-lt"/>
                        <a:ea typeface="Calibri" panose="020F0502020204030204" pitchFamily="34" charset="0"/>
                        <a:cs typeface="Times New Roman" panose="02020603050405020304" pitchFamily="18" charset="0"/>
                      </a:endParaRPr>
                    </a:p>
                  </a:txBody>
                  <a:tcPr marL="68580" marR="68580" marT="9525" marB="0">
                    <a:solidFill>
                      <a:schemeClr val="tx2"/>
                    </a:solidFill>
                  </a:tcPr>
                </a:tc>
                <a:extLst>
                  <a:ext uri="{0D108BD9-81ED-4DB2-BD59-A6C34878D82A}">
                    <a16:rowId xmlns:a16="http://schemas.microsoft.com/office/drawing/2014/main" val="3379545844"/>
                  </a:ext>
                </a:extLst>
              </a:tr>
              <a:tr h="831373">
                <a:tc>
                  <a:txBody>
                    <a:bodyPr/>
                    <a:lstStyle/>
                    <a:p>
                      <a:pPr marL="0" marR="0">
                        <a:lnSpc>
                          <a:spcPct val="107000"/>
                        </a:lnSpc>
                        <a:spcBef>
                          <a:spcPts val="0"/>
                        </a:spcBef>
                        <a:spcAft>
                          <a:spcPts val="0"/>
                        </a:spcAft>
                      </a:pPr>
                      <a:r>
                        <a:rPr lang="en-US" sz="2000" b="1" kern="100" dirty="0">
                          <a:solidFill>
                            <a:srgbClr val="000000"/>
                          </a:solidFill>
                          <a:effectLst/>
                          <a:latin typeface="+mj-lt"/>
                          <a:ea typeface="Calibri" panose="020F0502020204030204" pitchFamily="34" charset="0"/>
                          <a:cs typeface="Times New Roman" panose="02020603050405020304" pitchFamily="18" charset="0"/>
                        </a:rPr>
                        <a:t>Retroactive Authorization</a:t>
                      </a:r>
                      <a:endParaRPr lang="en-US" sz="2000" kern="1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kern="100" dirty="0">
                          <a:solidFill>
                            <a:srgbClr val="000000"/>
                          </a:solidFill>
                          <a:effectLst/>
                          <a:latin typeface="+mj-lt"/>
                          <a:ea typeface="Calibri" panose="020F0502020204030204" pitchFamily="34" charset="0"/>
                          <a:cs typeface="Times New Roman" panose="02020603050405020304" pitchFamily="18" charset="0"/>
                        </a:rPr>
                        <a:t>(Member not eligible at time of service) </a:t>
                      </a:r>
                      <a:endParaRPr lang="en-US" sz="2000" kern="100" dirty="0">
                        <a:effectLst/>
                        <a:latin typeface="+mj-lt"/>
                        <a:ea typeface="Calibri" panose="020F0502020204030204" pitchFamily="34" charset="0"/>
                        <a:cs typeface="Times New Roman" panose="02020603050405020304" pitchFamily="18" charset="0"/>
                      </a:endParaRPr>
                    </a:p>
                  </a:txBody>
                  <a:tcPr marL="68580" marR="68580" marT="9525" marB="0">
                    <a:solidFill>
                      <a:schemeClr val="bg1">
                        <a:lumMod val="85000"/>
                      </a:schemeClr>
                    </a:solidFill>
                  </a:tcPr>
                </a:tc>
                <a:tc>
                  <a:txBody>
                    <a:bodyPr/>
                    <a:lstStyle/>
                    <a:p>
                      <a:pPr marL="0" marR="0">
                        <a:lnSpc>
                          <a:spcPct val="107000"/>
                        </a:lnSpc>
                        <a:spcBef>
                          <a:spcPts val="0"/>
                        </a:spcBef>
                        <a:spcAft>
                          <a:spcPts val="0"/>
                        </a:spcAft>
                      </a:pPr>
                      <a:r>
                        <a:rPr lang="en-US" sz="2000" kern="100">
                          <a:solidFill>
                            <a:srgbClr val="000000"/>
                          </a:solidFill>
                          <a:effectLst/>
                          <a:latin typeface="+mj-lt"/>
                          <a:ea typeface="Calibri" panose="020F0502020204030204" pitchFamily="34" charset="0"/>
                          <a:cs typeface="Times New Roman" panose="02020603050405020304" pitchFamily="18" charset="0"/>
                        </a:rPr>
                        <a:t>Not accepted by Acentra </a:t>
                      </a:r>
                      <a:endParaRPr lang="en-US" sz="2000" kern="10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kern="100">
                          <a:solidFill>
                            <a:srgbClr val="000000"/>
                          </a:solidFill>
                          <a:effectLst/>
                          <a:latin typeface="+mj-lt"/>
                          <a:ea typeface="Calibri" panose="020F0502020204030204" pitchFamily="34" charset="0"/>
                          <a:cs typeface="Times New Roman" panose="02020603050405020304" pitchFamily="18" charset="0"/>
                        </a:rPr>
                        <a:t>*Exceptions may be made by HCPF</a:t>
                      </a:r>
                      <a:endParaRPr lang="en-US" sz="2000" kern="100">
                        <a:effectLst/>
                        <a:latin typeface="+mj-lt"/>
                        <a:ea typeface="Calibri" panose="020F0502020204030204" pitchFamily="34" charset="0"/>
                        <a:cs typeface="Times New Roman" panose="02020603050405020304" pitchFamily="18" charset="0"/>
                      </a:endParaRPr>
                    </a:p>
                  </a:txBody>
                  <a:tcPr marL="68580" marR="68580" marT="9525" marB="0">
                    <a:solidFill>
                      <a:schemeClr val="bg1">
                        <a:lumMod val="85000"/>
                      </a:schemeClr>
                    </a:solidFill>
                  </a:tcPr>
                </a:tc>
                <a:extLst>
                  <a:ext uri="{0D108BD9-81ED-4DB2-BD59-A6C34878D82A}">
                    <a16:rowId xmlns:a16="http://schemas.microsoft.com/office/drawing/2014/main" val="2632131802"/>
                  </a:ext>
                </a:extLst>
              </a:tr>
              <a:tr h="831373">
                <a:tc>
                  <a:txBody>
                    <a:bodyPr/>
                    <a:lstStyle/>
                    <a:p>
                      <a:pPr marL="0" marR="0">
                        <a:lnSpc>
                          <a:spcPct val="107000"/>
                        </a:lnSpc>
                        <a:spcBef>
                          <a:spcPts val="0"/>
                        </a:spcBef>
                        <a:spcAft>
                          <a:spcPts val="0"/>
                        </a:spcAft>
                      </a:pPr>
                      <a:r>
                        <a:rPr lang="en-US" sz="2000" b="1" kern="100">
                          <a:solidFill>
                            <a:srgbClr val="000000"/>
                          </a:solidFill>
                          <a:effectLst/>
                          <a:latin typeface="+mj-lt"/>
                          <a:ea typeface="Calibri" panose="020F0502020204030204" pitchFamily="34" charset="0"/>
                          <a:cs typeface="Times New Roman" panose="02020603050405020304" pitchFamily="18" charset="0"/>
                        </a:rPr>
                        <a:t>Servicing Provider / Billing Provider</a:t>
                      </a:r>
                      <a:endParaRPr lang="en-US" sz="2000" kern="100">
                        <a:effectLst/>
                        <a:latin typeface="+mj-lt"/>
                        <a:ea typeface="Calibri" panose="020F0502020204030204" pitchFamily="34" charset="0"/>
                        <a:cs typeface="Times New Roman" panose="02020603050405020304" pitchFamily="18" charset="0"/>
                      </a:endParaRPr>
                    </a:p>
                  </a:txBody>
                  <a:tcPr marL="68580" marR="68580" marT="9525" marB="0">
                    <a:solidFill>
                      <a:schemeClr val="tx2"/>
                    </a:solidFill>
                  </a:tcPr>
                </a:tc>
                <a:tc>
                  <a:txBody>
                    <a:bodyPr/>
                    <a:lstStyle/>
                    <a:p>
                      <a:pPr marL="0" marR="0">
                        <a:lnSpc>
                          <a:spcPct val="107000"/>
                        </a:lnSpc>
                        <a:spcBef>
                          <a:spcPts val="0"/>
                        </a:spcBef>
                        <a:spcAft>
                          <a:spcPts val="0"/>
                        </a:spcAft>
                      </a:pPr>
                      <a:r>
                        <a:rPr lang="en-US" sz="2000" kern="100" dirty="0">
                          <a:solidFill>
                            <a:srgbClr val="000000"/>
                          </a:solidFill>
                          <a:effectLst/>
                          <a:latin typeface="+mj-lt"/>
                          <a:ea typeface="Calibri" panose="020F0502020204030204" pitchFamily="34" charset="0"/>
                          <a:cs typeface="Times New Roman" panose="02020603050405020304" pitchFamily="18" charset="0"/>
                        </a:rPr>
                        <a:t>Supply provider, some pharmacies, Prosthetic/Orthotic only suppliers</a:t>
                      </a:r>
                      <a:endParaRPr lang="en-US" sz="2000" kern="100" dirty="0">
                        <a:effectLst/>
                        <a:latin typeface="+mj-lt"/>
                        <a:ea typeface="Calibri" panose="020F0502020204030204" pitchFamily="34" charset="0"/>
                        <a:cs typeface="Times New Roman" panose="02020603050405020304" pitchFamily="18" charset="0"/>
                      </a:endParaRPr>
                    </a:p>
                  </a:txBody>
                  <a:tcPr marL="68580" marR="68580" marT="9525" marB="0">
                    <a:solidFill>
                      <a:schemeClr val="tx2"/>
                    </a:solidFill>
                  </a:tcPr>
                </a:tc>
                <a:extLst>
                  <a:ext uri="{0D108BD9-81ED-4DB2-BD59-A6C34878D82A}">
                    <a16:rowId xmlns:a16="http://schemas.microsoft.com/office/drawing/2014/main" val="2500390909"/>
                  </a:ext>
                </a:extLst>
              </a:tr>
              <a:tr h="749344">
                <a:tc>
                  <a:txBody>
                    <a:bodyPr/>
                    <a:lstStyle/>
                    <a:p>
                      <a:pPr marL="0" marR="0">
                        <a:lnSpc>
                          <a:spcPct val="107000"/>
                        </a:lnSpc>
                        <a:spcBef>
                          <a:spcPts val="0"/>
                        </a:spcBef>
                        <a:spcAft>
                          <a:spcPts val="0"/>
                        </a:spcAft>
                      </a:pPr>
                      <a:r>
                        <a:rPr lang="en-US" sz="2000" b="1" kern="100">
                          <a:solidFill>
                            <a:srgbClr val="000000"/>
                          </a:solidFill>
                          <a:effectLst/>
                          <a:latin typeface="+mj-lt"/>
                          <a:ea typeface="Calibri" panose="020F0502020204030204" pitchFamily="34" charset="0"/>
                          <a:cs typeface="Times New Roman" panose="02020603050405020304" pitchFamily="18" charset="0"/>
                        </a:rPr>
                        <a:t>Requesting Provider </a:t>
                      </a:r>
                      <a:endParaRPr lang="en-US" sz="2000" kern="100">
                        <a:effectLst/>
                        <a:latin typeface="+mj-lt"/>
                        <a:ea typeface="Calibri" panose="020F0502020204030204" pitchFamily="34" charset="0"/>
                        <a:cs typeface="Times New Roman" panose="02020603050405020304" pitchFamily="18" charset="0"/>
                      </a:endParaRPr>
                    </a:p>
                  </a:txBody>
                  <a:tcPr marL="68580" marR="68580" marT="9525" marB="0">
                    <a:solidFill>
                      <a:schemeClr val="bg1">
                        <a:lumMod val="85000"/>
                      </a:schemeClr>
                    </a:solidFill>
                  </a:tcPr>
                </a:tc>
                <a:tc>
                  <a:txBody>
                    <a:bodyPr/>
                    <a:lstStyle/>
                    <a:p>
                      <a:pPr marL="0" marR="0">
                        <a:lnSpc>
                          <a:spcPct val="107000"/>
                        </a:lnSpc>
                        <a:spcBef>
                          <a:spcPts val="0"/>
                        </a:spcBef>
                        <a:spcAft>
                          <a:spcPts val="0"/>
                        </a:spcAft>
                      </a:pPr>
                      <a:r>
                        <a:rPr lang="en-US" sz="2000" kern="100" dirty="0">
                          <a:solidFill>
                            <a:srgbClr val="000000"/>
                          </a:solidFill>
                          <a:effectLst/>
                          <a:latin typeface="+mj-lt"/>
                          <a:ea typeface="Calibri" panose="020F0502020204030204" pitchFamily="34" charset="0"/>
                          <a:cs typeface="Times New Roman" panose="02020603050405020304" pitchFamily="18" charset="0"/>
                        </a:rPr>
                        <a:t>Physician, Physician Assistant, Nurse Practitioner </a:t>
                      </a:r>
                      <a:endParaRPr lang="en-US" sz="2000" kern="100" dirty="0">
                        <a:effectLst/>
                        <a:latin typeface="+mj-lt"/>
                        <a:ea typeface="Calibri" panose="020F0502020204030204" pitchFamily="34" charset="0"/>
                        <a:cs typeface="Times New Roman" panose="02020603050405020304" pitchFamily="18" charset="0"/>
                      </a:endParaRPr>
                    </a:p>
                  </a:txBody>
                  <a:tcPr marL="68580" marR="68580" marT="9525" marB="0">
                    <a:solidFill>
                      <a:schemeClr val="bg1">
                        <a:lumMod val="85000"/>
                      </a:schemeClr>
                    </a:solidFill>
                  </a:tcPr>
                </a:tc>
                <a:extLst>
                  <a:ext uri="{0D108BD9-81ED-4DB2-BD59-A6C34878D82A}">
                    <a16:rowId xmlns:a16="http://schemas.microsoft.com/office/drawing/2014/main" val="2290997426"/>
                  </a:ext>
                </a:extLst>
              </a:tr>
              <a:tr h="749344">
                <a:tc>
                  <a:txBody>
                    <a:bodyPr/>
                    <a:lstStyle/>
                    <a:p>
                      <a:pPr marL="0" marR="0">
                        <a:lnSpc>
                          <a:spcPct val="107000"/>
                        </a:lnSpc>
                        <a:spcBef>
                          <a:spcPts val="0"/>
                        </a:spcBef>
                        <a:spcAft>
                          <a:spcPts val="0"/>
                        </a:spcAft>
                      </a:pPr>
                      <a:r>
                        <a:rPr lang="en-US" sz="2000" kern="100" dirty="0">
                          <a:solidFill>
                            <a:srgbClr val="000000"/>
                          </a:solidFill>
                          <a:effectLst/>
                          <a:latin typeface="+mj-lt"/>
                          <a:ea typeface="Aptos" panose="020B0004020202020204" pitchFamily="34" charset="0"/>
                          <a:cs typeface="Times New Roman" panose="02020603050405020304" pitchFamily="18" charset="0"/>
                        </a:rPr>
                        <a:t>Billing Manual Link</a:t>
                      </a:r>
                    </a:p>
                  </a:txBody>
                  <a:tcPr marL="68580" marR="68580" marT="0" marB="0">
                    <a:solidFill>
                      <a:schemeClr val="tx2"/>
                    </a:solidFill>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2000" u="sng" dirty="0">
                          <a:solidFill>
                            <a:srgbClr val="0070C0"/>
                          </a:solidFill>
                          <a:latin typeface="+mj-lt"/>
                        </a:rPr>
                        <a:t>https://hcpf.colorado.gov/DMEPOS-manual</a:t>
                      </a:r>
                      <a:endParaRPr lang="en-US" sz="2000" u="sng" dirty="0">
                        <a:latin typeface="+mj-lt"/>
                      </a:endParaRPr>
                    </a:p>
                    <a:p>
                      <a:pPr marL="0" marR="0">
                        <a:lnSpc>
                          <a:spcPct val="107000"/>
                        </a:lnSpc>
                        <a:spcBef>
                          <a:spcPts val="0"/>
                        </a:spcBef>
                        <a:spcAft>
                          <a:spcPts val="0"/>
                        </a:spcAft>
                      </a:pPr>
                      <a:endParaRPr lang="en-US" sz="2000" kern="100" dirty="0">
                        <a:solidFill>
                          <a:srgbClr val="000000"/>
                        </a:solidFill>
                        <a:effectLst/>
                        <a:latin typeface="+mj-lt"/>
                        <a:ea typeface="Aptos" panose="020B0004020202020204" pitchFamily="34" charset="0"/>
                        <a:cs typeface="Times New Roman" panose="02020603050405020304" pitchFamily="18" charset="0"/>
                      </a:endParaRPr>
                    </a:p>
                  </a:txBody>
                  <a:tcPr marL="68580" marR="68580" marT="0" marB="0">
                    <a:solidFill>
                      <a:schemeClr val="tx2"/>
                    </a:solidFill>
                  </a:tcPr>
                </a:tc>
                <a:extLst>
                  <a:ext uri="{0D108BD9-81ED-4DB2-BD59-A6C34878D82A}">
                    <a16:rowId xmlns:a16="http://schemas.microsoft.com/office/drawing/2014/main" val="709497623"/>
                  </a:ext>
                </a:extLst>
              </a:tr>
            </a:tbl>
          </a:graphicData>
        </a:graphic>
      </p:graphicFrame>
      <p:pic>
        <p:nvPicPr>
          <p:cNvPr id="37" name="Audio 36">
            <a:hlinkClick r:id="" action="ppaction://media"/>
            <a:extLst>
              <a:ext uri="{FF2B5EF4-FFF2-40B4-BE49-F238E27FC236}">
                <a16:creationId xmlns:a16="http://schemas.microsoft.com/office/drawing/2014/main" id="{F7197715-4ED4-D6F3-3501-1D5A1E19EC8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540278405"/>
      </p:ext>
    </p:extLst>
  </p:cSld>
  <p:clrMapOvr>
    <a:masterClrMapping/>
  </p:clrMapOvr>
  <mc:AlternateContent xmlns:mc="http://schemas.openxmlformats.org/markup-compatibility/2006" xmlns:p14="http://schemas.microsoft.com/office/powerpoint/2010/main">
    <mc:Choice Requires="p14">
      <p:transition spd="slow" p14:dur="2000" advTm="33739"/>
    </mc:Choice>
    <mc:Fallback xmlns="">
      <p:transition spd="slow" advTm="33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Modifier Requirements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3E943F-9E95-6D9C-6A15-25E6E72575E9}"/>
              </a:ext>
            </a:extLst>
          </p:cNvPr>
          <p:cNvSpPr txBox="1"/>
          <p:nvPr/>
        </p:nvSpPr>
        <p:spPr>
          <a:xfrm>
            <a:off x="893763" y="1954366"/>
            <a:ext cx="11655173" cy="707886"/>
          </a:xfrm>
          <a:prstGeom prst="rect">
            <a:avLst/>
          </a:prstGeom>
          <a:noFill/>
        </p:spPr>
        <p:txBody>
          <a:bodyPr wrap="square">
            <a:spAutoFit/>
          </a:bodyPr>
          <a:lstStyle/>
          <a:p>
            <a:r>
              <a:rPr lang="en-US" sz="2000" dirty="0"/>
              <a:t>Modifier codes must be included as appropriate for all DMEPOS requests. The same modifiers used on the PAR must be used on the claim, in the same order</a:t>
            </a:r>
          </a:p>
        </p:txBody>
      </p:sp>
      <p:pic>
        <p:nvPicPr>
          <p:cNvPr id="16" name="Audio 15">
            <a:hlinkClick r:id="" action="ppaction://media"/>
            <a:extLst>
              <a:ext uri="{FF2B5EF4-FFF2-40B4-BE49-F238E27FC236}">
                <a16:creationId xmlns:a16="http://schemas.microsoft.com/office/drawing/2014/main" id="{23884DD7-3A9A-D9E0-431E-E1747DA30B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pic>
        <p:nvPicPr>
          <p:cNvPr id="4" name="Picture 3">
            <a:extLst>
              <a:ext uri="{FF2B5EF4-FFF2-40B4-BE49-F238E27FC236}">
                <a16:creationId xmlns:a16="http://schemas.microsoft.com/office/drawing/2014/main" id="{16503F53-84B5-5FBD-D179-8B730BEBE42E}"/>
              </a:ext>
            </a:extLst>
          </p:cNvPr>
          <p:cNvPicPr>
            <a:picLocks noChangeAspect="1"/>
          </p:cNvPicPr>
          <p:nvPr/>
        </p:nvPicPr>
        <p:blipFill>
          <a:blip r:embed="rId6"/>
          <a:srcRect/>
          <a:stretch/>
        </p:blipFill>
        <p:spPr>
          <a:xfrm>
            <a:off x="352309" y="2819030"/>
            <a:ext cx="12196627" cy="5258170"/>
          </a:xfrm>
          <a:prstGeom prst="rect">
            <a:avLst/>
          </a:prstGeom>
        </p:spPr>
      </p:pic>
    </p:spTree>
    <p:extLst>
      <p:ext uri="{BB962C8B-B14F-4D97-AF65-F5344CB8AC3E}">
        <p14:creationId xmlns:p14="http://schemas.microsoft.com/office/powerpoint/2010/main" val="477114168"/>
      </p:ext>
    </p:extLst>
  </p:cSld>
  <p:clrMapOvr>
    <a:masterClrMapping/>
  </p:clrMapOvr>
  <mc:AlternateContent xmlns:mc="http://schemas.openxmlformats.org/markup-compatibility/2006" xmlns:p14="http://schemas.microsoft.com/office/powerpoint/2010/main">
    <mc:Choice Requires="p14">
      <p:transition spd="slow" p14:dur="2000" advTm="14069"/>
    </mc:Choice>
    <mc:Fallback xmlns="">
      <p:transition spd="slow" advTm="14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Modifier Placement</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DBB4EC-2E87-2B4D-E3E2-8614119428B1}"/>
              </a:ext>
            </a:extLst>
          </p:cNvPr>
          <p:cNvSpPr txBox="1"/>
          <p:nvPr/>
        </p:nvSpPr>
        <p:spPr>
          <a:xfrm>
            <a:off x="385951" y="1855184"/>
            <a:ext cx="12232897"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Below is an example of placement for modifiers within the review</a:t>
            </a:r>
          </a:p>
        </p:txBody>
      </p:sp>
      <p:pic>
        <p:nvPicPr>
          <p:cNvPr id="5" name="Picture 4">
            <a:extLst>
              <a:ext uri="{FF2B5EF4-FFF2-40B4-BE49-F238E27FC236}">
                <a16:creationId xmlns:a16="http://schemas.microsoft.com/office/drawing/2014/main" id="{9D33B289-5BED-9028-83BB-83FBAB979626}"/>
              </a:ext>
            </a:extLst>
          </p:cNvPr>
          <p:cNvPicPr>
            <a:picLocks noChangeAspect="1"/>
          </p:cNvPicPr>
          <p:nvPr/>
        </p:nvPicPr>
        <p:blipFill>
          <a:blip r:embed="rId5"/>
          <a:srcRect/>
          <a:stretch/>
        </p:blipFill>
        <p:spPr>
          <a:xfrm>
            <a:off x="579915" y="2932285"/>
            <a:ext cx="11158591" cy="4855293"/>
          </a:xfrm>
          <a:prstGeom prst="rect">
            <a:avLst/>
          </a:prstGeom>
        </p:spPr>
      </p:pic>
      <p:pic>
        <p:nvPicPr>
          <p:cNvPr id="15" name="Audio 14">
            <a:hlinkClick r:id="" action="ppaction://media"/>
            <a:extLst>
              <a:ext uri="{FF2B5EF4-FFF2-40B4-BE49-F238E27FC236}">
                <a16:creationId xmlns:a16="http://schemas.microsoft.com/office/drawing/2014/main" id="{56E63131-5EE4-C962-4C64-5C1F255F249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545032975"/>
      </p:ext>
    </p:extLst>
  </p:cSld>
  <p:clrMapOvr>
    <a:masterClrMapping/>
  </p:clrMapOvr>
  <mc:AlternateContent xmlns:mc="http://schemas.openxmlformats.org/markup-compatibility/2006" xmlns:p14="http://schemas.microsoft.com/office/powerpoint/2010/main">
    <mc:Choice Requires="p14">
      <p:transition spd="slow" p14:dur="2000" advTm="5611"/>
    </mc:Choice>
    <mc:Fallback xmlns="">
      <p:transition spd="slow" advTm="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 Determination Process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888B4C-A7D9-6E5F-7047-D4E6ED6FE1FC}"/>
              </a:ext>
            </a:extLst>
          </p:cNvPr>
          <p:cNvSpPr txBox="1"/>
          <p:nvPr/>
        </p:nvSpPr>
        <p:spPr>
          <a:xfrm>
            <a:off x="294898" y="1596262"/>
            <a:ext cx="12415004" cy="7109639"/>
          </a:xfrm>
          <a:prstGeom prst="rect">
            <a:avLst/>
          </a:prstGeom>
          <a:noFill/>
        </p:spPr>
        <p:txBody>
          <a:bodyPr wrap="square">
            <a:spAutoFit/>
          </a:bodyPr>
          <a:lstStyle/>
          <a:p>
            <a:pPr marL="0" indent="0" algn="l" rtl="0" fontAlgn="base">
              <a:buNone/>
            </a:pPr>
            <a:r>
              <a:rPr lang="en-US" sz="2400" i="0" u="none" strike="noStrike">
                <a:solidFill>
                  <a:srgbClr val="000000"/>
                </a:solidFill>
                <a:effectLst/>
                <a:latin typeface="+mj-lt"/>
                <a:cs typeface="Arial"/>
              </a:rPr>
              <a:t>After submission of a request, you will see one of the following actions occur:</a:t>
            </a:r>
            <a:r>
              <a:rPr lang="en-US" sz="2400" i="0">
                <a:solidFill>
                  <a:srgbClr val="000000"/>
                </a:solidFill>
                <a:effectLst/>
                <a:latin typeface="+mj-lt"/>
                <a:cs typeface="Arial"/>
              </a:rPr>
              <a:t>​</a:t>
            </a:r>
          </a:p>
          <a:p>
            <a:pPr marL="0" indent="0" algn="l" rtl="0" fontAlgn="base">
              <a:buNone/>
            </a:pPr>
            <a:endParaRPr lang="en-US" sz="2400" i="0">
              <a:solidFill>
                <a:srgbClr val="000000"/>
              </a:solidFill>
              <a:effectLst/>
              <a:latin typeface="+mj-lt"/>
              <a:cs typeface="Arial"/>
            </a:endParaRPr>
          </a:p>
          <a:p>
            <a:pPr marL="678815" lvl="1" indent="-457200" fontAlgn="base">
              <a:buClr>
                <a:schemeClr val="tx1"/>
              </a:buClr>
              <a:buAutoNum type="arabicPeriod"/>
            </a:pPr>
            <a:r>
              <a:rPr lang="en-US" sz="2400" b="1">
                <a:solidFill>
                  <a:srgbClr val="000000"/>
                </a:solidFill>
                <a:latin typeface="+mj-lt"/>
                <a:cs typeface="Arial"/>
              </a:rPr>
              <a:t>Approval</a:t>
            </a:r>
            <a:r>
              <a:rPr lang="en-US" sz="2400" b="0" i="0" u="none" strike="noStrike">
                <a:solidFill>
                  <a:srgbClr val="000000"/>
                </a:solidFill>
                <a:effectLst/>
                <a:latin typeface="+mj-lt"/>
                <a:cs typeface="Arial"/>
              </a:rPr>
              <a:t>: Met criteria/</a:t>
            </a:r>
            <a:r>
              <a:rPr lang="en-US" sz="2400">
                <a:solidFill>
                  <a:srgbClr val="000000"/>
                </a:solidFill>
                <a:latin typeface="+mj-lt"/>
                <a:cs typeface="Arial"/>
              </a:rPr>
              <a:t>Code of Colorado Regulations</a:t>
            </a:r>
            <a:r>
              <a:rPr lang="en-US" sz="2400" b="0" i="0" u="none" strike="noStrike">
                <a:solidFill>
                  <a:srgbClr val="000000"/>
                </a:solidFill>
                <a:effectLst/>
                <a:latin typeface="+mj-lt"/>
                <a:cs typeface="Arial"/>
              </a:rPr>
              <a:t> applied for the service requested at first level review or was approved at physician level.</a:t>
            </a:r>
          </a:p>
          <a:p>
            <a:pPr marL="678815" lvl="1" indent="-457200" fontAlgn="base">
              <a:buClr>
                <a:schemeClr val="tx1"/>
              </a:buClr>
              <a:buAutoNum type="arabicPeriod"/>
            </a:pPr>
            <a:endParaRPr lang="en-US" sz="2400">
              <a:solidFill>
                <a:srgbClr val="000000"/>
              </a:solidFill>
              <a:latin typeface="+mj-lt"/>
              <a:cs typeface="Arial"/>
            </a:endParaRPr>
          </a:p>
          <a:p>
            <a:pPr marL="678815" lvl="1" indent="-457200">
              <a:buClr>
                <a:schemeClr val="tx1"/>
              </a:buClr>
              <a:buAutoNum type="arabicPeriod"/>
            </a:pPr>
            <a:r>
              <a:rPr lang="en-US" sz="2400" b="1" u="none" strike="noStrike">
                <a:solidFill>
                  <a:srgbClr val="000000"/>
                </a:solidFill>
                <a:effectLst/>
                <a:latin typeface="+mj-lt"/>
                <a:cs typeface="Arial"/>
              </a:rPr>
              <a:t>Request for additional information</a:t>
            </a:r>
            <a:r>
              <a:rPr lang="en-US" sz="2400" b="0" i="0" u="none" strike="noStrike">
                <a:solidFill>
                  <a:srgbClr val="000000"/>
                </a:solidFill>
                <a:effectLst/>
                <a:latin typeface="+mj-lt"/>
                <a:cs typeface="Arial"/>
              </a:rPr>
              <a:t>: Information for determination is not included and vendor requests this to be submitted to complete the review. </a:t>
            </a:r>
            <a:r>
              <a:rPr lang="en-US" sz="2400" b="0" i="0">
                <a:solidFill>
                  <a:srgbClr val="000000"/>
                </a:solidFill>
                <a:effectLst/>
                <a:latin typeface="+mj-lt"/>
                <a:cs typeface="Arial"/>
              </a:rPr>
              <a:t>​</a:t>
            </a:r>
            <a:endParaRPr lang="en-US" sz="2400">
              <a:solidFill>
                <a:srgbClr val="000000"/>
              </a:solidFill>
              <a:latin typeface="+mj-lt"/>
            </a:endParaRPr>
          </a:p>
          <a:p>
            <a:pPr marL="678815" lvl="1" indent="-457200">
              <a:buClr>
                <a:schemeClr val="tx1"/>
              </a:buClr>
              <a:buAutoNum type="arabicPeriod"/>
            </a:pPr>
            <a:endParaRPr lang="en-US" sz="2400" b="1" u="none" strike="noStrike">
              <a:solidFill>
                <a:srgbClr val="000000"/>
              </a:solidFill>
              <a:effectLst/>
              <a:latin typeface="+mj-lt"/>
              <a:cs typeface="Arial"/>
            </a:endParaRPr>
          </a:p>
          <a:p>
            <a:pPr marL="678815" lvl="1" indent="-457200">
              <a:buClr>
                <a:schemeClr val="tx1"/>
              </a:buClr>
              <a:buAutoNum type="arabicPeriod"/>
            </a:pPr>
            <a:r>
              <a:rPr lang="en-US" sz="2400" b="1" u="none" strike="noStrike">
                <a:solidFill>
                  <a:srgbClr val="000000"/>
                </a:solidFill>
                <a:effectLst/>
                <a:latin typeface="+mj-lt"/>
                <a:cs typeface="Arial"/>
              </a:rPr>
              <a:t>Technical Denial</a:t>
            </a:r>
            <a:r>
              <a:rPr lang="en-US" sz="2400" b="1" i="0" u="none" strike="noStrike">
                <a:solidFill>
                  <a:srgbClr val="000000"/>
                </a:solidFill>
                <a:effectLst/>
                <a:latin typeface="+mj-lt"/>
                <a:cs typeface="Arial"/>
              </a:rPr>
              <a:t>: </a:t>
            </a:r>
            <a:r>
              <a:rPr lang="en-US" sz="2400" b="0" i="0" u="none" strike="noStrike">
                <a:solidFill>
                  <a:srgbClr val="000000"/>
                </a:solidFill>
                <a:effectLst/>
                <a:latin typeface="+mj-lt"/>
                <a:cs typeface="Arial"/>
              </a:rPr>
              <a:t>Health First Colorado Policy is not met for reasons including, but not limited to, the following </a:t>
            </a:r>
            <a:r>
              <a:rPr lang="en-US" sz="2400">
                <a:solidFill>
                  <a:srgbClr val="000000"/>
                </a:solidFill>
                <a:latin typeface="+mj-lt"/>
                <a:cs typeface="Arial"/>
              </a:rPr>
              <a:t>reasons: </a:t>
            </a:r>
          </a:p>
          <a:p>
            <a:pPr marL="678815" lvl="1" indent="-457200">
              <a:buClr>
                <a:schemeClr val="tx1"/>
              </a:buClr>
              <a:buAutoNum type="arabicPeriod"/>
            </a:pPr>
            <a:endParaRPr lang="en-US" sz="2400">
              <a:solidFill>
                <a:srgbClr val="000000"/>
              </a:solidFill>
              <a:latin typeface="+mj-lt"/>
            </a:endParaRPr>
          </a:p>
          <a:p>
            <a:pPr marL="1840230" lvl="6" indent="-342900">
              <a:buFont typeface="Arial" panose="020B0604020202020204" pitchFamily="34" charset="0"/>
              <a:buChar char="•"/>
            </a:pPr>
            <a:r>
              <a:rPr lang="en-US" sz="2400">
                <a:solidFill>
                  <a:srgbClr val="000000"/>
                </a:solidFill>
                <a:latin typeface="+mj-lt"/>
                <a:cs typeface="Arial"/>
              </a:rPr>
              <a:t>Untimely Request</a:t>
            </a:r>
            <a:endParaRPr lang="en-US" sz="2400">
              <a:latin typeface="+mj-lt"/>
              <a:cs typeface="Arial"/>
            </a:endParaRPr>
          </a:p>
          <a:p>
            <a:pPr marL="1840230" lvl="6" indent="-342900">
              <a:buFont typeface="Arial" panose="020B0604020202020204" pitchFamily="34" charset="0"/>
              <a:buChar char="•"/>
            </a:pPr>
            <a:r>
              <a:rPr lang="en-US" sz="2400">
                <a:solidFill>
                  <a:srgbClr val="000000"/>
                </a:solidFill>
                <a:latin typeface="+mj-lt"/>
                <a:cs typeface="Arial"/>
              </a:rPr>
              <a:t>Requested</a:t>
            </a:r>
            <a:r>
              <a:rPr lang="en-US" sz="2400" b="0" u="none" strike="noStrike">
                <a:solidFill>
                  <a:srgbClr val="000000"/>
                </a:solidFill>
                <a:effectLst/>
                <a:latin typeface="+mj-lt"/>
                <a:cs typeface="Arial"/>
              </a:rPr>
              <a:t> information not received</a:t>
            </a:r>
            <a:r>
              <a:rPr lang="en-US" sz="2400">
                <a:solidFill>
                  <a:srgbClr val="000000"/>
                </a:solidFill>
                <a:latin typeface="+mj-lt"/>
                <a:cs typeface="Arial"/>
              </a:rPr>
              <a:t> or Lack</a:t>
            </a:r>
            <a:r>
              <a:rPr lang="en-US" sz="2400" b="0" u="none" strike="noStrike">
                <a:solidFill>
                  <a:srgbClr val="000000"/>
                </a:solidFill>
                <a:effectLst/>
                <a:latin typeface="+mj-lt"/>
                <a:cs typeface="Arial"/>
              </a:rPr>
              <a:t> of Information (LOI)</a:t>
            </a:r>
            <a:r>
              <a:rPr lang="en-US" sz="2400" b="0">
                <a:solidFill>
                  <a:srgbClr val="000000"/>
                </a:solidFill>
                <a:effectLst/>
                <a:latin typeface="+mj-lt"/>
                <a:cs typeface="Arial"/>
              </a:rPr>
              <a:t>​</a:t>
            </a:r>
            <a:endParaRPr lang="en-US" sz="2400">
              <a:latin typeface="+mj-lt"/>
              <a:cs typeface="Arial"/>
            </a:endParaRPr>
          </a:p>
          <a:p>
            <a:pPr marL="1840230" lvl="6" indent="-342900">
              <a:buFont typeface="Arial" panose="020B0604020202020204" pitchFamily="34" charset="0"/>
              <a:buChar char="•"/>
            </a:pPr>
            <a:r>
              <a:rPr lang="en-US" sz="2400" b="0" u="none" strike="noStrike">
                <a:solidFill>
                  <a:srgbClr val="000000"/>
                </a:solidFill>
                <a:effectLst/>
                <a:latin typeface="+mj-lt"/>
                <a:cs typeface="Arial"/>
              </a:rPr>
              <a:t>Duplicate to another request approved for the same provider</a:t>
            </a:r>
            <a:r>
              <a:rPr lang="en-US" sz="2400" b="0">
                <a:solidFill>
                  <a:srgbClr val="000000"/>
                </a:solidFill>
                <a:effectLst/>
                <a:latin typeface="+mj-lt"/>
                <a:cs typeface="Arial"/>
              </a:rPr>
              <a:t>​</a:t>
            </a:r>
            <a:endParaRPr lang="en-US" sz="2400">
              <a:latin typeface="+mj-lt"/>
              <a:cs typeface="Arial"/>
            </a:endParaRPr>
          </a:p>
          <a:p>
            <a:pPr marL="1840230" lvl="6" indent="-342900">
              <a:buFont typeface="Arial" panose="020B0604020202020204" pitchFamily="34" charset="0"/>
              <a:buChar char="•"/>
            </a:pPr>
            <a:r>
              <a:rPr lang="en-US" sz="2400" b="0" u="none" strike="noStrike">
                <a:solidFill>
                  <a:srgbClr val="000000"/>
                </a:solidFill>
                <a:effectLst/>
                <a:latin typeface="+mj-lt"/>
                <a:cs typeface="Arial"/>
              </a:rPr>
              <a:t>Service is previously approved with another provider</a:t>
            </a:r>
            <a:r>
              <a:rPr lang="en-US" sz="2400" b="0">
                <a:solidFill>
                  <a:srgbClr val="000000"/>
                </a:solidFill>
                <a:effectLst/>
                <a:latin typeface="+mj-lt"/>
                <a:cs typeface="Arial"/>
              </a:rPr>
              <a:t>​</a:t>
            </a:r>
          </a:p>
          <a:p>
            <a:pPr marL="1840230" lvl="6" indent="-342900">
              <a:buFont typeface="Arial" panose="020B0604020202020204" pitchFamily="34" charset="0"/>
              <a:buChar char="•"/>
            </a:pPr>
            <a:endParaRPr lang="en-US" sz="2400" b="0">
              <a:effectLst/>
              <a:latin typeface="+mj-lt"/>
              <a:cs typeface="Arial"/>
            </a:endParaRPr>
          </a:p>
          <a:p>
            <a:pPr marL="678815" lvl="1" indent="-457200" algn="l" rtl="0" fontAlgn="base">
              <a:buClr>
                <a:schemeClr val="tx1"/>
              </a:buClr>
              <a:buAutoNum type="arabicPeriod"/>
            </a:pPr>
            <a:r>
              <a:rPr lang="en-US" sz="2400" b="0" i="0">
                <a:solidFill>
                  <a:srgbClr val="000000"/>
                </a:solidFill>
                <a:effectLst/>
                <a:latin typeface="+mj-lt"/>
                <a:cs typeface="Arial"/>
              </a:rPr>
              <a:t>​</a:t>
            </a:r>
            <a:r>
              <a:rPr lang="en-US" sz="2400" b="1" u="none" strike="noStrike">
                <a:solidFill>
                  <a:srgbClr val="000000"/>
                </a:solidFill>
                <a:effectLst/>
                <a:latin typeface="+mj-lt"/>
                <a:cs typeface="Arial"/>
              </a:rPr>
              <a:t>Medical Necessity Denial</a:t>
            </a:r>
            <a:r>
              <a:rPr lang="en-US" sz="2400" b="1" i="1" u="none" strike="noStrike">
                <a:solidFill>
                  <a:srgbClr val="000000"/>
                </a:solidFill>
                <a:effectLst/>
                <a:latin typeface="+mj-lt"/>
                <a:cs typeface="Arial"/>
              </a:rPr>
              <a:t>: </a:t>
            </a:r>
            <a:r>
              <a:rPr lang="en-US" sz="2400" b="0" i="0" u="none" strike="noStrike">
                <a:solidFill>
                  <a:srgbClr val="000000"/>
                </a:solidFill>
                <a:effectLst/>
                <a:latin typeface="+mj-lt"/>
                <a:cs typeface="Arial"/>
              </a:rPr>
              <a:t>Physician level reviewer determines that medical necessity has not been met and has been reviewed under appropriate guidelines. The Physician may fully or partially deny a request.</a:t>
            </a:r>
            <a:r>
              <a:rPr lang="en-US" sz="2400" b="0" i="0">
                <a:solidFill>
                  <a:srgbClr val="000000"/>
                </a:solidFill>
                <a:effectLst/>
                <a:latin typeface="+mj-lt"/>
                <a:cs typeface="Arial"/>
              </a:rPr>
              <a:t>​</a:t>
            </a:r>
          </a:p>
        </p:txBody>
      </p:sp>
      <p:pic>
        <p:nvPicPr>
          <p:cNvPr id="53" name="Audio 52">
            <a:hlinkClick r:id="" action="ppaction://media"/>
            <a:extLst>
              <a:ext uri="{FF2B5EF4-FFF2-40B4-BE49-F238E27FC236}">
                <a16:creationId xmlns:a16="http://schemas.microsoft.com/office/drawing/2014/main" id="{370AFB03-CE07-3BAA-3156-CC1DA39FF9A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4136586738"/>
      </p:ext>
    </p:extLst>
  </p:cSld>
  <p:clrMapOvr>
    <a:masterClrMapping/>
  </p:clrMapOvr>
  <mc:AlternateContent xmlns:mc="http://schemas.openxmlformats.org/markup-compatibility/2006" xmlns:p14="http://schemas.microsoft.com/office/powerpoint/2010/main">
    <mc:Choice Requires="p14">
      <p:transition spd="slow" p14:dur="2000" advTm="56832"/>
    </mc:Choice>
    <mc:Fallback xmlns="">
      <p:transition spd="slow" advTm="56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 Determination Process (cont’d…)</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8E87F7-A4E8-7718-F4CE-D16DA8D1768A}"/>
              </a:ext>
            </a:extLst>
          </p:cNvPr>
          <p:cNvSpPr txBox="1"/>
          <p:nvPr/>
        </p:nvSpPr>
        <p:spPr>
          <a:xfrm>
            <a:off x="388749" y="1969856"/>
            <a:ext cx="12227302" cy="6186309"/>
          </a:xfrm>
          <a:prstGeom prst="rect">
            <a:avLst/>
          </a:prstGeom>
          <a:noFill/>
        </p:spPr>
        <p:txBody>
          <a:bodyPr wrap="square">
            <a:spAutoFit/>
          </a:bodyPr>
          <a:lstStyle/>
          <a:p>
            <a:pPr marL="0" indent="0" algn="l" rtl="0" fontAlgn="base">
              <a:buNone/>
            </a:pPr>
            <a:r>
              <a:rPr lang="en-US" sz="2200" b="1" i="0" u="none" strike="noStrike">
                <a:solidFill>
                  <a:srgbClr val="000000"/>
                </a:solidFill>
                <a:effectLst/>
                <a:latin typeface="+mj-lt"/>
                <a:cs typeface="Arial"/>
              </a:rPr>
              <a:t>Denials</a:t>
            </a:r>
            <a:endParaRPr lang="en-US" sz="2200" b="0" i="0">
              <a:solidFill>
                <a:srgbClr val="000000"/>
              </a:solidFill>
              <a:effectLst/>
              <a:latin typeface="+mj-lt"/>
              <a:cs typeface="Arial"/>
            </a:endParaRPr>
          </a:p>
          <a:p>
            <a:pPr marL="342900" indent="-342900" fontAlgn="base">
              <a:buClr>
                <a:schemeClr val="tx1"/>
              </a:buClr>
              <a:buFont typeface="Arial" panose="020B0604020202020204" pitchFamily="34" charset="0"/>
              <a:buChar char="•"/>
            </a:pPr>
            <a:r>
              <a:rPr lang="en-US" sz="2200">
                <a:solidFill>
                  <a:srgbClr val="000000"/>
                </a:solidFill>
                <a:latin typeface="+mj-lt"/>
                <a:cs typeface="Arial"/>
              </a:rPr>
              <a:t>If a </a:t>
            </a:r>
            <a:r>
              <a:rPr lang="en-US" sz="2200" b="1">
                <a:solidFill>
                  <a:srgbClr val="000000"/>
                </a:solidFill>
                <a:latin typeface="+mj-lt"/>
                <a:cs typeface="Arial"/>
              </a:rPr>
              <a:t>technical denial</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is determined, the provider can request a</a:t>
            </a:r>
            <a:r>
              <a:rPr lang="en-US" sz="2200">
                <a:solidFill>
                  <a:srgbClr val="000000"/>
                </a:solidFill>
                <a:latin typeface="+mj-lt"/>
                <a:cs typeface="Arial"/>
              </a:rPr>
              <a:t> reconsideration.</a:t>
            </a:r>
          </a:p>
          <a:p>
            <a:pPr marL="342900" indent="-342900">
              <a:buClr>
                <a:schemeClr val="tx1"/>
              </a:buClr>
              <a:buFont typeface="Arial" panose="020B0604020202020204" pitchFamily="34" charset="0"/>
              <a:buChar char="•"/>
            </a:pPr>
            <a:r>
              <a:rPr lang="en-US" sz="2200" b="0" i="0" u="none" strike="noStrike">
                <a:solidFill>
                  <a:srgbClr val="000000"/>
                </a:solidFill>
                <a:effectLst/>
                <a:latin typeface="+mj-lt"/>
                <a:cs typeface="Arial"/>
              </a:rPr>
              <a:t>If a </a:t>
            </a:r>
            <a:r>
              <a:rPr lang="en-US" sz="2200" b="1">
                <a:solidFill>
                  <a:srgbClr val="000000"/>
                </a:solidFill>
                <a:latin typeface="+mj-lt"/>
                <a:cs typeface="Arial"/>
              </a:rPr>
              <a:t>medical</a:t>
            </a:r>
            <a:r>
              <a:rPr lang="en-US" sz="2200" b="1" i="0" u="none" strike="noStrike">
                <a:solidFill>
                  <a:srgbClr val="000000"/>
                </a:solidFill>
                <a:effectLst/>
                <a:latin typeface="+mj-lt"/>
                <a:cs typeface="Arial"/>
              </a:rPr>
              <a:t> </a:t>
            </a:r>
            <a:r>
              <a:rPr lang="en-US" sz="2200" b="1">
                <a:solidFill>
                  <a:srgbClr val="000000"/>
                </a:solidFill>
                <a:latin typeface="+mj-lt"/>
                <a:cs typeface="Arial"/>
              </a:rPr>
              <a:t>necessity</a:t>
            </a:r>
            <a:r>
              <a:rPr lang="en-US" sz="2200" b="1" i="0" u="none" strike="noStrike">
                <a:solidFill>
                  <a:srgbClr val="000000"/>
                </a:solidFill>
                <a:effectLst/>
                <a:latin typeface="+mj-lt"/>
                <a:cs typeface="Arial"/>
              </a:rPr>
              <a:t> </a:t>
            </a:r>
            <a:r>
              <a:rPr lang="en-US" sz="2200" b="1">
                <a:solidFill>
                  <a:srgbClr val="000000"/>
                </a:solidFill>
                <a:latin typeface="+mj-lt"/>
                <a:cs typeface="Arial"/>
              </a:rPr>
              <a:t>denial</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was determined, it was determined by a Medical Director. The Medical Director may fully or partially deny a request. For a medical necessity denial, the provider may request a</a:t>
            </a:r>
            <a:r>
              <a:rPr lang="en-US" sz="2200">
                <a:solidFill>
                  <a:srgbClr val="000000"/>
                </a:solidFill>
                <a:latin typeface="+mj-lt"/>
                <a:cs typeface="Arial"/>
              </a:rPr>
              <a:t> reconsideration</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and/or a</a:t>
            </a:r>
            <a:r>
              <a:rPr lang="en-US" sz="2200">
                <a:solidFill>
                  <a:srgbClr val="000000"/>
                </a:solidFill>
                <a:latin typeface="+mj-lt"/>
                <a:cs typeface="Arial"/>
              </a:rPr>
              <a:t> Peer-to-Peer.</a:t>
            </a:r>
          </a:p>
          <a:p>
            <a:pPr marL="342900" indent="-342900">
              <a:buClr>
                <a:schemeClr val="tx1"/>
              </a:buClr>
              <a:buFont typeface="Arial" panose="020B0604020202020204" pitchFamily="34" charset="0"/>
              <a:buChar char="•"/>
            </a:pPr>
            <a:endParaRPr lang="en-US" sz="2200">
              <a:solidFill>
                <a:srgbClr val="000000"/>
              </a:solidFill>
              <a:latin typeface="+mj-lt"/>
            </a:endParaRPr>
          </a:p>
          <a:p>
            <a:pPr marL="221615" lvl="1" indent="-221615" algn="l" rtl="0" fontAlgn="base">
              <a:buFont typeface="Arial" panose="020B0604020202020204" pitchFamily="34" charset="0"/>
              <a:buNone/>
            </a:pPr>
            <a:r>
              <a:rPr lang="en-US" sz="2200" b="1" i="0" u="none" strike="noStrike">
                <a:solidFill>
                  <a:srgbClr val="000000"/>
                </a:solidFill>
                <a:effectLst/>
                <a:latin typeface="+mj-lt"/>
                <a:cs typeface="Arial"/>
              </a:rPr>
              <a:t>Steps to consider after a </a:t>
            </a:r>
            <a:r>
              <a:rPr lang="en-US" sz="2200" b="1">
                <a:solidFill>
                  <a:srgbClr val="000000"/>
                </a:solidFill>
                <a:latin typeface="+mj-lt"/>
                <a:cs typeface="Arial"/>
              </a:rPr>
              <a:t>denial</a:t>
            </a:r>
            <a:r>
              <a:rPr lang="en-US" sz="2200" b="1" i="0" u="none" strike="noStrike">
                <a:solidFill>
                  <a:srgbClr val="000000"/>
                </a:solidFill>
                <a:effectLst/>
                <a:latin typeface="+mj-lt"/>
                <a:cs typeface="Arial"/>
              </a:rPr>
              <a:t> is determined:</a:t>
            </a:r>
            <a:r>
              <a:rPr lang="en-US" sz="2200" b="1" i="0">
                <a:solidFill>
                  <a:srgbClr val="000000"/>
                </a:solidFill>
                <a:effectLst/>
                <a:latin typeface="+mj-lt"/>
                <a:cs typeface="Arial"/>
              </a:rPr>
              <a:t>​</a:t>
            </a:r>
          </a:p>
          <a:p>
            <a:pPr marL="221615" lvl="1" indent="-221615" algn="l" rtl="0" fontAlgn="base">
              <a:buFont typeface="Arial" panose="020B0604020202020204" pitchFamily="34" charset="0"/>
              <a:buNone/>
            </a:pPr>
            <a:endParaRPr lang="en-US" sz="2200" b="1" i="0">
              <a:solidFill>
                <a:srgbClr val="000000"/>
              </a:solidFill>
              <a:effectLst/>
              <a:latin typeface="+mj-lt"/>
              <a:cs typeface="Arial"/>
            </a:endParaRPr>
          </a:p>
          <a:p>
            <a:pPr marL="564515" lvl="1" indent="-342900" fontAlgn="base">
              <a:buClr>
                <a:schemeClr val="tx1"/>
              </a:buClr>
              <a:buFont typeface="Trebuchet MS" panose="020B0603020202020204" pitchFamily="34" charset="0"/>
              <a:buChar char="―"/>
            </a:pPr>
            <a:r>
              <a:rPr lang="en-US" sz="2200" b="1" u="none" strike="noStrike">
                <a:solidFill>
                  <a:srgbClr val="000000"/>
                </a:solidFill>
                <a:effectLst/>
                <a:latin typeface="+mj-lt"/>
                <a:cs typeface="Arial"/>
              </a:rPr>
              <a:t>Reconsideration </a:t>
            </a:r>
            <a:r>
              <a:rPr lang="en-US" sz="2200" b="1">
                <a:solidFill>
                  <a:srgbClr val="000000"/>
                </a:solidFill>
                <a:latin typeface="+mj-lt"/>
                <a:cs typeface="Arial"/>
              </a:rPr>
              <a:t>Request</a:t>
            </a:r>
            <a:r>
              <a:rPr lang="en-US" sz="2200" b="1" i="1" u="none" strike="noStrike">
                <a:solidFill>
                  <a:srgbClr val="000000"/>
                </a:solidFill>
                <a:effectLst/>
                <a:latin typeface="+mj-lt"/>
                <a:cs typeface="Arial"/>
              </a:rPr>
              <a:t>: </a:t>
            </a:r>
            <a:r>
              <a:rPr lang="en-US" sz="2200" b="0" i="0" u="none" strike="noStrike">
                <a:solidFill>
                  <a:srgbClr val="000000"/>
                </a:solidFill>
                <a:effectLst/>
                <a:latin typeface="+mj-lt"/>
                <a:cs typeface="Arial"/>
              </a:rPr>
              <a:t>the </a:t>
            </a:r>
            <a:r>
              <a:rPr lang="en-US" sz="2200" i="1" u="none" strike="noStrike">
                <a:solidFill>
                  <a:srgbClr val="000000"/>
                </a:solidFill>
                <a:effectLst/>
                <a:latin typeface="+mj-lt"/>
                <a:cs typeface="Arial"/>
              </a:rPr>
              <a:t>servicing</a:t>
            </a:r>
            <a:r>
              <a:rPr lang="en-US" sz="2200" b="0" i="0" u="none" strike="noStrike">
                <a:solidFill>
                  <a:srgbClr val="000000"/>
                </a:solidFill>
                <a:effectLst/>
                <a:latin typeface="+mj-lt"/>
                <a:cs typeface="Arial"/>
              </a:rPr>
              <a:t> provider may request a reconsideration to Acentra Health within </a:t>
            </a:r>
            <a:r>
              <a:rPr lang="en-US" sz="2200" i="1" u="none" strike="noStrike">
                <a:solidFill>
                  <a:srgbClr val="000000"/>
                </a:solidFill>
                <a:effectLst/>
                <a:latin typeface="+mj-lt"/>
                <a:cs typeface="Arial"/>
              </a:rPr>
              <a:t>10 business days</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of the </a:t>
            </a:r>
            <a:r>
              <a:rPr lang="en-US" sz="2200">
                <a:solidFill>
                  <a:srgbClr val="000000"/>
                </a:solidFill>
                <a:latin typeface="+mj-lt"/>
                <a:cs typeface="Arial"/>
              </a:rPr>
              <a:t>initial denial</a:t>
            </a:r>
            <a:r>
              <a:rPr lang="en-US" sz="2200" b="0" i="0" u="none" strike="noStrike">
                <a:solidFill>
                  <a:srgbClr val="000000"/>
                </a:solidFill>
                <a:effectLst/>
                <a:latin typeface="+mj-lt"/>
                <a:cs typeface="Arial"/>
              </a:rPr>
              <a:t>.  If the reconsideration is not overturned, the next option is a </a:t>
            </a:r>
            <a:r>
              <a:rPr lang="en-US" sz="2200">
                <a:solidFill>
                  <a:srgbClr val="000000"/>
                </a:solidFill>
                <a:latin typeface="+mj-lt"/>
                <a:cs typeface="Arial"/>
              </a:rPr>
              <a:t>Peer-to-Peer</a:t>
            </a:r>
            <a:r>
              <a:rPr lang="en-US" sz="2200" b="0" i="0" u="none" strike="noStrike">
                <a:solidFill>
                  <a:srgbClr val="000000"/>
                </a:solidFill>
                <a:effectLst/>
                <a:latin typeface="+mj-lt"/>
                <a:cs typeface="Arial"/>
              </a:rPr>
              <a:t> </a:t>
            </a:r>
            <a:r>
              <a:rPr lang="en-US" sz="2200" i="0" u="none" strike="noStrike">
                <a:solidFill>
                  <a:srgbClr val="000000"/>
                </a:solidFill>
                <a:effectLst/>
                <a:latin typeface="+mj-lt"/>
                <a:cs typeface="Arial"/>
              </a:rPr>
              <a:t>(Physician to Physician</a:t>
            </a:r>
            <a:r>
              <a:rPr lang="en-US" sz="2200">
                <a:solidFill>
                  <a:srgbClr val="000000"/>
                </a:solidFill>
                <a:latin typeface="+mj-lt"/>
                <a:cs typeface="Arial"/>
              </a:rPr>
              <a:t>).</a:t>
            </a:r>
            <a:endParaRPr lang="en-US" sz="2200">
              <a:solidFill>
                <a:srgbClr val="000000"/>
              </a:solidFill>
              <a:effectLst/>
              <a:latin typeface="+mj-lt"/>
            </a:endParaRPr>
          </a:p>
          <a:p>
            <a:pPr marL="564515" lvl="1" indent="-342900" fontAlgn="base">
              <a:buClr>
                <a:schemeClr val="tx1"/>
              </a:buClr>
              <a:buFont typeface="Trebuchet MS" panose="020B0603020202020204" pitchFamily="34" charset="0"/>
              <a:buChar char="―"/>
            </a:pPr>
            <a:r>
              <a:rPr lang="en-US" sz="2200" b="1" u="none" strike="noStrike">
                <a:solidFill>
                  <a:srgbClr val="000000"/>
                </a:solidFill>
                <a:effectLst/>
                <a:latin typeface="+mj-lt"/>
                <a:cs typeface="Arial"/>
              </a:rPr>
              <a:t>Peer to Peer Request</a:t>
            </a:r>
            <a:r>
              <a:rPr lang="en-US" sz="2200" b="1" i="1" u="none" strike="noStrike">
                <a:solidFill>
                  <a:srgbClr val="000000"/>
                </a:solidFill>
                <a:effectLst/>
                <a:latin typeface="+mj-lt"/>
                <a:cs typeface="Arial"/>
              </a:rPr>
              <a:t>: </a:t>
            </a:r>
            <a:r>
              <a:rPr lang="en-US" sz="2200" b="0" i="0" u="none" strike="noStrike">
                <a:solidFill>
                  <a:srgbClr val="000000"/>
                </a:solidFill>
                <a:effectLst/>
                <a:latin typeface="+mj-lt"/>
                <a:cs typeface="Arial"/>
              </a:rPr>
              <a:t>an </a:t>
            </a:r>
            <a:r>
              <a:rPr lang="en-US" sz="2200" i="1" u="none" strike="noStrike">
                <a:solidFill>
                  <a:srgbClr val="000000"/>
                </a:solidFill>
                <a:effectLst/>
                <a:latin typeface="+mj-lt"/>
                <a:cs typeface="Arial"/>
              </a:rPr>
              <a:t>ordering</a:t>
            </a:r>
            <a:r>
              <a:rPr lang="en-US" sz="2200" b="0" i="0" u="none" strike="noStrike">
                <a:solidFill>
                  <a:srgbClr val="000000"/>
                </a:solidFill>
                <a:effectLst/>
                <a:latin typeface="+mj-lt"/>
                <a:cs typeface="Arial"/>
              </a:rPr>
              <a:t> provider may request a Peer-to-Peer review within </a:t>
            </a:r>
            <a:r>
              <a:rPr lang="en-US" sz="2200" i="1" u="none" strike="noStrike">
                <a:solidFill>
                  <a:srgbClr val="000000"/>
                </a:solidFill>
                <a:effectLst/>
                <a:latin typeface="+mj-lt"/>
                <a:cs typeface="Arial"/>
              </a:rPr>
              <a:t>10 business days</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from the date of the medical necessity adverse </a:t>
            </a:r>
            <a:r>
              <a:rPr lang="en-US" sz="2200">
                <a:solidFill>
                  <a:srgbClr val="000000"/>
                </a:solidFill>
                <a:latin typeface="+mj-lt"/>
                <a:cs typeface="Arial"/>
              </a:rPr>
              <a:t>determination.</a:t>
            </a:r>
          </a:p>
          <a:p>
            <a:pPr marL="786130" lvl="2" indent="-342900">
              <a:buClr>
                <a:schemeClr val="tx1"/>
              </a:buClr>
              <a:buFont typeface="Courier New" panose="02070309020205020404" pitchFamily="49" charset="0"/>
              <a:buChar char="o"/>
            </a:pPr>
            <a:r>
              <a:rPr lang="en-US" sz="2200">
                <a:solidFill>
                  <a:srgbClr val="000000"/>
                </a:solidFill>
                <a:latin typeface="+mj-lt"/>
                <a:cs typeface="Arial"/>
              </a:rPr>
              <a:t>Place</a:t>
            </a:r>
            <a:r>
              <a:rPr lang="en-US" sz="2200" b="0" i="0" u="none" strike="noStrike">
                <a:solidFill>
                  <a:srgbClr val="000000"/>
                </a:solidFill>
                <a:effectLst/>
                <a:latin typeface="+mj-lt"/>
                <a:cs typeface="Arial"/>
              </a:rPr>
              <a:t> the request in the case notes, providing the physician’s full name, phone number, and three dates and times of </a:t>
            </a:r>
            <a:r>
              <a:rPr lang="en-US" sz="2200">
                <a:solidFill>
                  <a:srgbClr val="000000"/>
                </a:solidFill>
                <a:latin typeface="+mj-lt"/>
                <a:cs typeface="Arial"/>
              </a:rPr>
              <a:t>availability.</a:t>
            </a:r>
            <a:endParaRPr lang="en-US" sz="2200">
              <a:latin typeface="+mj-lt"/>
            </a:endParaRPr>
          </a:p>
          <a:p>
            <a:pPr marL="786130" lvl="2" indent="-342900" algn="l">
              <a:buClr>
                <a:schemeClr val="tx1"/>
              </a:buClr>
              <a:buFont typeface="Courier New" panose="02070309020205020404" pitchFamily="49" charset="0"/>
              <a:buChar char="o"/>
            </a:pPr>
            <a:r>
              <a:rPr lang="en-US" sz="2200">
                <a:solidFill>
                  <a:srgbClr val="000000"/>
                </a:solidFill>
                <a:latin typeface="+mj-lt"/>
                <a:cs typeface="Arial"/>
              </a:rPr>
              <a:t>The</a:t>
            </a:r>
            <a:r>
              <a:rPr lang="en-US" sz="2200" b="0" i="0" u="none" strike="noStrike">
                <a:solidFill>
                  <a:srgbClr val="000000"/>
                </a:solidFill>
                <a:effectLst/>
                <a:latin typeface="+mj-lt"/>
                <a:cs typeface="Arial"/>
              </a:rPr>
              <a:t> peer-to-peer will be arranged on one of the provided dates and times for the conversation to be conducted. You may also call Customer Service at 720-689-6340 to request the peer-to-peer. </a:t>
            </a:r>
            <a:r>
              <a:rPr lang="en-US" sz="2200" b="0" i="0">
                <a:solidFill>
                  <a:srgbClr val="000000"/>
                </a:solidFill>
                <a:effectLst/>
                <a:latin typeface="+mj-lt"/>
                <a:cs typeface="Arial"/>
              </a:rPr>
              <a:t>​</a:t>
            </a:r>
            <a:endParaRPr lang="en-US" sz="2200">
              <a:latin typeface="+mj-lt"/>
            </a:endParaRPr>
          </a:p>
        </p:txBody>
      </p:sp>
      <p:pic>
        <p:nvPicPr>
          <p:cNvPr id="23" name="Audio 22">
            <a:hlinkClick r:id="" action="ppaction://media"/>
            <a:extLst>
              <a:ext uri="{FF2B5EF4-FFF2-40B4-BE49-F238E27FC236}">
                <a16:creationId xmlns:a16="http://schemas.microsoft.com/office/drawing/2014/main" id="{917487F2-1D16-4D97-5283-98108452BDF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591463565"/>
      </p:ext>
    </p:extLst>
  </p:cSld>
  <p:clrMapOvr>
    <a:masterClrMapping/>
  </p:clrMapOvr>
  <mc:AlternateContent xmlns:mc="http://schemas.openxmlformats.org/markup-compatibility/2006" xmlns:p14="http://schemas.microsoft.com/office/powerpoint/2010/main">
    <mc:Choice Requires="p14">
      <p:transition spd="slow" p14:dur="2000" advTm="67109"/>
    </mc:Choice>
    <mc:Fallback xmlns="">
      <p:transition spd="slow" advTm="67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Turnaround Times (TAT) – Part 1</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AA38BE-98BA-BD40-3EA1-7F02808E8266}"/>
              </a:ext>
            </a:extLst>
          </p:cNvPr>
          <p:cNvSpPr txBox="1"/>
          <p:nvPr/>
        </p:nvSpPr>
        <p:spPr>
          <a:xfrm>
            <a:off x="146050" y="2060644"/>
            <a:ext cx="12712700" cy="6370975"/>
          </a:xfrm>
          <a:prstGeom prst="rect">
            <a:avLst/>
          </a:prstGeom>
          <a:noFill/>
        </p:spPr>
        <p:txBody>
          <a:bodyPr wrap="square">
            <a:spAutoFit/>
          </a:bodyPr>
          <a:lstStyle/>
          <a:p>
            <a:pPr marL="0" indent="0" fontAlgn="base">
              <a:buNone/>
            </a:pPr>
            <a:r>
              <a:rPr lang="en-US" sz="2400" b="1" i="0" u="none" strike="noStrike">
                <a:solidFill>
                  <a:schemeClr val="tx1"/>
                </a:solidFill>
                <a:effectLst/>
                <a:latin typeface="+mj-lt"/>
                <a:cs typeface="Arial"/>
              </a:rPr>
              <a:t>Turnaround </a:t>
            </a:r>
            <a:r>
              <a:rPr lang="en-US" sz="2400" b="1">
                <a:solidFill>
                  <a:schemeClr val="tx1"/>
                </a:solidFill>
                <a:latin typeface="+mj-lt"/>
                <a:cs typeface="Arial"/>
              </a:rPr>
              <a:t>Time:</a:t>
            </a:r>
            <a:r>
              <a:rPr lang="en-US" sz="2400">
                <a:solidFill>
                  <a:schemeClr val="tx1"/>
                </a:solidFill>
                <a:latin typeface="+mj-lt"/>
                <a:cs typeface="Arial"/>
              </a:rPr>
              <a:t> the</a:t>
            </a:r>
            <a:r>
              <a:rPr lang="en-US" sz="2400" i="0" u="none" strike="noStrike">
                <a:solidFill>
                  <a:schemeClr val="tx1"/>
                </a:solidFill>
                <a:effectLst/>
                <a:latin typeface="+mj-lt"/>
                <a:cs typeface="Arial"/>
              </a:rPr>
              <a:t> </a:t>
            </a:r>
            <a:r>
              <a:rPr lang="en-US" sz="2400" b="0" i="0" u="none" strike="noStrike">
                <a:solidFill>
                  <a:schemeClr val="tx1"/>
                </a:solidFill>
                <a:effectLst/>
                <a:latin typeface="+mj-lt"/>
                <a:cs typeface="Arial"/>
              </a:rPr>
              <a:t>turnaround time for completion of a PAR review ensures: </a:t>
            </a:r>
            <a:r>
              <a:rPr lang="en-US" sz="2400" b="0" i="0">
                <a:solidFill>
                  <a:schemeClr val="tx1"/>
                </a:solidFill>
                <a:effectLst/>
                <a:latin typeface="+mj-lt"/>
                <a:cs typeface="Arial"/>
              </a:rPr>
              <a:t>​</a:t>
            </a:r>
          </a:p>
          <a:p>
            <a:pPr marL="0" indent="0" fontAlgn="base">
              <a:buNone/>
            </a:pPr>
            <a:endParaRPr lang="en-US" sz="2400" b="0" i="0">
              <a:solidFill>
                <a:schemeClr val="tx1"/>
              </a:solidFill>
              <a:effectLst/>
              <a:latin typeface="+mj-lt"/>
              <a:cs typeface="Arial"/>
            </a:endParaRPr>
          </a:p>
          <a:p>
            <a:pPr marL="457200" indent="-457200" algn="l" rtl="0" fontAlgn="base">
              <a:buClr>
                <a:schemeClr val="tx1"/>
              </a:buClr>
              <a:buFont typeface="Arial" panose="020B0604020202020204" pitchFamily="34" charset="0"/>
              <a:buChar char="•"/>
            </a:pPr>
            <a:r>
              <a:rPr lang="en-US" sz="2400" b="0" i="0">
                <a:solidFill>
                  <a:schemeClr val="tx1"/>
                </a:solidFill>
                <a:effectLst/>
                <a:latin typeface="+mj-lt"/>
                <a:cs typeface="Arial"/>
              </a:rPr>
              <a:t>​</a:t>
            </a:r>
            <a:r>
              <a:rPr lang="en-US" sz="2400" b="0" i="0" u="none" strike="noStrike">
                <a:solidFill>
                  <a:schemeClr val="tx1"/>
                </a:solidFill>
                <a:effectLst/>
                <a:latin typeface="+mj-lt"/>
                <a:cs typeface="Arial"/>
              </a:rPr>
              <a:t>A thorough and quality review of all PARs by reviewing</a:t>
            </a:r>
            <a:r>
              <a:rPr lang="en-US" sz="2400">
                <a:solidFill>
                  <a:schemeClr val="tx1"/>
                </a:solidFill>
                <a:latin typeface="+mj-lt"/>
                <a:cs typeface="Arial"/>
              </a:rPr>
              <a:t> all necessary &amp; required  </a:t>
            </a:r>
            <a:r>
              <a:rPr lang="en-US" sz="2400" b="0" i="0" u="none" strike="noStrike">
                <a:solidFill>
                  <a:schemeClr val="tx1"/>
                </a:solidFill>
                <a:effectLst/>
                <a:latin typeface="+mj-lt"/>
                <a:cs typeface="Arial"/>
              </a:rPr>
              <a:t>documentation when it is </a:t>
            </a:r>
            <a:r>
              <a:rPr lang="en-US" sz="2400" i="0" u="none" strike="noStrike">
                <a:solidFill>
                  <a:schemeClr val="tx1"/>
                </a:solidFill>
                <a:effectLst/>
                <a:latin typeface="+mj-lt"/>
                <a:cs typeface="Arial"/>
              </a:rPr>
              <a:t>received</a:t>
            </a:r>
            <a:r>
              <a:rPr lang="en-US" sz="2400" b="0" i="0" u="none" strike="noStrike">
                <a:solidFill>
                  <a:schemeClr val="tx1"/>
                </a:solidFill>
                <a:effectLst/>
                <a:latin typeface="+mj-lt"/>
                <a:cs typeface="Arial"/>
              </a:rPr>
              <a:t> </a:t>
            </a:r>
          </a:p>
          <a:p>
            <a:pPr algn="l" rtl="0" fontAlgn="base">
              <a:buClr>
                <a:schemeClr val="tx1"/>
              </a:buClr>
            </a:pPr>
            <a:r>
              <a:rPr lang="en-US" sz="2400" b="0" i="0">
                <a:solidFill>
                  <a:schemeClr val="tx1"/>
                </a:solidFill>
                <a:effectLst/>
                <a:latin typeface="+mj-lt"/>
                <a:cs typeface="Arial"/>
              </a:rPr>
              <a:t>​</a:t>
            </a:r>
          </a:p>
          <a:p>
            <a:pPr marL="457200" indent="-457200">
              <a:buClr>
                <a:schemeClr val="tx1"/>
              </a:buClr>
              <a:buFont typeface="Arial" panose="020B0604020202020204" pitchFamily="34" charset="0"/>
              <a:buChar char="•"/>
            </a:pPr>
            <a:r>
              <a:rPr lang="en-US" sz="2400" b="0" i="0" u="none" strike="noStrike">
                <a:solidFill>
                  <a:schemeClr val="tx1"/>
                </a:solidFill>
                <a:effectLst/>
                <a:latin typeface="+mj-lt"/>
                <a:cs typeface="Arial"/>
              </a:rPr>
              <a:t>Decreases the number of unnecessary pends to request additional documentation or information </a:t>
            </a:r>
            <a:r>
              <a:rPr lang="en-US" sz="2400" b="0" i="0">
                <a:solidFill>
                  <a:schemeClr val="tx1"/>
                </a:solidFill>
                <a:effectLst/>
                <a:latin typeface="+mj-lt"/>
                <a:cs typeface="Arial"/>
              </a:rPr>
              <a:t>​</a:t>
            </a:r>
          </a:p>
          <a:p>
            <a:pPr marL="457200" indent="-457200">
              <a:buClr>
                <a:schemeClr val="tx1"/>
              </a:buClr>
              <a:buFont typeface="Arial" panose="020B0604020202020204" pitchFamily="34" charset="0"/>
              <a:buChar char="•"/>
            </a:pPr>
            <a:endParaRPr lang="en-US" sz="2400">
              <a:solidFill>
                <a:schemeClr val="tx1"/>
              </a:solidFill>
              <a:latin typeface="+mj-lt"/>
            </a:endParaRPr>
          </a:p>
          <a:p>
            <a:pPr marL="457200" indent="-457200">
              <a:buClr>
                <a:schemeClr val="tx1"/>
              </a:buClr>
              <a:buFont typeface="Arial" panose="020B0604020202020204" pitchFamily="34" charset="0"/>
              <a:buChar char="•"/>
            </a:pPr>
            <a:r>
              <a:rPr lang="en-US" sz="2400" b="0" i="0" u="none" strike="noStrike">
                <a:solidFill>
                  <a:schemeClr val="tx1"/>
                </a:solidFill>
                <a:effectLst/>
                <a:latin typeface="+mj-lt"/>
                <a:cs typeface="Arial"/>
              </a:rPr>
              <a:t>Improves care coordination and data sharing between Acentra Health and the Department’s partners</a:t>
            </a:r>
            <a:r>
              <a:rPr lang="en-US" sz="2400">
                <a:solidFill>
                  <a:schemeClr val="tx1"/>
                </a:solidFill>
                <a:latin typeface="+mj-lt"/>
                <a:cs typeface="Arial"/>
              </a:rPr>
              <a:t> (i.e., </a:t>
            </a:r>
            <a:r>
              <a:rPr lang="en-US" sz="2400" b="0" i="0" u="none" strike="noStrike">
                <a:solidFill>
                  <a:schemeClr val="tx1"/>
                </a:solidFill>
                <a:effectLst/>
                <a:latin typeface="+mj-lt"/>
                <a:cs typeface="Arial"/>
              </a:rPr>
              <a:t>Regional Accountable Entities</a:t>
            </a:r>
            <a:r>
              <a:rPr lang="en-US" sz="2400">
                <a:solidFill>
                  <a:schemeClr val="tx1"/>
                </a:solidFill>
                <a:latin typeface="+mj-lt"/>
                <a:cs typeface="Arial"/>
              </a:rPr>
              <a:t>, </a:t>
            </a:r>
            <a:r>
              <a:rPr lang="en-US" sz="2400" b="0" i="0" u="none" strike="noStrike">
                <a:solidFill>
                  <a:schemeClr val="tx1"/>
                </a:solidFill>
                <a:effectLst/>
                <a:latin typeface="+mj-lt"/>
                <a:cs typeface="Arial"/>
              </a:rPr>
              <a:t>Case Management Agencies</a:t>
            </a:r>
            <a:r>
              <a:rPr lang="en-US" sz="2400">
                <a:solidFill>
                  <a:schemeClr val="tx1"/>
                </a:solidFill>
                <a:latin typeface="+mj-lt"/>
                <a:cs typeface="Arial"/>
              </a:rPr>
              <a:t>, etc.)</a:t>
            </a:r>
          </a:p>
          <a:p>
            <a:pPr marL="457200" indent="-457200">
              <a:buClr>
                <a:schemeClr val="tx1"/>
              </a:buClr>
              <a:buFont typeface="Arial" panose="020B0604020202020204" pitchFamily="34" charset="0"/>
              <a:buChar char="•"/>
            </a:pPr>
            <a:endParaRPr lang="en-US" sz="2400">
              <a:solidFill>
                <a:schemeClr val="tx1"/>
              </a:solidFill>
              <a:latin typeface="+mj-lt"/>
              <a:cs typeface="Arial"/>
            </a:endParaRPr>
          </a:p>
          <a:p>
            <a:pPr marL="457200" indent="-457200">
              <a:buClr>
                <a:schemeClr val="tx1"/>
              </a:buClr>
              <a:buFont typeface="Arial" panose="020B0604020202020204" pitchFamily="34" charset="0"/>
              <a:buChar char="•"/>
            </a:pPr>
            <a:endParaRPr lang="en-US" sz="2400">
              <a:solidFill>
                <a:schemeClr val="tx1"/>
              </a:solidFill>
              <a:latin typeface="+mj-lt"/>
            </a:endParaRPr>
          </a:p>
          <a:p>
            <a:pPr marL="0" indent="0" algn="l" rtl="0" fontAlgn="base">
              <a:buNone/>
            </a:pPr>
            <a:r>
              <a:rPr lang="en-US" sz="2400" b="0" i="0">
                <a:solidFill>
                  <a:schemeClr val="tx1"/>
                </a:solidFill>
                <a:effectLst/>
                <a:latin typeface="+mj-lt"/>
                <a:cs typeface="Arial"/>
              </a:rPr>
              <a:t>​</a:t>
            </a:r>
            <a:r>
              <a:rPr lang="en-US" sz="2400">
                <a:solidFill>
                  <a:schemeClr val="tx1"/>
                </a:solidFill>
                <a:latin typeface="+mj-lt"/>
              </a:rPr>
              <a:t>*For additional information pends: the provider will have 10 business days to respond. If there is no response or there is an insufficient response to the request, Acentra will complete the review and technically deny for Lack of Information (LOI), if appropriate.</a:t>
            </a:r>
            <a:endParaRPr lang="en-US" sz="2400" b="0" i="0">
              <a:solidFill>
                <a:schemeClr val="tx1"/>
              </a:solidFill>
              <a:effectLst/>
              <a:latin typeface="+mj-lt"/>
              <a:cs typeface="Arial"/>
            </a:endParaRPr>
          </a:p>
          <a:p>
            <a:pPr marL="0" indent="0" fontAlgn="base">
              <a:buNone/>
            </a:pPr>
            <a:endParaRPr lang="en-US" sz="2400" b="0" i="0">
              <a:solidFill>
                <a:srgbClr val="000000"/>
              </a:solidFill>
              <a:effectLst/>
              <a:latin typeface="+mj-lt"/>
              <a:cs typeface="Arial"/>
            </a:endParaRPr>
          </a:p>
        </p:txBody>
      </p:sp>
      <p:pic>
        <p:nvPicPr>
          <p:cNvPr id="20" name="Audio 19">
            <a:hlinkClick r:id="" action="ppaction://media"/>
            <a:extLst>
              <a:ext uri="{FF2B5EF4-FFF2-40B4-BE49-F238E27FC236}">
                <a16:creationId xmlns:a16="http://schemas.microsoft.com/office/drawing/2014/main" id="{CD0555B9-E65E-0816-1296-3E19A657894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668057495"/>
      </p:ext>
    </p:extLst>
  </p:cSld>
  <p:clrMapOvr>
    <a:masterClrMapping/>
  </p:clrMapOvr>
  <mc:AlternateContent xmlns:mc="http://schemas.openxmlformats.org/markup-compatibility/2006" xmlns:p14="http://schemas.microsoft.com/office/powerpoint/2010/main">
    <mc:Choice Requires="p14">
      <p:transition spd="slow" p14:dur="2000" advTm="39655"/>
    </mc:Choice>
    <mc:Fallback xmlns="">
      <p:transition spd="slow" advTm="39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Turnaround Times – Part 2</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75F45D-1068-1E78-8E81-98BEEC8175D7}"/>
              </a:ext>
            </a:extLst>
          </p:cNvPr>
          <p:cNvSpPr txBox="1"/>
          <p:nvPr/>
        </p:nvSpPr>
        <p:spPr>
          <a:xfrm>
            <a:off x="368300" y="1385887"/>
            <a:ext cx="12268199" cy="6524863"/>
          </a:xfrm>
          <a:prstGeom prst="rect">
            <a:avLst/>
          </a:prstGeom>
          <a:noFill/>
        </p:spPr>
        <p:txBody>
          <a:bodyPr wrap="square">
            <a:spAutoFit/>
          </a:bodyPr>
          <a:lstStyle/>
          <a:p>
            <a:pPr algn="l"/>
            <a:r>
              <a:rPr lang="en-US" sz="2200" b="1" dirty="0"/>
              <a:t>Expedited review </a:t>
            </a:r>
            <a:r>
              <a:rPr lang="en-US" sz="2200" dirty="0"/>
              <a:t>: a PAR that is expedited is because a delay could: </a:t>
            </a:r>
          </a:p>
          <a:p>
            <a:pPr algn="l"/>
            <a:r>
              <a:rPr lang="en-US" sz="2200" dirty="0"/>
              <a:t>• Jeopardize Life/Health of member, </a:t>
            </a:r>
          </a:p>
          <a:p>
            <a:pPr algn="l"/>
            <a:r>
              <a:rPr lang="en-US" sz="2200" dirty="0"/>
              <a:t>• Jeopardize ability to regain maximum function </a:t>
            </a:r>
          </a:p>
          <a:p>
            <a:pPr algn="l"/>
            <a:r>
              <a:rPr lang="en-US" sz="2200" dirty="0"/>
              <a:t>• and/or subject to severe pain. </a:t>
            </a:r>
          </a:p>
          <a:p>
            <a:pPr algn="l"/>
            <a:r>
              <a:rPr lang="en-US" sz="2200" dirty="0"/>
              <a:t>These requests will be completed in no more than 4 business hours.</a:t>
            </a:r>
          </a:p>
          <a:p>
            <a:pPr algn="l"/>
            <a:endParaRPr lang="en-US" sz="2200" dirty="0"/>
          </a:p>
          <a:p>
            <a:pPr algn="l"/>
            <a:r>
              <a:rPr lang="en-US" sz="2200" b="1" dirty="0"/>
              <a:t>Rapid review</a:t>
            </a:r>
            <a:r>
              <a:rPr lang="en-US" sz="2200" dirty="0"/>
              <a:t>: a PAR that is requested because a longer turnaround time could result in a delay in the Health First Colorado member receiving care or services that would be detrimental to their ongoing, long-term care.</a:t>
            </a:r>
          </a:p>
          <a:p>
            <a:pPr algn="l"/>
            <a:endParaRPr lang="en-US" sz="2200" dirty="0"/>
          </a:p>
          <a:p>
            <a:pPr algn="l"/>
            <a:r>
              <a:rPr lang="en-US" sz="2200" dirty="0"/>
              <a:t>A Rapid review may be requested by the Provider in very specific circumstances including: </a:t>
            </a:r>
          </a:p>
          <a:p>
            <a:pPr algn="l"/>
            <a:r>
              <a:rPr lang="en-US" sz="2200" dirty="0"/>
              <a:t>• A service or benefit that requires a PAR and is needed prior to a Health First Colorado member’s inpatient hospital discharge. </a:t>
            </a:r>
          </a:p>
          <a:p>
            <a:pPr marL="342900" indent="-342900" algn="l">
              <a:buFont typeface="Arial" panose="020B0604020202020204" pitchFamily="34" charset="0"/>
              <a:buChar char="•"/>
            </a:pPr>
            <a:r>
              <a:rPr lang="en-US" sz="2200" dirty="0"/>
              <a:t>Same Day Diagnostic studies required for cancer treatments.</a:t>
            </a:r>
          </a:p>
          <a:p>
            <a:pPr marL="342900" indent="-342900" algn="l">
              <a:buFont typeface="Arial" panose="020B0604020202020204" pitchFamily="34" charset="0"/>
              <a:buChar char="•"/>
            </a:pPr>
            <a:r>
              <a:rPr lang="en-US" sz="2200" dirty="0"/>
              <a:t>Genetic or Molecular testing requiring amniocentesis </a:t>
            </a:r>
          </a:p>
          <a:p>
            <a:pPr algn="l"/>
            <a:r>
              <a:rPr lang="en-US" sz="2200" dirty="0"/>
              <a:t>These requests will be completed in no more than 1 business day.</a:t>
            </a:r>
          </a:p>
          <a:p>
            <a:pPr algn="l"/>
            <a:endParaRPr lang="en-US" sz="2200" dirty="0"/>
          </a:p>
          <a:p>
            <a:pPr algn="l"/>
            <a:r>
              <a:rPr lang="en-US" sz="2200" b="1" dirty="0"/>
              <a:t>Standard review</a:t>
            </a:r>
            <a:r>
              <a:rPr lang="en-US" sz="2200" dirty="0"/>
              <a:t>: the majority of cases would fall under this category as a Prior Authorization Request is needed. These requests will be completed in no more than 10 business days. </a:t>
            </a:r>
            <a:endParaRPr lang="en-US" sz="2200" b="0" i="1" u="none" strike="noStrike" baseline="0" dirty="0">
              <a:solidFill>
                <a:srgbClr val="000000"/>
              </a:solidFill>
              <a:latin typeface="+mj-lt"/>
            </a:endParaRPr>
          </a:p>
        </p:txBody>
      </p:sp>
      <p:pic>
        <p:nvPicPr>
          <p:cNvPr id="12" name="Audio 11">
            <a:hlinkClick r:id="" action="ppaction://media"/>
            <a:extLst>
              <a:ext uri="{FF2B5EF4-FFF2-40B4-BE49-F238E27FC236}">
                <a16:creationId xmlns:a16="http://schemas.microsoft.com/office/drawing/2014/main" id="{AFF4A104-B52F-968C-9661-6B74BC7F683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538280352"/>
      </p:ext>
    </p:extLst>
  </p:cSld>
  <p:clrMapOvr>
    <a:masterClrMapping/>
  </p:clrMapOvr>
  <mc:AlternateContent xmlns:mc="http://schemas.openxmlformats.org/markup-compatibility/2006" xmlns:p14="http://schemas.microsoft.com/office/powerpoint/2010/main">
    <mc:Choice Requires="p14">
      <p:transition spd="slow" p14:dur="2000" advTm="63664"/>
    </mc:Choice>
    <mc:Fallback xmlns="">
      <p:transition spd="slow" advTm="6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Definition of Medical Necessity</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9A8BEC-DE13-464F-3BFA-460AEF948489}"/>
              </a:ext>
            </a:extLst>
          </p:cNvPr>
          <p:cNvSpPr txBox="1"/>
          <p:nvPr/>
        </p:nvSpPr>
        <p:spPr>
          <a:xfrm>
            <a:off x="368300" y="1611651"/>
            <a:ext cx="12268199" cy="7078861"/>
          </a:xfrm>
          <a:prstGeom prst="rect">
            <a:avLst/>
          </a:prstGeom>
          <a:noFill/>
        </p:spPr>
        <p:txBody>
          <a:bodyPr wrap="square" lIns="91440" tIns="45720" rIns="91440" bIns="45720" anchor="t">
            <a:spAutoFit/>
          </a:bodyPr>
          <a:lstStyle/>
          <a:p>
            <a:pPr marL="0" indent="0" algn="l" rtl="0" fontAlgn="base">
              <a:buNone/>
            </a:pPr>
            <a:r>
              <a:rPr lang="en-US" i="1" dirty="0">
                <a:latin typeface="+mn-lt"/>
                <a:cs typeface="Arial"/>
              </a:rPr>
              <a:t>1</a:t>
            </a:r>
            <a:r>
              <a:rPr lang="en-US" b="0" i="1" u="none" strike="noStrike" dirty="0">
                <a:solidFill>
                  <a:srgbClr val="000000"/>
                </a:solidFill>
                <a:effectLst/>
                <a:latin typeface="+mn-lt"/>
                <a:cs typeface="Arial"/>
              </a:rPr>
              <a:t>0 CCR 2505-10; </a:t>
            </a:r>
            <a:r>
              <a:rPr lang="en-US" i="1" dirty="0">
                <a:solidFill>
                  <a:srgbClr val="000000"/>
                </a:solidFill>
                <a:latin typeface="+mn-lt"/>
                <a:cs typeface="Arial"/>
              </a:rPr>
              <a:t>8.076.1.8</a:t>
            </a:r>
            <a:endParaRPr lang="en-US" b="0" i="1" dirty="0">
              <a:solidFill>
                <a:srgbClr val="000000"/>
              </a:solidFill>
              <a:effectLst/>
              <a:latin typeface="+mn-lt"/>
              <a:cs typeface="Arial"/>
            </a:endParaRPr>
          </a:p>
          <a:p>
            <a:pPr marL="0" indent="0" algn="l" rtl="0" fontAlgn="base">
              <a:buNone/>
            </a:pPr>
            <a:r>
              <a:rPr lang="en-US" b="0" i="0" u="none" strike="noStrike" dirty="0">
                <a:solidFill>
                  <a:srgbClr val="000000"/>
                </a:solidFill>
                <a:effectLst/>
                <a:latin typeface="+mn-lt"/>
                <a:cs typeface="Arial"/>
              </a:rPr>
              <a:t>Medical necessity means a Medical Assistance program good or service:</a:t>
            </a:r>
            <a:r>
              <a:rPr lang="en-US" b="0" i="0" dirty="0">
                <a:solidFill>
                  <a:srgbClr val="000000"/>
                </a:solidFill>
                <a:effectLst/>
                <a:latin typeface="+mn-lt"/>
                <a:cs typeface="Arial"/>
              </a:rPr>
              <a:t>​</a:t>
            </a:r>
          </a:p>
          <a:p>
            <a:pPr marL="1122045" lvl="3" indent="-457200" fontAlgn="base">
              <a:buAutoNum type="alphaLcPeriod"/>
            </a:pPr>
            <a:r>
              <a:rPr lang="en-US" b="0" i="0" u="none" strike="noStrike" dirty="0">
                <a:solidFill>
                  <a:srgbClr val="000000"/>
                </a:solidFill>
                <a:effectLst/>
                <a:latin typeface="+mn-lt"/>
                <a:cs typeface="Arial"/>
              </a:rPr>
              <a:t>Will, or is reasonably expected to prevent, diagnose, cure, correct, reduce, or ameliorate the pain and suffering, or the physical, mental, cognitive, or developmental effects of an illness, condition, injury, or disability.</a:t>
            </a:r>
          </a:p>
          <a:p>
            <a:pPr marL="664845" lvl="3" indent="0"/>
            <a:r>
              <a:rPr lang="en-US" dirty="0">
                <a:solidFill>
                  <a:srgbClr val="000000"/>
                </a:solidFill>
                <a:latin typeface="+mn-lt"/>
                <a:cs typeface="Arial"/>
              </a:rPr>
              <a:t> </a:t>
            </a:r>
            <a:r>
              <a:rPr lang="en-US" b="0" i="0" u="none" strike="noStrike" dirty="0">
                <a:solidFill>
                  <a:srgbClr val="000000"/>
                </a:solidFill>
                <a:effectLst/>
                <a:latin typeface="+mn-lt"/>
                <a:cs typeface="Arial"/>
              </a:rPr>
              <a:t>This may</a:t>
            </a:r>
            <a:r>
              <a:rPr lang="en-US" b="0" i="0" dirty="0">
                <a:solidFill>
                  <a:srgbClr val="000000"/>
                </a:solidFill>
                <a:effectLst/>
                <a:latin typeface="+mn-lt"/>
                <a:cs typeface="Arial"/>
              </a:rPr>
              <a:t>​ </a:t>
            </a:r>
            <a:r>
              <a:rPr lang="en-US" b="0" i="0" u="none" strike="noStrike" dirty="0">
                <a:solidFill>
                  <a:srgbClr val="000000"/>
                </a:solidFill>
                <a:effectLst/>
                <a:latin typeface="+mn-lt"/>
                <a:cs typeface="Arial"/>
              </a:rPr>
              <a:t>include a course of treatment that includes mere observation or no treatment at all;</a:t>
            </a:r>
            <a:r>
              <a:rPr lang="en-US" b="0" i="0" dirty="0">
                <a:solidFill>
                  <a:srgbClr val="000000"/>
                </a:solidFill>
                <a:effectLst/>
                <a:latin typeface="+mn-lt"/>
                <a:cs typeface="Arial"/>
              </a:rPr>
              <a:t>​</a:t>
            </a:r>
          </a:p>
          <a:p>
            <a:pPr marL="664845" lvl="3" indent="0" fontAlgn="base"/>
            <a:endParaRPr lang="en-US" b="0" i="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b. Is provided in accordance with generally accepted professional standards for health care in the United States;</a:t>
            </a:r>
            <a:r>
              <a:rPr lang="en-US" b="0" i="0" dirty="0">
                <a:solidFill>
                  <a:srgbClr val="000000"/>
                </a:solidFill>
                <a:effectLst/>
                <a:latin typeface="+mn-lt"/>
                <a:cs typeface="Arial"/>
              </a:rPr>
              <a:t>​</a:t>
            </a:r>
          </a:p>
          <a:p>
            <a:pPr marL="664845" lvl="3" indent="0" fontAlgn="base">
              <a:buNone/>
            </a:pPr>
            <a:endParaRPr lang="en-US" b="0" i="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c. Is clinically appropriate in terms of type, frequency, extent, site, and duration;</a:t>
            </a:r>
            <a:r>
              <a:rPr lang="en-US" b="0" i="0" dirty="0">
                <a:solidFill>
                  <a:srgbClr val="000000"/>
                </a:solidFill>
                <a:effectLst/>
                <a:latin typeface="+mn-lt"/>
                <a:cs typeface="Arial"/>
              </a:rPr>
              <a:t>​</a:t>
            </a:r>
          </a:p>
          <a:p>
            <a:pPr marL="664845" lvl="3" indent="0" fontAlgn="base">
              <a:buNone/>
            </a:pPr>
            <a:endParaRPr lang="en-US" b="0" i="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d. Is not primarily for the economic benefit of the provider or primarily for the convenience of the client, caretaker, or provider;</a:t>
            </a:r>
            <a:r>
              <a:rPr lang="en-US" b="0" i="0" dirty="0">
                <a:solidFill>
                  <a:srgbClr val="000000"/>
                </a:solidFill>
                <a:effectLst/>
                <a:latin typeface="+mn-lt"/>
                <a:cs typeface="Arial"/>
              </a:rPr>
              <a:t>​</a:t>
            </a:r>
          </a:p>
          <a:p>
            <a:pPr marL="664845" lvl="3" indent="0" fontAlgn="base">
              <a:buNone/>
            </a:pPr>
            <a:endParaRPr lang="en-US" b="0" i="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e. Is delivered in the most appropriate setting(s) required by the client's condition;</a:t>
            </a:r>
            <a:r>
              <a:rPr lang="en-US" b="0" i="0" dirty="0">
                <a:solidFill>
                  <a:srgbClr val="000000"/>
                </a:solidFill>
                <a:effectLst/>
                <a:latin typeface="+mn-lt"/>
                <a:cs typeface="Arial"/>
              </a:rPr>
              <a:t>​</a:t>
            </a:r>
          </a:p>
          <a:p>
            <a:pPr marL="664845" lvl="3" indent="0" fontAlgn="base">
              <a:buNone/>
            </a:pPr>
            <a:endParaRPr lang="en-US" b="0" i="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f. Is not experimental or investigational; and</a:t>
            </a:r>
            <a:r>
              <a:rPr lang="en-US" b="0" i="0" dirty="0">
                <a:solidFill>
                  <a:srgbClr val="000000"/>
                </a:solidFill>
                <a:effectLst/>
                <a:latin typeface="+mn-lt"/>
                <a:cs typeface="Arial"/>
              </a:rPr>
              <a:t>​</a:t>
            </a:r>
          </a:p>
          <a:p>
            <a:pPr marL="664845" lvl="3" indent="0" fontAlgn="base">
              <a:buNone/>
            </a:pPr>
            <a:endParaRPr lang="en-US" b="0" i="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rPr>
              <a:t>g. Is not more costly than other equally effective treatment options.</a:t>
            </a:r>
            <a:r>
              <a:rPr lang="en-US" b="0" i="0" dirty="0">
                <a:solidFill>
                  <a:srgbClr val="000000"/>
                </a:solidFill>
                <a:effectLst/>
                <a:latin typeface="+mn-lt"/>
              </a:rPr>
              <a:t>​</a:t>
            </a:r>
          </a:p>
          <a:p>
            <a:pPr marL="664845" lvl="3" indent="0">
              <a:buNone/>
            </a:pPr>
            <a:endParaRPr lang="en-US">
              <a:solidFill>
                <a:srgbClr val="000000"/>
              </a:solidFill>
              <a:latin typeface="+mn-lt"/>
              <a:cs typeface="Arial"/>
            </a:endParaRPr>
          </a:p>
          <a:p>
            <a:pPr marL="342900" indent="-342900" algn="l" rtl="0" fontAlgn="base">
              <a:buClr>
                <a:schemeClr val="tx1"/>
              </a:buClr>
              <a:buFont typeface="Arial" panose="020B0604020202020204" pitchFamily="34" charset="0"/>
              <a:buChar char="•"/>
            </a:pPr>
            <a:r>
              <a:rPr lang="en-US" b="1" i="0" u="none" strike="noStrike" dirty="0">
                <a:solidFill>
                  <a:srgbClr val="000000"/>
                </a:solidFill>
                <a:effectLst/>
                <a:latin typeface="+mn-lt"/>
              </a:rPr>
              <a:t>For EPSDT, medical necessity includes a good or service that will or is reasonably expected to, assist the member to achieve or maintain maximum functional capacity in performing one or more Activities of Daily Living, and meets the criteria, Code of Colorado Regulations, Program </a:t>
            </a:r>
            <a:r>
              <a:rPr lang="en-US" sz="2000" b="1" i="0" u="none" strike="noStrike" dirty="0">
                <a:solidFill>
                  <a:srgbClr val="000000"/>
                </a:solidFill>
                <a:effectLst/>
                <a:latin typeface="+mn-lt"/>
              </a:rPr>
              <a:t>Rules (10 CCR 2505-10.8.280.4.E.2).</a:t>
            </a:r>
            <a:r>
              <a:rPr lang="en-US" sz="2000" b="0" i="0" dirty="0">
                <a:solidFill>
                  <a:srgbClr val="000000"/>
                </a:solidFill>
                <a:effectLst/>
                <a:latin typeface="+mn-lt"/>
              </a:rPr>
              <a:t>​</a:t>
            </a:r>
          </a:p>
        </p:txBody>
      </p:sp>
      <p:pic>
        <p:nvPicPr>
          <p:cNvPr id="34" name="Audio 33">
            <a:hlinkClick r:id="" action="ppaction://media"/>
            <a:extLst>
              <a:ext uri="{FF2B5EF4-FFF2-40B4-BE49-F238E27FC236}">
                <a16:creationId xmlns:a16="http://schemas.microsoft.com/office/drawing/2014/main" id="{18421521-AE33-FFC9-07E2-10DC86A2629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888505930"/>
      </p:ext>
    </p:extLst>
  </p:cSld>
  <p:clrMapOvr>
    <a:masterClrMapping/>
  </p:clrMapOvr>
  <mc:AlternateContent xmlns:mc="http://schemas.openxmlformats.org/markup-compatibility/2006" xmlns:p14="http://schemas.microsoft.com/office/powerpoint/2010/main">
    <mc:Choice Requires="p14">
      <p:transition spd="slow" p14:dur="2000" advTm="69365"/>
    </mc:Choice>
    <mc:Fallback xmlns="">
      <p:transition spd="slow" advTm="69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CC11-0933-73E9-82DA-02B4320CA17F}"/>
              </a:ext>
            </a:extLst>
          </p:cNvPr>
          <p:cNvSpPr>
            <a:spLocks noGrp="1"/>
          </p:cNvSpPr>
          <p:nvPr>
            <p:ph type="title"/>
          </p:nvPr>
        </p:nvSpPr>
        <p:spPr/>
        <p:txBody>
          <a:bodyPr/>
          <a:lstStyle/>
          <a:p>
            <a:r>
              <a:rPr lang="en-US" dirty="0"/>
              <a:t>PAR Revision</a:t>
            </a:r>
          </a:p>
        </p:txBody>
      </p:sp>
      <p:sp>
        <p:nvSpPr>
          <p:cNvPr id="3" name="Content Placeholder 2">
            <a:extLst>
              <a:ext uri="{FF2B5EF4-FFF2-40B4-BE49-F238E27FC236}">
                <a16:creationId xmlns:a16="http://schemas.microsoft.com/office/drawing/2014/main" id="{F7E2B6DB-EE6D-0BC1-084C-EB503878B8A9}"/>
              </a:ext>
            </a:extLst>
          </p:cNvPr>
          <p:cNvSpPr>
            <a:spLocks noGrp="1"/>
          </p:cNvSpPr>
          <p:nvPr>
            <p:ph sz="quarter" idx="10"/>
          </p:nvPr>
        </p:nvSpPr>
        <p:spPr/>
        <p:txBody>
          <a:bodyPr/>
          <a:lstStyle/>
          <a:p>
            <a:pPr marL="221615" indent="-221615" fontAlgn="base">
              <a:buClr>
                <a:schemeClr val="tx1"/>
              </a:buClr>
            </a:pPr>
            <a:r>
              <a:rPr lang="en-US" sz="4000" b="0" i="0" u="none" strike="noStrike" dirty="0">
                <a:solidFill>
                  <a:schemeClr val="tx1"/>
                </a:solidFill>
                <a:effectLst/>
                <a:latin typeface="+mj-lt"/>
                <a:cs typeface="Arial"/>
              </a:rPr>
              <a:t>If the number of approved units needs to be amended or reallocated, the provider must submit a request for a PAR revision prior to the PAR end </a:t>
            </a:r>
            <a:r>
              <a:rPr lang="en-US" sz="4000" dirty="0">
                <a:solidFill>
                  <a:schemeClr val="tx1"/>
                </a:solidFill>
                <a:latin typeface="+mj-lt"/>
                <a:cs typeface="Arial"/>
              </a:rPr>
              <a:t>date.</a:t>
            </a:r>
            <a:endParaRPr lang="en-US" sz="4000" dirty="0">
              <a:solidFill>
                <a:schemeClr val="tx1"/>
              </a:solidFill>
              <a:latin typeface="+mj-lt"/>
            </a:endParaRPr>
          </a:p>
          <a:p>
            <a:pPr marL="507365" lvl="1" indent="-285750" algn="l">
              <a:buClr>
                <a:schemeClr val="tx1"/>
              </a:buClr>
              <a:buFont typeface="Trebuchet MS" panose="020B0603020202020204" pitchFamily="34" charset="0"/>
              <a:buChar char="―"/>
            </a:pPr>
            <a:r>
              <a:rPr lang="en-US" sz="4000" dirty="0" err="1">
                <a:solidFill>
                  <a:schemeClr val="tx1"/>
                </a:solidFill>
                <a:latin typeface="+mj-lt"/>
                <a:cs typeface="Arial"/>
              </a:rPr>
              <a:t>Acentra</a:t>
            </a:r>
            <a:r>
              <a:rPr lang="en-US" sz="4000" b="0" i="0" u="none" strike="noStrike" dirty="0">
                <a:solidFill>
                  <a:schemeClr val="tx1"/>
                </a:solidFill>
                <a:effectLst/>
                <a:latin typeface="+mj-lt"/>
                <a:cs typeface="Arial"/>
              </a:rPr>
              <a:t> Health cannot make modifications to an expired PAR or a previously billed PAR.</a:t>
            </a:r>
            <a:r>
              <a:rPr lang="en-US" sz="4000" b="0" i="0" dirty="0">
                <a:solidFill>
                  <a:schemeClr val="tx1"/>
                </a:solidFill>
                <a:effectLst/>
                <a:latin typeface="+mj-lt"/>
                <a:cs typeface="Arial"/>
              </a:rPr>
              <a:t>​</a:t>
            </a:r>
            <a:endParaRPr lang="en-US" sz="4000" dirty="0">
              <a:solidFill>
                <a:schemeClr val="tx1"/>
              </a:solidFill>
              <a:latin typeface="+mj-lt"/>
            </a:endParaRPr>
          </a:p>
          <a:p>
            <a:endParaRPr lang="en-US" dirty="0"/>
          </a:p>
        </p:txBody>
      </p:sp>
      <p:pic>
        <p:nvPicPr>
          <p:cNvPr id="4" name="Picture 2" descr="image">
            <a:extLst>
              <a:ext uri="{FF2B5EF4-FFF2-40B4-BE49-F238E27FC236}">
                <a16:creationId xmlns:a16="http://schemas.microsoft.com/office/drawing/2014/main" id="{E352FA59-7739-DBF9-87B9-E749BDA25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7AEA5539-BBCE-49FD-9592-0183FF2C960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720460648"/>
      </p:ext>
    </p:extLst>
  </p:cSld>
  <p:clrMapOvr>
    <a:masterClrMapping/>
  </p:clrMapOvr>
  <mc:AlternateContent xmlns:mc="http://schemas.openxmlformats.org/markup-compatibility/2006" xmlns:p14="http://schemas.microsoft.com/office/powerpoint/2010/main">
    <mc:Choice Requires="p14">
      <p:transition spd="slow" p14:dur="2000" advTm="15174"/>
    </mc:Choice>
    <mc:Fallback xmlns="">
      <p:transition spd="slow" advTm="15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Early and Periodic Screening Diagnostic Treatment (EPSDT)</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13C160-A75C-FFAA-AF17-B90D71295DB8}"/>
              </a:ext>
            </a:extLst>
          </p:cNvPr>
          <p:cNvSpPr txBox="1"/>
          <p:nvPr/>
        </p:nvSpPr>
        <p:spPr>
          <a:xfrm>
            <a:off x="787400" y="2514600"/>
            <a:ext cx="11582400" cy="5262979"/>
          </a:xfrm>
          <a:prstGeom prst="rect">
            <a:avLst/>
          </a:prstGeom>
          <a:noFill/>
        </p:spPr>
        <p:txBody>
          <a:bodyPr wrap="square" rtlCol="0">
            <a:spAutoFit/>
          </a:bodyPr>
          <a:lstStyle/>
          <a:p>
            <a:pPr marL="342900" indent="-342900" fontAlgn="base">
              <a:buClr>
                <a:schemeClr val="tx1"/>
              </a:buClr>
              <a:buFont typeface="Arial" panose="020B0604020202020204" pitchFamily="34" charset="0"/>
              <a:buChar char="•"/>
            </a:pPr>
            <a:r>
              <a:rPr lang="en-US" sz="2400">
                <a:solidFill>
                  <a:srgbClr val="000000"/>
                </a:solidFill>
                <a:latin typeface="+mn-lt"/>
                <a:cs typeface="Arial"/>
              </a:rPr>
              <a:t>Acentra Health</a:t>
            </a:r>
            <a:r>
              <a:rPr lang="en-US" sz="2400" b="0" i="0" u="none" strike="noStrike">
                <a:solidFill>
                  <a:srgbClr val="000000"/>
                </a:solidFill>
                <a:effectLst/>
                <a:latin typeface="+mn-lt"/>
                <a:cs typeface="Arial"/>
              </a:rPr>
              <a:t> follows the </a:t>
            </a:r>
            <a:r>
              <a:rPr lang="en-US" sz="2400">
                <a:solidFill>
                  <a:srgbClr val="000000"/>
                </a:solidFill>
                <a:latin typeface="+mn-lt"/>
                <a:cs typeface="Arial"/>
              </a:rPr>
              <a:t>EPSDT</a:t>
            </a:r>
            <a:r>
              <a:rPr lang="en-US" sz="2400" b="0" i="0" u="none" strike="noStrike">
                <a:solidFill>
                  <a:srgbClr val="000000"/>
                </a:solidFill>
                <a:effectLst/>
                <a:latin typeface="+mn-lt"/>
                <a:cs typeface="Arial"/>
              </a:rPr>
              <a:t> requirements for all medical necessity reviews for Health First Colorado members. </a:t>
            </a:r>
          </a:p>
          <a:p>
            <a:pPr marL="221615" indent="-221615" fontAlgn="base">
              <a:buClr>
                <a:schemeClr val="tx1"/>
              </a:buClr>
            </a:pPr>
            <a:endParaRPr lang="en-US" sz="2400">
              <a:latin typeface="+mn-lt"/>
            </a:endParaRPr>
          </a:p>
          <a:p>
            <a:pPr marL="342900" indent="-342900">
              <a:buClr>
                <a:schemeClr val="tx1"/>
              </a:buClr>
              <a:buFont typeface="Arial" panose="020B0604020202020204" pitchFamily="34" charset="0"/>
              <a:buChar char="•"/>
            </a:pPr>
            <a:r>
              <a:rPr lang="en-US" sz="2400" b="0" i="0" u="none" strike="noStrike">
                <a:solidFill>
                  <a:srgbClr val="000000"/>
                </a:solidFill>
                <a:effectLst/>
                <a:latin typeface="+mn-lt"/>
                <a:cs typeface="Arial"/>
              </a:rPr>
              <a:t>Medical necessity reviews on treatments, products or services requested or prescribed for all members ages 20 years of age and under are based on compliance with federal EPSDT criteria.</a:t>
            </a:r>
            <a:r>
              <a:rPr lang="en-US" sz="2400">
                <a:solidFill>
                  <a:srgbClr val="000000"/>
                </a:solidFill>
                <a:latin typeface="+mn-lt"/>
                <a:cs typeface="Arial"/>
              </a:rPr>
              <a:t> </a:t>
            </a:r>
          </a:p>
          <a:p>
            <a:pPr marL="221615" indent="-221615">
              <a:buClr>
                <a:schemeClr val="tx1"/>
              </a:buClr>
            </a:pPr>
            <a:endParaRPr lang="en-US" sz="2400">
              <a:solidFill>
                <a:srgbClr val="000000"/>
              </a:solidFill>
              <a:latin typeface="+mn-lt"/>
            </a:endParaRPr>
          </a:p>
          <a:p>
            <a:pPr marL="342900" indent="-342900">
              <a:buClr>
                <a:schemeClr val="tx1"/>
              </a:buClr>
              <a:buFont typeface="Arial" panose="020B0604020202020204" pitchFamily="34" charset="0"/>
              <a:buChar char="•"/>
            </a:pPr>
            <a:r>
              <a:rPr lang="en-US" sz="2400" b="0" i="0" u="none" strike="noStrike">
                <a:solidFill>
                  <a:srgbClr val="000000"/>
                </a:solidFill>
                <a:effectLst/>
                <a:latin typeface="+mn-lt"/>
                <a:cs typeface="Arial"/>
              </a:rPr>
              <a:t>Medical necessity is decided based on an individualized, child specific, clinical review of the requested treatment to ‘correct or ameliorate’ a diagnosed health condition in physical or mental illnesses and conditions.</a:t>
            </a:r>
            <a:r>
              <a:rPr lang="en-US" sz="2400">
                <a:solidFill>
                  <a:srgbClr val="000000"/>
                </a:solidFill>
                <a:latin typeface="+mn-lt"/>
                <a:cs typeface="Arial"/>
              </a:rPr>
              <a:t> </a:t>
            </a:r>
          </a:p>
          <a:p>
            <a:pPr marL="221615" indent="-221615">
              <a:buClr>
                <a:schemeClr val="tx1"/>
              </a:buClr>
            </a:pPr>
            <a:endParaRPr lang="en-US" sz="2400">
              <a:solidFill>
                <a:srgbClr val="000000"/>
              </a:solidFill>
              <a:latin typeface="+mn-lt"/>
            </a:endParaRPr>
          </a:p>
          <a:p>
            <a:pPr marL="342900" indent="-342900" algn="l">
              <a:buClr>
                <a:schemeClr val="tx1"/>
              </a:buClr>
              <a:buFont typeface="Arial" panose="020B0604020202020204" pitchFamily="34" charset="0"/>
              <a:buChar char="•"/>
            </a:pPr>
            <a:r>
              <a:rPr lang="en-US" sz="2400" b="0" i="0" u="none" strike="noStrike">
                <a:solidFill>
                  <a:srgbClr val="000000"/>
                </a:solidFill>
                <a:effectLst/>
                <a:latin typeface="+mn-lt"/>
                <a:cs typeface="Arial"/>
              </a:rPr>
              <a:t>EPSDT includes both preventive and treatment components as well as those services which may not be covered for other members in the Colorado State Plan. </a:t>
            </a:r>
            <a:endParaRPr lang="en-US" sz="2400">
              <a:latin typeface="+mn-lt"/>
            </a:endParaRPr>
          </a:p>
        </p:txBody>
      </p:sp>
      <p:sp>
        <p:nvSpPr>
          <p:cNvPr id="4" name="TextBox 3">
            <a:extLst>
              <a:ext uri="{FF2B5EF4-FFF2-40B4-BE49-F238E27FC236}">
                <a16:creationId xmlns:a16="http://schemas.microsoft.com/office/drawing/2014/main" id="{FE3B05C3-3452-4EF0-DC54-3FC577A915FD}"/>
              </a:ext>
            </a:extLst>
          </p:cNvPr>
          <p:cNvSpPr txBox="1"/>
          <p:nvPr/>
        </p:nvSpPr>
        <p:spPr>
          <a:xfrm>
            <a:off x="1127502" y="7965928"/>
            <a:ext cx="11582400" cy="400110"/>
          </a:xfrm>
          <a:prstGeom prst="rect">
            <a:avLst/>
          </a:prstGeom>
          <a:noFill/>
        </p:spPr>
        <p:txBody>
          <a:bodyPr wrap="square" rtlCol="0">
            <a:spAutoFit/>
          </a:bodyPr>
          <a:lstStyle/>
          <a:p>
            <a:r>
              <a:rPr lang="en-US" sz="2000">
                <a:hlinkClick r:id="rId5"/>
              </a:rPr>
              <a:t>https://hcpf.colorado.gov/early-and-periodic-screening-diagnostic-and-treatment-epsdt</a:t>
            </a:r>
            <a:endParaRPr lang="en-US" sz="2000"/>
          </a:p>
        </p:txBody>
      </p:sp>
      <p:pic>
        <p:nvPicPr>
          <p:cNvPr id="9" name="Audio 8">
            <a:hlinkClick r:id="" action="ppaction://media"/>
            <a:extLst>
              <a:ext uri="{FF2B5EF4-FFF2-40B4-BE49-F238E27FC236}">
                <a16:creationId xmlns:a16="http://schemas.microsoft.com/office/drawing/2014/main" id="{ADD5EE65-A370-66B7-7636-BF924A8502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931259379"/>
      </p:ext>
    </p:extLst>
  </p:cSld>
  <p:clrMapOvr>
    <a:masterClrMapping/>
  </p:clrMapOvr>
  <mc:AlternateContent xmlns:mc="http://schemas.openxmlformats.org/markup-compatibility/2006" xmlns:p14="http://schemas.microsoft.com/office/powerpoint/2010/main">
    <mc:Choice Requires="p14">
      <p:transition spd="slow" p14:dur="2000" advTm="39444"/>
    </mc:Choice>
    <mc:Fallback xmlns="">
      <p:transition spd="slow" advTm="3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 Revision</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0DA986-9A05-E6D2-3D0C-B91455979163}"/>
              </a:ext>
            </a:extLst>
          </p:cNvPr>
          <p:cNvSpPr txBox="1"/>
          <p:nvPr/>
        </p:nvSpPr>
        <p:spPr>
          <a:xfrm>
            <a:off x="483570" y="1524000"/>
            <a:ext cx="11811000" cy="1938992"/>
          </a:xfrm>
          <a:prstGeom prst="rect">
            <a:avLst/>
          </a:prstGeom>
          <a:noFill/>
        </p:spPr>
        <p:txBody>
          <a:bodyPr wrap="square">
            <a:spAutoFit/>
          </a:bodyPr>
          <a:lstStyle/>
          <a:p>
            <a:pPr marL="221615" indent="-221615" fontAlgn="base">
              <a:buClr>
                <a:schemeClr val="tx1"/>
              </a:buClr>
            </a:pPr>
            <a:r>
              <a:rPr lang="en-US" sz="2400" b="1" i="0" u="none" strike="noStrike" dirty="0">
                <a:solidFill>
                  <a:schemeClr val="tx1"/>
                </a:solidFill>
                <a:effectLst/>
                <a:latin typeface="+mj-lt"/>
                <a:cs typeface="Arial"/>
              </a:rPr>
              <a:t>To make a revision</a:t>
            </a:r>
            <a:r>
              <a:rPr lang="en-US" sz="2400" dirty="0">
                <a:solidFill>
                  <a:schemeClr val="tx1"/>
                </a:solidFill>
                <a:latin typeface="+mj-lt"/>
                <a:cs typeface="Arial"/>
              </a:rPr>
              <a:t>: </a:t>
            </a:r>
          </a:p>
          <a:p>
            <a:pPr marL="507365" lvl="1" indent="-285750">
              <a:buClr>
                <a:schemeClr val="tx1"/>
              </a:buClr>
              <a:buFont typeface="Trebuchet MS" panose="020B0603020202020204" pitchFamily="34" charset="0"/>
              <a:buChar char="―"/>
            </a:pPr>
            <a:r>
              <a:rPr lang="en-US" sz="2400" dirty="0">
                <a:solidFill>
                  <a:schemeClr val="tx1"/>
                </a:solidFill>
                <a:latin typeface="+mj-lt"/>
                <a:cs typeface="Arial"/>
              </a:rPr>
              <a:t>Select</a:t>
            </a:r>
            <a:r>
              <a:rPr lang="en-US" sz="2400" b="0" i="0" u="none" strike="noStrike" dirty="0">
                <a:solidFill>
                  <a:schemeClr val="tx1"/>
                </a:solidFill>
                <a:effectLst/>
                <a:latin typeface="+mj-lt"/>
                <a:cs typeface="Arial"/>
              </a:rPr>
              <a:t> “Request Revision” under the “Actions” </a:t>
            </a:r>
            <a:r>
              <a:rPr lang="en-US" sz="2400" dirty="0">
                <a:solidFill>
                  <a:schemeClr val="tx1"/>
                </a:solidFill>
                <a:latin typeface="+mj-lt"/>
                <a:cs typeface="Arial"/>
              </a:rPr>
              <a:t>drop-down</a:t>
            </a:r>
            <a:endParaRPr lang="en-US" sz="2400" dirty="0">
              <a:solidFill>
                <a:schemeClr val="tx1"/>
              </a:solidFill>
              <a:latin typeface="+mj-lt"/>
            </a:endParaRPr>
          </a:p>
          <a:p>
            <a:pPr marL="507365" lvl="1" indent="-285750">
              <a:buClr>
                <a:schemeClr val="tx1"/>
              </a:buClr>
              <a:buFont typeface="Trebuchet MS" panose="020B0603020202020204" pitchFamily="34" charset="0"/>
              <a:buChar char="―"/>
            </a:pPr>
            <a:r>
              <a:rPr lang="en-US" sz="2400" dirty="0">
                <a:solidFill>
                  <a:schemeClr val="tx1"/>
                </a:solidFill>
                <a:latin typeface="+mj-lt"/>
                <a:cs typeface="Arial"/>
              </a:rPr>
              <a:t>Select</a:t>
            </a:r>
            <a:r>
              <a:rPr lang="en-US" sz="2400" b="0" i="0" u="none" strike="noStrike" dirty="0">
                <a:solidFill>
                  <a:schemeClr val="tx1"/>
                </a:solidFill>
                <a:effectLst/>
                <a:latin typeface="+mj-lt"/>
                <a:cs typeface="Arial"/>
              </a:rPr>
              <a:t> the Request </a:t>
            </a:r>
            <a:r>
              <a:rPr lang="en-US" sz="2400" dirty="0">
                <a:solidFill>
                  <a:schemeClr val="tx1"/>
                </a:solidFill>
                <a:latin typeface="+mj-lt"/>
                <a:cs typeface="Arial"/>
              </a:rPr>
              <a:t>number and</a:t>
            </a:r>
            <a:r>
              <a:rPr lang="en-US" sz="2400" b="0" i="0" u="none" strike="noStrike" dirty="0">
                <a:solidFill>
                  <a:schemeClr val="tx1"/>
                </a:solidFill>
                <a:effectLst/>
                <a:latin typeface="+mj-lt"/>
                <a:cs typeface="Arial"/>
              </a:rPr>
              <a:t> enter a note in the existing approved case of what revisions you are requesting</a:t>
            </a:r>
            <a:r>
              <a:rPr lang="en-US" sz="2400" dirty="0">
                <a:solidFill>
                  <a:schemeClr val="tx1"/>
                </a:solidFill>
                <a:latin typeface="+mj-lt"/>
                <a:cs typeface="Arial"/>
              </a:rPr>
              <a:t> </a:t>
            </a:r>
            <a:endParaRPr lang="en-US" sz="2400" dirty="0">
              <a:solidFill>
                <a:schemeClr val="tx1"/>
              </a:solidFill>
              <a:latin typeface="+mj-lt"/>
            </a:endParaRPr>
          </a:p>
          <a:p>
            <a:pPr marL="507365" lvl="1" indent="-285750">
              <a:buClr>
                <a:schemeClr val="tx1"/>
              </a:buClr>
              <a:buFont typeface="Trebuchet MS" panose="020B0603020202020204" pitchFamily="34" charset="0"/>
              <a:buChar char="―"/>
            </a:pPr>
            <a:r>
              <a:rPr lang="en-US" sz="2400" dirty="0">
                <a:solidFill>
                  <a:schemeClr val="tx1"/>
                </a:solidFill>
                <a:latin typeface="+mj-lt"/>
                <a:cs typeface="Arial"/>
              </a:rPr>
              <a:t>Upload</a:t>
            </a:r>
            <a:r>
              <a:rPr lang="en-US" sz="2400" b="0" i="0" u="none" strike="noStrike" dirty="0">
                <a:solidFill>
                  <a:schemeClr val="tx1"/>
                </a:solidFill>
                <a:effectLst/>
                <a:latin typeface="+mj-lt"/>
                <a:cs typeface="Arial"/>
              </a:rPr>
              <a:t> additional documentation to support the request as appropriate</a:t>
            </a:r>
            <a:endParaRPr lang="en-US" sz="2400" dirty="0">
              <a:latin typeface="+mj-lt"/>
            </a:endParaRPr>
          </a:p>
        </p:txBody>
      </p:sp>
      <p:pic>
        <p:nvPicPr>
          <p:cNvPr id="5" name="Picture 4" descr="Screenshot showing the actions dropdown tab. The request number dropdown and how to add additional documentation">
            <a:extLst>
              <a:ext uri="{FF2B5EF4-FFF2-40B4-BE49-F238E27FC236}">
                <a16:creationId xmlns:a16="http://schemas.microsoft.com/office/drawing/2014/main" id="{A0DBC984-949B-E24D-AAA6-7E06A14DBBD5}"/>
              </a:ext>
            </a:extLst>
          </p:cNvPr>
          <p:cNvPicPr>
            <a:picLocks noChangeAspect="1"/>
          </p:cNvPicPr>
          <p:nvPr/>
        </p:nvPicPr>
        <p:blipFill>
          <a:blip r:embed="rId5"/>
          <a:stretch>
            <a:fillRect/>
          </a:stretch>
        </p:blipFill>
        <p:spPr>
          <a:xfrm>
            <a:off x="158898" y="4648200"/>
            <a:ext cx="12551004" cy="3326866"/>
          </a:xfrm>
          <a:prstGeom prst="rect">
            <a:avLst/>
          </a:prstGeom>
        </p:spPr>
      </p:pic>
      <p:pic>
        <p:nvPicPr>
          <p:cNvPr id="33" name="Audio 32">
            <a:hlinkClick r:id="" action="ppaction://media"/>
            <a:extLst>
              <a:ext uri="{FF2B5EF4-FFF2-40B4-BE49-F238E27FC236}">
                <a16:creationId xmlns:a16="http://schemas.microsoft.com/office/drawing/2014/main" id="{D7A9733A-E44F-9920-38C7-57787369AA6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102028533"/>
      </p:ext>
    </p:extLst>
  </p:cSld>
  <p:clrMapOvr>
    <a:masterClrMapping/>
  </p:clrMapOvr>
  <mc:AlternateContent xmlns:mc="http://schemas.openxmlformats.org/markup-compatibility/2006" xmlns:p14="http://schemas.microsoft.com/office/powerpoint/2010/main">
    <mc:Choice Requires="p14">
      <p:transition spd="slow" p14:dur="2000" advTm="20917"/>
    </mc:Choice>
    <mc:Fallback xmlns="">
      <p:transition spd="slow" advTm="2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Change of Provider Form</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28D967-3323-6369-480F-58A128250295}"/>
              </a:ext>
            </a:extLst>
          </p:cNvPr>
          <p:cNvSpPr txBox="1"/>
          <p:nvPr/>
        </p:nvSpPr>
        <p:spPr>
          <a:xfrm>
            <a:off x="254000" y="2311042"/>
            <a:ext cx="12227301" cy="5632311"/>
          </a:xfrm>
          <a:prstGeom prst="rect">
            <a:avLst/>
          </a:prstGeom>
          <a:noFill/>
        </p:spPr>
        <p:txBody>
          <a:bodyPr wrap="square">
            <a:spAutoFit/>
          </a:bodyPr>
          <a:lstStyle/>
          <a:p>
            <a:pPr marL="285750" indent="-285750">
              <a:buFont typeface="Arial"/>
              <a:buChar char="•"/>
            </a:pPr>
            <a:r>
              <a:rPr lang="en-US" sz="3600">
                <a:solidFill>
                  <a:srgbClr val="000000"/>
                </a:solidFill>
                <a:latin typeface="+mj-lt"/>
                <a:cs typeface="Arial"/>
              </a:rPr>
              <a:t>When a member receiving services, changes providers during an active PAR certification, the receiving provider will need to complete a </a:t>
            </a:r>
            <a:r>
              <a:rPr lang="en-US" sz="3600" u="sng">
                <a:solidFill>
                  <a:srgbClr val="0896FC"/>
                </a:solidFill>
                <a:latin typeface="+mj-lt"/>
                <a:cs typeface="Arial"/>
                <a:hlinkClick r:id="rId5">
                  <a:extLst>
                    <a:ext uri="{A12FA001-AC4F-418D-AE19-62706E023703}">
                      <ahyp:hlinkClr xmlns:ahyp="http://schemas.microsoft.com/office/drawing/2018/hyperlinkcolor" val="tx"/>
                    </a:ext>
                  </a:extLst>
                </a:hlinkClick>
              </a:rPr>
              <a:t>Change of Provider Form</a:t>
            </a:r>
            <a:r>
              <a:rPr lang="en-US" sz="3600" u="sng">
                <a:solidFill>
                  <a:srgbClr val="0896FC"/>
                </a:solidFill>
                <a:latin typeface="+mj-lt"/>
                <a:cs typeface="Arial"/>
              </a:rPr>
              <a:t>  </a:t>
            </a:r>
            <a:r>
              <a:rPr lang="en-US" sz="3600" u="sng">
                <a:solidFill>
                  <a:srgbClr val="000000"/>
                </a:solidFill>
                <a:latin typeface="+mj-lt"/>
                <a:cs typeface="Arial"/>
              </a:rPr>
              <a:t>(</a:t>
            </a:r>
            <a:r>
              <a:rPr lang="en-US" sz="3600">
                <a:solidFill>
                  <a:srgbClr val="000000"/>
                </a:solidFill>
                <a:latin typeface="+mj-lt"/>
                <a:cs typeface="Arial"/>
              </a:rPr>
              <a:t>COP) to transfer the member’s care from the previous provider to the receiving agency.</a:t>
            </a:r>
          </a:p>
          <a:p>
            <a:pPr marL="285750" indent="-285750">
              <a:buFont typeface="Arial"/>
              <a:buChar char="•"/>
            </a:pPr>
            <a:endParaRPr lang="en-US" sz="3600">
              <a:solidFill>
                <a:srgbClr val="000000"/>
              </a:solidFill>
              <a:latin typeface="+mj-lt"/>
              <a:cs typeface="Arial"/>
            </a:endParaRPr>
          </a:p>
          <a:p>
            <a:pPr marL="285750" indent="-285750">
              <a:buFont typeface="Arial"/>
              <a:buChar char="•"/>
            </a:pPr>
            <a:r>
              <a:rPr lang="en-US" sz="3600">
                <a:solidFill>
                  <a:srgbClr val="000000"/>
                </a:solidFill>
                <a:latin typeface="+mj-lt"/>
                <a:cs typeface="Arial"/>
              </a:rPr>
              <a:t>This form is located on the Provider Forms webpage under the Prior authorization Request (PAR) Forms, drop-down menu, along with “</a:t>
            </a:r>
            <a:r>
              <a:rPr lang="en-US" sz="3600" u="sng">
                <a:solidFill>
                  <a:srgbClr val="0896FC"/>
                </a:solidFill>
                <a:latin typeface="+mj-lt"/>
                <a:cs typeface="Arial"/>
                <a:hlinkClick r:id="rId6">
                  <a:extLst>
                    <a:ext uri="{A12FA001-AC4F-418D-AE19-62706E023703}">
                      <ahyp:hlinkClr xmlns:ahyp="http://schemas.microsoft.com/office/drawing/2018/hyperlinkcolor" val="tx"/>
                    </a:ext>
                  </a:extLst>
                </a:hlinkClick>
              </a:rPr>
              <a:t>How to Complete Change of Provider Form</a:t>
            </a:r>
            <a:r>
              <a:rPr lang="en-US" sz="3600" u="sng">
                <a:solidFill>
                  <a:srgbClr val="0896FC"/>
                </a:solidFill>
                <a:latin typeface="+mj-lt"/>
                <a:cs typeface="Arial"/>
              </a:rPr>
              <a:t>. </a:t>
            </a:r>
            <a:r>
              <a:rPr lang="en-US" sz="3600">
                <a:solidFill>
                  <a:schemeClr val="tx1"/>
                </a:solidFill>
                <a:latin typeface="+mj-lt"/>
                <a:cs typeface="Arial"/>
              </a:rPr>
              <a:t>"</a:t>
            </a:r>
            <a:endParaRPr lang="en-US" sz="3600">
              <a:solidFill>
                <a:schemeClr val="tx1"/>
              </a:solidFill>
              <a:latin typeface="+mj-lt"/>
            </a:endParaRPr>
          </a:p>
        </p:txBody>
      </p:sp>
      <p:pic>
        <p:nvPicPr>
          <p:cNvPr id="18" name="Audio 17">
            <a:hlinkClick r:id="" action="ppaction://media"/>
            <a:extLst>
              <a:ext uri="{FF2B5EF4-FFF2-40B4-BE49-F238E27FC236}">
                <a16:creationId xmlns:a16="http://schemas.microsoft.com/office/drawing/2014/main" id="{16D2053D-37A0-B001-C6A0-D594957A2F1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472003445"/>
      </p:ext>
    </p:extLst>
  </p:cSld>
  <p:clrMapOvr>
    <a:masterClrMapping/>
  </p:clrMapOvr>
  <mc:AlternateContent xmlns:mc="http://schemas.openxmlformats.org/markup-compatibility/2006" xmlns:p14="http://schemas.microsoft.com/office/powerpoint/2010/main">
    <mc:Choice Requires="p14">
      <p:transition spd="slow" p14:dur="2000" advTm="24291"/>
    </mc:Choice>
    <mc:Fallback xmlns="">
      <p:transition spd="slow" advTm="24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763" y="669975"/>
            <a:ext cx="11217275" cy="1156322"/>
          </a:xfrm>
        </p:spPr>
        <p:txBody>
          <a:bodyPr>
            <a:normAutofit fontScale="90000"/>
          </a:bodyPr>
          <a:lstStyle/>
          <a:p>
            <a:r>
              <a:rPr lang="en-US"/>
              <a:t>Acentra Health Services for Providers - Recap</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63ABE8-76E5-79BB-5B07-85626509DBA1}"/>
              </a:ext>
            </a:extLst>
          </p:cNvPr>
          <p:cNvSpPr txBox="1"/>
          <p:nvPr/>
        </p:nvSpPr>
        <p:spPr>
          <a:xfrm>
            <a:off x="594330" y="2743200"/>
            <a:ext cx="11816139" cy="4524315"/>
          </a:xfrm>
          <a:prstGeom prst="rect">
            <a:avLst/>
          </a:prstGeom>
          <a:noFill/>
        </p:spPr>
        <p:txBody>
          <a:bodyPr wrap="square">
            <a:spAutoFit/>
          </a:bodyPr>
          <a:lstStyle/>
          <a:p>
            <a:pPr marL="664845" lvl="2" indent="-221615" fontAlgn="base">
              <a:buClr>
                <a:schemeClr val="tx1"/>
              </a:buClr>
              <a:buFont typeface="Arial" panose="020B0604020202020204" pitchFamily="34" charset="0"/>
              <a:buChar char="•"/>
            </a:pPr>
            <a:r>
              <a:rPr lang="en-US" sz="3200" b="0" i="0" u="none" strike="noStrike" dirty="0">
                <a:solidFill>
                  <a:srgbClr val="000000"/>
                </a:solidFill>
                <a:effectLst/>
                <a:latin typeface="+mj-lt"/>
                <a:cs typeface="Arial"/>
              </a:rPr>
              <a:t>24-hour/365 days provider </a:t>
            </a:r>
            <a:r>
              <a:rPr lang="en-US" sz="3200" b="1" i="0" u="none" strike="noStrike" dirty="0" err="1">
                <a:solidFill>
                  <a:srgbClr val="000000"/>
                </a:solidFill>
                <a:effectLst/>
                <a:latin typeface="+mj-lt"/>
                <a:cs typeface="Arial"/>
              </a:rPr>
              <a:t>Atrezzo</a:t>
            </a:r>
            <a:r>
              <a:rPr lang="en-US" sz="3200" b="1" i="0" u="none" strike="noStrike" dirty="0">
                <a:solidFill>
                  <a:srgbClr val="000000"/>
                </a:solidFill>
                <a:effectLst/>
                <a:latin typeface="+mj-lt"/>
                <a:cs typeface="Arial"/>
              </a:rPr>
              <a:t> Portal</a:t>
            </a:r>
            <a:r>
              <a:rPr lang="en-US" sz="3200" b="0" i="0" u="none" strike="noStrike" dirty="0">
                <a:solidFill>
                  <a:srgbClr val="000000"/>
                </a:solidFill>
                <a:effectLst/>
                <a:latin typeface="+mj-lt"/>
                <a:cs typeface="Arial"/>
              </a:rPr>
              <a:t> may be accessed at: </a:t>
            </a:r>
            <a:r>
              <a:rPr lang="en-US" sz="3200" b="0" i="0" u="sng" strike="noStrike" dirty="0">
                <a:solidFill>
                  <a:srgbClr val="0070C0"/>
                </a:solidFill>
                <a:effectLst/>
                <a:latin typeface="+mj-lt"/>
                <a:cs typeface="Arial"/>
                <a:hlinkClick r:id="rId5">
                  <a:extLst>
                    <a:ext uri="{A12FA001-AC4F-418D-AE19-62706E023703}">
                      <ahyp:hlinkClr xmlns:ahyp="http://schemas.microsoft.com/office/drawing/2018/hyperlinkcolor" val="tx"/>
                    </a:ext>
                  </a:extLst>
                </a:hlinkClick>
              </a:rPr>
              <a:t>https://portal.kepro.com</a:t>
            </a:r>
            <a:r>
              <a:rPr lang="en-US" sz="3200" b="0" i="0" dirty="0">
                <a:solidFill>
                  <a:srgbClr val="0070C0"/>
                </a:solidFill>
                <a:effectLst/>
                <a:latin typeface="+mj-lt"/>
                <a:cs typeface="Arial"/>
                <a:hlinkClick r:id="rId5">
                  <a:extLst>
                    <a:ext uri="{A12FA001-AC4F-418D-AE19-62706E023703}">
                      <ahyp:hlinkClr xmlns:ahyp="http://schemas.microsoft.com/office/drawing/2018/hyperlinkcolor" val="tx"/>
                    </a:ext>
                  </a:extLst>
                </a:hlinkClick>
              </a:rPr>
              <a:t>​</a:t>
            </a:r>
            <a:endParaRPr lang="en-US" sz="3200" b="0" i="0" dirty="0">
              <a:solidFill>
                <a:srgbClr val="0070C0"/>
              </a:solidFill>
              <a:effectLst/>
              <a:latin typeface="+mj-lt"/>
              <a:cs typeface="Arial"/>
            </a:endParaRPr>
          </a:p>
          <a:p>
            <a:pPr marL="664845" lvl="2" indent="-221615">
              <a:buClr>
                <a:schemeClr val="tx1"/>
              </a:buClr>
              <a:buFont typeface="Arial" panose="020B0604020202020204" pitchFamily="34" charset="0"/>
              <a:buChar char="•"/>
            </a:pPr>
            <a:endParaRPr lang="en-US" sz="3200" dirty="0">
              <a:solidFill>
                <a:srgbClr val="0070C0"/>
              </a:solidFill>
              <a:latin typeface="+mj-lt"/>
              <a:cs typeface="Arial"/>
            </a:endParaRPr>
          </a:p>
          <a:p>
            <a:pPr marL="664845" lvl="2" indent="-221615" fontAlgn="base">
              <a:buClr>
                <a:schemeClr val="tx1"/>
              </a:buClr>
              <a:buFont typeface="Arial" panose="020B0604020202020204" pitchFamily="34" charset="0"/>
              <a:buChar char="•"/>
            </a:pPr>
            <a:r>
              <a:rPr lang="en-US" sz="3200" i="0" u="none" strike="noStrike" dirty="0">
                <a:solidFill>
                  <a:srgbClr val="000000"/>
                </a:solidFill>
                <a:effectLst/>
                <a:latin typeface="+mj-lt"/>
                <a:cs typeface="Arial"/>
              </a:rPr>
              <a:t>System Training</a:t>
            </a:r>
            <a:r>
              <a:rPr lang="en-US" sz="3200" b="0" i="0" u="none" strike="noStrike" dirty="0">
                <a:solidFill>
                  <a:srgbClr val="000000"/>
                </a:solidFill>
                <a:effectLst/>
                <a:latin typeface="+mj-lt"/>
                <a:cs typeface="Arial"/>
              </a:rPr>
              <a:t> materials (including Video recordings and FAQs) and the </a:t>
            </a:r>
            <a:r>
              <a:rPr lang="en-US" sz="3200" b="1" i="0" u="none" strike="noStrike" dirty="0">
                <a:solidFill>
                  <a:srgbClr val="000000"/>
                </a:solidFill>
                <a:effectLst/>
                <a:latin typeface="+mj-lt"/>
                <a:cs typeface="Arial"/>
              </a:rPr>
              <a:t>Provider Manual</a:t>
            </a:r>
            <a:r>
              <a:rPr lang="en-US" sz="3200" b="0" i="0" u="none" strike="noStrike" dirty="0">
                <a:solidFill>
                  <a:srgbClr val="000000"/>
                </a:solidFill>
                <a:effectLst/>
                <a:latin typeface="+mj-lt"/>
                <a:cs typeface="Arial"/>
              </a:rPr>
              <a:t> are located at: </a:t>
            </a:r>
            <a:r>
              <a:rPr lang="en-US" sz="3200" b="0" i="0" u="none" strike="noStrike" dirty="0">
                <a:solidFill>
                  <a:srgbClr val="0070C0"/>
                </a:solidFill>
                <a:effectLst/>
                <a:latin typeface="+mj-lt"/>
                <a:cs typeface="Arial"/>
                <a:hlinkClick r:id="rId6">
                  <a:extLst>
                    <a:ext uri="{A12FA001-AC4F-418D-AE19-62706E023703}">
                      <ahyp:hlinkClr xmlns:ahyp="http://schemas.microsoft.com/office/drawing/2018/hyperlinkcolor" val="tx"/>
                    </a:ext>
                  </a:extLst>
                </a:hlinkClick>
              </a:rPr>
              <a:t>https://hcpf.colorado.gov/par</a:t>
            </a:r>
            <a:endParaRPr lang="en-US" sz="3200" b="0" i="0" u="none" strike="noStrike" dirty="0">
              <a:solidFill>
                <a:srgbClr val="0070C0"/>
              </a:solidFill>
              <a:effectLst/>
              <a:latin typeface="+mj-lt"/>
              <a:cs typeface="Arial"/>
            </a:endParaRPr>
          </a:p>
          <a:p>
            <a:pPr marL="664845" lvl="2" indent="-221615" fontAlgn="base">
              <a:buClr>
                <a:schemeClr val="tx1"/>
              </a:buClr>
              <a:buFont typeface="Arial" panose="020B0604020202020204" pitchFamily="34" charset="0"/>
              <a:buChar char="•"/>
            </a:pPr>
            <a:endParaRPr lang="en-US" sz="3200" dirty="0">
              <a:solidFill>
                <a:srgbClr val="0070C0"/>
              </a:solidFill>
              <a:latin typeface="+mj-lt"/>
              <a:cs typeface="Arial"/>
            </a:endParaRPr>
          </a:p>
          <a:p>
            <a:pPr marL="664845" lvl="2" indent="-221615" fontAlgn="base">
              <a:buClr>
                <a:schemeClr val="tx1"/>
              </a:buClr>
              <a:buFont typeface="Arial" panose="020B0604020202020204" pitchFamily="34" charset="0"/>
              <a:buChar char="•"/>
            </a:pPr>
            <a:r>
              <a:rPr lang="en-US" sz="3200" i="0" u="none" strike="noStrike" dirty="0">
                <a:solidFill>
                  <a:srgbClr val="000000"/>
                </a:solidFill>
                <a:effectLst/>
                <a:latin typeface="+mj-lt"/>
                <a:cs typeface="Arial"/>
              </a:rPr>
              <a:t>Provider Communication and</a:t>
            </a:r>
            <a:r>
              <a:rPr lang="en-US" sz="3200" dirty="0">
                <a:solidFill>
                  <a:srgbClr val="000000"/>
                </a:solidFill>
                <a:latin typeface="+mj-lt"/>
                <a:cs typeface="Arial"/>
              </a:rPr>
              <a:t> </a:t>
            </a:r>
            <a:r>
              <a:rPr lang="en-US" sz="3200" i="0" u="none" strike="noStrike" dirty="0">
                <a:solidFill>
                  <a:srgbClr val="000000"/>
                </a:solidFill>
                <a:effectLst/>
                <a:latin typeface="+mj-lt"/>
                <a:cs typeface="Arial"/>
              </a:rPr>
              <a:t>Support</a:t>
            </a:r>
            <a:r>
              <a:rPr lang="en-US" sz="3200" b="0" i="0" u="none" strike="noStrike" dirty="0">
                <a:solidFill>
                  <a:srgbClr val="000000"/>
                </a:solidFill>
                <a:effectLst/>
                <a:latin typeface="+mj-lt"/>
                <a:cs typeface="Arial"/>
              </a:rPr>
              <a:t> email: </a:t>
            </a:r>
            <a:r>
              <a:rPr lang="en-US" sz="3200" b="0" i="0" u="sng" strike="noStrike" dirty="0">
                <a:solidFill>
                  <a:srgbClr val="0070C0"/>
                </a:solidFill>
                <a:effectLst/>
                <a:latin typeface="+mj-lt"/>
                <a:cs typeface="Arial"/>
                <a:hlinkClick r:id="rId7">
                  <a:extLst>
                    <a:ext uri="{A12FA001-AC4F-418D-AE19-62706E023703}">
                      <ahyp:hlinkClr xmlns:ahyp="http://schemas.microsoft.com/office/drawing/2018/hyperlinkcolor" val="tx"/>
                    </a:ext>
                  </a:extLst>
                </a:hlinkClick>
              </a:rPr>
              <a:t>coproviderissue@kepro.com</a:t>
            </a:r>
            <a:r>
              <a:rPr lang="en-US" sz="3200" b="0" i="0" u="none" strike="noStrike" dirty="0">
                <a:solidFill>
                  <a:srgbClr val="0070C0"/>
                </a:solidFill>
                <a:effectLst/>
                <a:latin typeface="+mj-lt"/>
                <a:cs typeface="Arial"/>
              </a:rPr>
              <a:t> </a:t>
            </a:r>
            <a:r>
              <a:rPr lang="en-US" sz="3200" b="0" i="0" dirty="0">
                <a:solidFill>
                  <a:srgbClr val="0896FC"/>
                </a:solidFill>
                <a:effectLst/>
                <a:latin typeface="+mj-lt"/>
                <a:cs typeface="Arial"/>
              </a:rPr>
              <a:t>​</a:t>
            </a:r>
          </a:p>
        </p:txBody>
      </p:sp>
      <p:pic>
        <p:nvPicPr>
          <p:cNvPr id="18" name="Audio 17">
            <a:hlinkClick r:id="" action="ppaction://media"/>
            <a:extLst>
              <a:ext uri="{FF2B5EF4-FFF2-40B4-BE49-F238E27FC236}">
                <a16:creationId xmlns:a16="http://schemas.microsoft.com/office/drawing/2014/main" id="{67561234-C04D-18BD-4238-4AB70C9C51B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98519254"/>
      </p:ext>
    </p:extLst>
  </p:cSld>
  <p:clrMapOvr>
    <a:masterClrMapping/>
  </p:clrMapOvr>
  <mc:AlternateContent xmlns:mc="http://schemas.openxmlformats.org/markup-compatibility/2006" xmlns:p14="http://schemas.microsoft.com/office/powerpoint/2010/main">
    <mc:Choice Requires="p14">
      <p:transition spd="slow" p14:dur="2000" advTm="26623"/>
    </mc:Choice>
    <mc:Fallback xmlns="">
      <p:transition spd="slow" advTm="26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3505200"/>
            <a:ext cx="11217275" cy="1156322"/>
          </a:xfrm>
        </p:spPr>
        <p:txBody>
          <a:bodyPr>
            <a:normAutofit fontScale="90000"/>
          </a:bodyPr>
          <a:lstStyle/>
          <a:p>
            <a:r>
              <a:rPr lang="en-US"/>
              <a:t>Thank you for your time and participation!</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lorado HCPF logo">
            <a:extLst>
              <a:ext uri="{FF2B5EF4-FFF2-40B4-BE49-F238E27FC236}">
                <a16:creationId xmlns:a16="http://schemas.microsoft.com/office/drawing/2014/main" id="{E0DA8BCC-B35E-4E38-E87D-A7E4292AB137}"/>
              </a:ext>
            </a:extLst>
          </p:cNvPr>
          <p:cNvPicPr>
            <a:picLocks noChangeAspect="1"/>
          </p:cNvPicPr>
          <p:nvPr/>
        </p:nvPicPr>
        <p:blipFill>
          <a:blip r:embed="rId5"/>
          <a:stretch>
            <a:fillRect/>
          </a:stretch>
        </p:blipFill>
        <p:spPr>
          <a:xfrm>
            <a:off x="386392" y="285198"/>
            <a:ext cx="3526227" cy="857802"/>
          </a:xfrm>
          <a:prstGeom prst="rect">
            <a:avLst/>
          </a:prstGeom>
        </p:spPr>
      </p:pic>
      <p:pic>
        <p:nvPicPr>
          <p:cNvPr id="4" name="Picture 3" descr="A picture containing font, graphics, graphic design, logo&#10;&#10;Description automatically generated">
            <a:extLst>
              <a:ext uri="{FF2B5EF4-FFF2-40B4-BE49-F238E27FC236}">
                <a16:creationId xmlns:a16="http://schemas.microsoft.com/office/drawing/2014/main" id="{C0EADF19-5628-3E7C-E3A7-7ADFA83809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10857" y="213879"/>
            <a:ext cx="3886200" cy="1106978"/>
          </a:xfrm>
          <a:prstGeom prst="rect">
            <a:avLst/>
          </a:prstGeom>
          <a:noFill/>
          <a:ln>
            <a:noFill/>
          </a:ln>
        </p:spPr>
      </p:pic>
      <p:sp>
        <p:nvSpPr>
          <p:cNvPr id="6" name="TextBox 5">
            <a:extLst>
              <a:ext uri="{FF2B5EF4-FFF2-40B4-BE49-F238E27FC236}">
                <a16:creationId xmlns:a16="http://schemas.microsoft.com/office/drawing/2014/main" id="{F381EE62-0141-B128-5CD1-B48949D97757}"/>
              </a:ext>
            </a:extLst>
          </p:cNvPr>
          <p:cNvSpPr txBox="1"/>
          <p:nvPr/>
        </p:nvSpPr>
        <p:spPr>
          <a:xfrm>
            <a:off x="1494050" y="5588570"/>
            <a:ext cx="9656550" cy="1938992"/>
          </a:xfrm>
          <a:prstGeom prst="rect">
            <a:avLst/>
          </a:prstGeom>
          <a:noFill/>
        </p:spPr>
        <p:txBody>
          <a:bodyPr wrap="square">
            <a:spAutoFit/>
          </a:bodyPr>
          <a:lstStyle/>
          <a:p>
            <a:pPr marL="342900" indent="-342900">
              <a:buFont typeface="Arial" panose="020B0604020202020204" pitchFamily="34" charset="0"/>
              <a:buChar char="•"/>
            </a:pPr>
            <a:r>
              <a:rPr lang="en-US" sz="2400" b="1">
                <a:solidFill>
                  <a:schemeClr val="tx1"/>
                </a:solidFill>
                <a:latin typeface="+mj-lt"/>
                <a:cs typeface="Arial"/>
              </a:rPr>
              <a:t>For Escalated Concerns please contact</a:t>
            </a:r>
            <a:r>
              <a:rPr lang="en-US" sz="2400">
                <a:solidFill>
                  <a:schemeClr val="tx1"/>
                </a:solidFill>
                <a:latin typeface="+mj-lt"/>
                <a:cs typeface="Arial"/>
              </a:rPr>
              <a:t>: </a:t>
            </a:r>
            <a:r>
              <a:rPr lang="en-US" sz="2400">
                <a:solidFill>
                  <a:srgbClr val="2BBC2B"/>
                </a:solidFill>
                <a:latin typeface="+mj-lt"/>
                <a:cs typeface="Arial"/>
                <a:hlinkClick r:id="rId7"/>
              </a:rPr>
              <a:t>hcpf_um@state.co.us</a:t>
            </a:r>
            <a:endParaRPr lang="en-US" sz="2400">
              <a:solidFill>
                <a:srgbClr val="2BBC2B"/>
              </a:solidFill>
              <a:latin typeface="+mj-lt"/>
              <a:cs typeface="Arial"/>
            </a:endParaRPr>
          </a:p>
          <a:p>
            <a:r>
              <a:rPr lang="en-US" sz="2400">
                <a:solidFill>
                  <a:srgbClr val="2BBC2B"/>
                </a:solidFill>
                <a:latin typeface="+mj-lt"/>
                <a:cs typeface="Arial"/>
              </a:rPr>
              <a:t> </a:t>
            </a:r>
            <a:endParaRPr lang="en-US" sz="2400">
              <a:latin typeface="+mj-lt"/>
            </a:endParaRPr>
          </a:p>
          <a:p>
            <a:pPr marL="342900" indent="-342900">
              <a:buFont typeface="Arial" panose="020B0604020202020204" pitchFamily="34" charset="0"/>
              <a:buChar char="•"/>
            </a:pPr>
            <a:r>
              <a:rPr lang="en-US" sz="2400" b="1">
                <a:solidFill>
                  <a:schemeClr val="tx1"/>
                </a:solidFill>
                <a:latin typeface="+mj-lt"/>
                <a:cs typeface="Arial"/>
              </a:rPr>
              <a:t>Acentra Health Customer Service:</a:t>
            </a:r>
            <a:r>
              <a:rPr lang="en-US" sz="2400">
                <a:solidFill>
                  <a:schemeClr val="tx1"/>
                </a:solidFill>
                <a:latin typeface="+mj-lt"/>
                <a:cs typeface="Arial"/>
              </a:rPr>
              <a:t> (720) 689-6340</a:t>
            </a:r>
          </a:p>
          <a:p>
            <a:endParaRPr lang="en-US" sz="2400">
              <a:solidFill>
                <a:schemeClr val="tx1"/>
              </a:solidFill>
              <a:latin typeface="+mj-lt"/>
            </a:endParaRPr>
          </a:p>
          <a:p>
            <a:pPr marL="342900" indent="-342900">
              <a:buFont typeface="Arial" panose="020B0604020202020204" pitchFamily="34" charset="0"/>
              <a:buChar char="•"/>
            </a:pPr>
            <a:r>
              <a:rPr lang="en-US" sz="2400" b="1">
                <a:solidFill>
                  <a:schemeClr val="tx1"/>
                </a:solidFill>
                <a:latin typeface="+mj-lt"/>
                <a:cs typeface="Segoe UI"/>
              </a:rPr>
              <a:t>PAR Related Questions</a:t>
            </a:r>
            <a:r>
              <a:rPr lang="en-US" sz="2400">
                <a:solidFill>
                  <a:schemeClr val="tx1"/>
                </a:solidFill>
                <a:latin typeface="+mj-lt"/>
                <a:cs typeface="Segoe UI"/>
              </a:rPr>
              <a:t>: coproviderissue@kepro.com</a:t>
            </a:r>
            <a:endParaRPr lang="en-US" sz="2400">
              <a:latin typeface="+mj-lt"/>
            </a:endParaRPr>
          </a:p>
        </p:txBody>
      </p:sp>
      <p:pic>
        <p:nvPicPr>
          <p:cNvPr id="17" name="Audio 16">
            <a:hlinkClick r:id="" action="ppaction://media"/>
            <a:extLst>
              <a:ext uri="{FF2B5EF4-FFF2-40B4-BE49-F238E27FC236}">
                <a16:creationId xmlns:a16="http://schemas.microsoft.com/office/drawing/2014/main" id="{C8DE307B-AEA5-75D8-E711-81DA1DC3BE7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258609090"/>
      </p:ext>
    </p:extLst>
  </p:cSld>
  <p:clrMapOvr>
    <a:masterClrMapping/>
  </p:clrMapOvr>
  <mc:AlternateContent xmlns:mc="http://schemas.openxmlformats.org/markup-compatibility/2006" xmlns:p14="http://schemas.microsoft.com/office/powerpoint/2010/main">
    <mc:Choice Requires="p14">
      <p:transition spd="slow" p14:dur="2000" advTm="27930"/>
    </mc:Choice>
    <mc:Fallback xmlns="">
      <p:transition spd="slow" advTm="27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font, graphics, graphic design, logo">
            <a:extLst>
              <a:ext uri="{FF2B5EF4-FFF2-40B4-BE49-F238E27FC236}">
                <a16:creationId xmlns:a16="http://schemas.microsoft.com/office/drawing/2014/main" id="{3BC199F4-3A55-0EAA-8B97-65AD937CFFA6}"/>
              </a:ext>
            </a:extLst>
          </p:cNvPr>
          <p:cNvPicPr/>
          <p:nvPr/>
        </p:nvPicPr>
        <p:blipFill>
          <a:blip r:embed="rId5" cstate="hqprint">
            <a:extLst>
              <a:ext uri="{28A0092B-C50C-407E-A947-70E740481C1C}">
                <a14:useLocalDpi xmlns:a14="http://schemas.microsoft.com/office/drawing/2010/main"/>
              </a:ext>
            </a:extLst>
          </a:blip>
          <a:stretch>
            <a:fillRect/>
          </a:stretch>
        </p:blipFill>
        <p:spPr>
          <a:xfrm>
            <a:off x="6654800" y="1305088"/>
            <a:ext cx="5029200" cy="1606929"/>
          </a:xfrm>
          <a:prstGeom prst="rect">
            <a:avLst/>
          </a:prstGeom>
        </p:spPr>
      </p:pic>
      <p:pic>
        <p:nvPicPr>
          <p:cNvPr id="4" name="Picture 3" descr="CNSI logo">
            <a:extLst>
              <a:ext uri="{FF2B5EF4-FFF2-40B4-BE49-F238E27FC236}">
                <a16:creationId xmlns:a16="http://schemas.microsoft.com/office/drawing/2014/main" id="{B2982D3D-4FB9-9311-0A5F-37F77D36CED6}"/>
              </a:ext>
            </a:extLst>
          </p:cNvPr>
          <p:cNvPicPr/>
          <p:nvPr/>
        </p:nvPicPr>
        <p:blipFill rotWithShape="1">
          <a:blip r:embed="rId6" cstate="hqprint">
            <a:extLst>
              <a:ext uri="{28A0092B-C50C-407E-A947-70E740481C1C}">
                <a14:useLocalDpi xmlns:a14="http://schemas.microsoft.com/office/drawing/2010/main"/>
              </a:ext>
            </a:extLst>
          </a:blip>
          <a:srcRect b="-22222"/>
          <a:stretch/>
        </p:blipFill>
        <p:spPr>
          <a:xfrm>
            <a:off x="596956" y="2912018"/>
            <a:ext cx="1660627" cy="638636"/>
          </a:xfrm>
          <a:prstGeom prst="rect">
            <a:avLst/>
          </a:prstGeom>
        </p:spPr>
      </p:pic>
      <p:sp>
        <p:nvSpPr>
          <p:cNvPr id="5" name="Plus Sign 4">
            <a:extLst>
              <a:ext uri="{FF2B5EF4-FFF2-40B4-BE49-F238E27FC236}">
                <a16:creationId xmlns:a16="http://schemas.microsoft.com/office/drawing/2014/main" id="{148F62BB-AB4F-850E-EB2C-59E9C7FC73C7}"/>
              </a:ext>
            </a:extLst>
          </p:cNvPr>
          <p:cNvSpPr/>
          <p:nvPr/>
        </p:nvSpPr>
        <p:spPr>
          <a:xfrm>
            <a:off x="2322242" y="2984978"/>
            <a:ext cx="403592" cy="433106"/>
          </a:xfrm>
          <a:prstGeom prst="mathPlus">
            <a:avLst/>
          </a:prstGeom>
          <a:solidFill>
            <a:srgbClr val="0421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F0502020204030204"/>
              <a:ea typeface="+mn-ea"/>
              <a:cs typeface="+mn-cs"/>
            </a:endParaRPr>
          </a:p>
        </p:txBody>
      </p:sp>
      <p:pic>
        <p:nvPicPr>
          <p:cNvPr id="6" name="Picture 5" descr="kepro logo">
            <a:extLst>
              <a:ext uri="{FF2B5EF4-FFF2-40B4-BE49-F238E27FC236}">
                <a16:creationId xmlns:a16="http://schemas.microsoft.com/office/drawing/2014/main" id="{1663A686-4D21-E97B-746B-3D1C53C1DC6C}"/>
              </a:ext>
            </a:extLst>
          </p:cNvPr>
          <p:cNvPicPr/>
          <p:nvPr/>
        </p:nvPicPr>
        <p:blipFill rotWithShape="1">
          <a:blip r:embed="rId7" cstate="hqprint">
            <a:extLst>
              <a:ext uri="{28A0092B-C50C-407E-A947-70E740481C1C}">
                <a14:useLocalDpi xmlns:a14="http://schemas.microsoft.com/office/drawing/2010/main"/>
              </a:ext>
            </a:extLst>
          </a:blip>
          <a:srcRect t="-22222"/>
          <a:stretch/>
        </p:blipFill>
        <p:spPr>
          <a:xfrm>
            <a:off x="2790494" y="2779448"/>
            <a:ext cx="1806906" cy="771206"/>
          </a:xfrm>
          <a:prstGeom prst="rect">
            <a:avLst/>
          </a:prstGeom>
        </p:spPr>
      </p:pic>
      <p:sp>
        <p:nvSpPr>
          <p:cNvPr id="8" name="TextBox 7">
            <a:extLst>
              <a:ext uri="{FF2B5EF4-FFF2-40B4-BE49-F238E27FC236}">
                <a16:creationId xmlns:a16="http://schemas.microsoft.com/office/drawing/2014/main" id="{40370F4F-5FF5-98C1-8C04-7E2A49BE526F}"/>
              </a:ext>
            </a:extLst>
          </p:cNvPr>
          <p:cNvSpPr txBox="1"/>
          <p:nvPr/>
        </p:nvSpPr>
        <p:spPr>
          <a:xfrm>
            <a:off x="356734" y="4476707"/>
            <a:ext cx="5850428" cy="3748719"/>
          </a:xfrm>
          <a:prstGeom prst="rect">
            <a:avLst/>
          </a:prstGeom>
          <a:noFill/>
        </p:spPr>
        <p:txBody>
          <a:bodyPr wrap="square" lIns="91440" tIns="45720" rIns="91440" bIns="45720" anchor="t">
            <a:spAutoFit/>
          </a:bodyPr>
          <a:lstStyle/>
          <a:p>
            <a:pPr defTabSz="914400" fontAlgn="auto" hangingPunct="1">
              <a:lnSpc>
                <a:spcPct val="90029"/>
              </a:lnSpc>
              <a:spcBef>
                <a:spcPts val="0"/>
              </a:spcBef>
              <a:spcAft>
                <a:spcPts val="0"/>
              </a:spcAft>
              <a:defRPr/>
            </a:pPr>
            <a:r>
              <a:rPr lang="en-US" sz="2400" dirty="0">
                <a:solidFill>
                  <a:srgbClr val="000000"/>
                </a:solidFill>
                <a:latin typeface="+mn-lt"/>
                <a:ea typeface="+mn-ea"/>
              </a:rPr>
              <a:t>In 2021, Kepro was awarded the Department of Health Care Policy and Financing (HCPF) contract for Utilization Management and Physician Administered Drug (PAD) review.</a:t>
            </a:r>
            <a:endParaRPr lang="en-US" sz="2400" dirty="0">
              <a:solidFill>
                <a:srgbClr val="000000"/>
              </a:solidFill>
              <a:latin typeface="Arial"/>
              <a:cs typeface="Arial"/>
            </a:endParaRPr>
          </a:p>
          <a:p>
            <a:pPr marL="0" marR="0" lvl="0" indent="0" defTabSz="914400" eaLnBrk="1" fontAlgn="auto" latinLnBrk="0" hangingPunct="1">
              <a:lnSpc>
                <a:spcPct val="90029"/>
              </a:lnSpc>
              <a:spcBef>
                <a:spcPts val="0"/>
              </a:spcBef>
              <a:spcAft>
                <a:spcPts val="0"/>
              </a:spcAft>
              <a:buClrTx/>
              <a:buSzTx/>
              <a:buFontTx/>
              <a:buNone/>
              <a:tabLst/>
              <a:defRPr/>
            </a:pPr>
            <a:endParaRPr lang="en-US" sz="2400" b="0" i="0" u="none" strike="noStrike" kern="0" cap="none" spc="0" normalizeH="0" baseline="0" noProof="0" dirty="0">
              <a:ln>
                <a:noFill/>
              </a:ln>
              <a:solidFill>
                <a:srgbClr val="042126"/>
              </a:solidFill>
              <a:effectLst/>
              <a:uLnTx/>
              <a:uFillTx/>
              <a:latin typeface="+mj-lt"/>
              <a:cs typeface="Arial"/>
            </a:endParaRPr>
          </a:p>
          <a:p>
            <a:pPr marL="0" marR="0" lvl="0" indent="0" defTabSz="914400" eaLnBrk="1" fontAlgn="auto" latinLnBrk="0" hangingPunct="1">
              <a:lnSpc>
                <a:spcPct val="90029"/>
              </a:lnSpc>
              <a:spcBef>
                <a:spcPts val="0"/>
              </a:spcBef>
              <a:spcAft>
                <a:spcPts val="0"/>
              </a:spcAft>
              <a:buClrTx/>
              <a:buSzTx/>
              <a:buFontTx/>
              <a:buNone/>
              <a:tabLst/>
              <a:defRPr/>
            </a:pPr>
            <a:endParaRPr lang="en-US" sz="2400" kern="0" dirty="0">
              <a:solidFill>
                <a:srgbClr val="042126"/>
              </a:solidFill>
              <a:latin typeface="+mj-lt"/>
              <a:cs typeface="Arial"/>
            </a:endParaRPr>
          </a:p>
          <a:p>
            <a:pPr marL="0" marR="0" lvl="0" indent="0" defTabSz="914400" eaLnBrk="1" fontAlgn="auto" latinLnBrk="0" hangingPunct="1">
              <a:lnSpc>
                <a:spcPct val="90029"/>
              </a:lnSpc>
              <a:spcBef>
                <a:spcPts val="0"/>
              </a:spcBef>
              <a:spcAft>
                <a:spcPts val="0"/>
              </a:spcAft>
              <a:buClrTx/>
              <a:buSzTx/>
              <a:buFontTx/>
              <a:buNone/>
              <a:tabLst/>
              <a:defRPr/>
            </a:pPr>
            <a:endParaRPr lang="en-US" sz="2400" b="0" i="0" u="none" strike="noStrike" kern="0" cap="none" spc="0" normalizeH="0" baseline="0" noProof="0" dirty="0">
              <a:ln>
                <a:noFill/>
              </a:ln>
              <a:solidFill>
                <a:srgbClr val="042126"/>
              </a:solidFill>
              <a:effectLst/>
              <a:uLnTx/>
              <a:uFillTx/>
              <a:latin typeface="+mj-lt"/>
              <a:cs typeface="Arial"/>
            </a:endParaRPr>
          </a:p>
          <a:p>
            <a:pPr marL="0" marR="0" lvl="0" indent="0" defTabSz="914400" eaLnBrk="1" fontAlgn="auto" latinLnBrk="0" hangingPunct="1">
              <a:lnSpc>
                <a:spcPct val="90029"/>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42126"/>
                </a:solidFill>
                <a:effectLst/>
                <a:uLnTx/>
                <a:uFillTx/>
                <a:latin typeface="+mj-lt"/>
                <a:cs typeface="Arial"/>
              </a:rPr>
              <a:t>With over six decades of combined experience, CNSI and Kepro have </a:t>
            </a:r>
            <a:r>
              <a:rPr kumimoji="0" lang="en-US" sz="2400" b="1" i="0" u="none" strike="noStrike" kern="0" cap="none" spc="0" normalizeH="0" baseline="0" noProof="0" dirty="0">
                <a:ln>
                  <a:noFill/>
                </a:ln>
                <a:solidFill>
                  <a:srgbClr val="042126"/>
                </a:solidFill>
                <a:effectLst/>
                <a:uLnTx/>
                <a:uFillTx/>
                <a:latin typeface="+mj-lt"/>
                <a:cs typeface="Arial"/>
              </a:rPr>
              <a:t>come together to become:</a:t>
            </a:r>
            <a:endParaRPr lang="en-US" sz="2400" b="1" i="0" u="none" strike="noStrike" kern="0" cap="none" spc="0" normalizeH="0" baseline="0" noProof="0" dirty="0">
              <a:ln>
                <a:noFill/>
              </a:ln>
              <a:solidFill>
                <a:srgbClr val="042126"/>
              </a:solidFill>
              <a:effectLst/>
              <a:uLnTx/>
              <a:uFillTx/>
              <a:latin typeface="+mj-lt"/>
              <a:cs typeface="Arial"/>
            </a:endParaRPr>
          </a:p>
        </p:txBody>
      </p:sp>
      <p:sp>
        <p:nvSpPr>
          <p:cNvPr id="10" name="TextBox 9">
            <a:extLst>
              <a:ext uri="{FF2B5EF4-FFF2-40B4-BE49-F238E27FC236}">
                <a16:creationId xmlns:a16="http://schemas.microsoft.com/office/drawing/2014/main" id="{E890AAD7-8DFE-85AC-60ED-F221857DF350}"/>
              </a:ext>
            </a:extLst>
          </p:cNvPr>
          <p:cNvSpPr txBox="1"/>
          <p:nvPr/>
        </p:nvSpPr>
        <p:spPr>
          <a:xfrm>
            <a:off x="6481549" y="3853649"/>
            <a:ext cx="6516806" cy="1198983"/>
          </a:xfrm>
          <a:prstGeom prst="rect">
            <a:avLst/>
          </a:prstGeom>
          <a:noFill/>
        </p:spPr>
        <p:txBody>
          <a:bodyPr wrap="square" lIns="91440" tIns="45720" rIns="91440" bIns="45720" anchor="t">
            <a:spAutoFit/>
          </a:bodyPr>
          <a:lstStyle/>
          <a:p>
            <a:pPr>
              <a:lnSpc>
                <a:spcPct val="102306"/>
              </a:lnSpc>
            </a:pPr>
            <a:r>
              <a:rPr lang="en-US" sz="2400" b="1">
                <a:solidFill>
                  <a:srgbClr val="2BBC2B"/>
                </a:solidFill>
                <a:latin typeface="+mj-lt"/>
                <a:cs typeface="Arial"/>
              </a:rPr>
              <a:t>Our purpose </a:t>
            </a:r>
            <a:r>
              <a:rPr lang="en-US" sz="2400">
                <a:solidFill>
                  <a:srgbClr val="042126"/>
                </a:solidFill>
                <a:latin typeface="+mj-lt"/>
                <a:cs typeface="Arial"/>
              </a:rPr>
              <a:t>is to accelerate better </a:t>
            </a:r>
            <a:br>
              <a:rPr lang="en-US" sz="2400">
                <a:latin typeface="+mj-lt"/>
                <a:cs typeface="Arial"/>
              </a:rPr>
            </a:br>
            <a:r>
              <a:rPr lang="en-US" sz="2400">
                <a:solidFill>
                  <a:srgbClr val="042126"/>
                </a:solidFill>
                <a:latin typeface="+mj-lt"/>
                <a:cs typeface="Arial"/>
              </a:rPr>
              <a:t>health outcomes through technology, services, and clinical expertise.</a:t>
            </a:r>
            <a:endParaRPr lang="en-US"/>
          </a:p>
        </p:txBody>
      </p:sp>
      <p:sp>
        <p:nvSpPr>
          <p:cNvPr id="12" name="TextBox 11">
            <a:extLst>
              <a:ext uri="{FF2B5EF4-FFF2-40B4-BE49-F238E27FC236}">
                <a16:creationId xmlns:a16="http://schemas.microsoft.com/office/drawing/2014/main" id="{27853EBE-6959-50A2-4220-B1CEF5D16F30}"/>
              </a:ext>
            </a:extLst>
          </p:cNvPr>
          <p:cNvSpPr txBox="1"/>
          <p:nvPr/>
        </p:nvSpPr>
        <p:spPr>
          <a:xfrm>
            <a:off x="6517564" y="5213547"/>
            <a:ext cx="6516806" cy="822276"/>
          </a:xfrm>
          <a:prstGeom prst="rect">
            <a:avLst/>
          </a:prstGeom>
          <a:noFill/>
        </p:spPr>
        <p:txBody>
          <a:bodyPr wrap="square" lIns="91440" tIns="45720" rIns="91440" bIns="45720" anchor="t">
            <a:spAutoFit/>
          </a:bodyPr>
          <a:lstStyle/>
          <a:p>
            <a:pPr>
              <a:lnSpc>
                <a:spcPct val="102306"/>
              </a:lnSpc>
            </a:pPr>
            <a:r>
              <a:rPr lang="en-US" sz="2400" b="1">
                <a:solidFill>
                  <a:srgbClr val="2BBC2B"/>
                </a:solidFill>
                <a:latin typeface="+mj-lt"/>
                <a:cs typeface="Arial"/>
              </a:rPr>
              <a:t>Our vision </a:t>
            </a:r>
            <a:r>
              <a:rPr lang="en-US" sz="2400">
                <a:solidFill>
                  <a:srgbClr val="042126"/>
                </a:solidFill>
                <a:latin typeface="+mj-lt"/>
                <a:cs typeface="Arial"/>
              </a:rPr>
              <a:t>is to be the vital partner for healthcare solutions in the public sector.</a:t>
            </a:r>
            <a:endParaRPr lang="en-US"/>
          </a:p>
        </p:txBody>
      </p:sp>
      <p:sp>
        <p:nvSpPr>
          <p:cNvPr id="14" name="TextBox 13">
            <a:extLst>
              <a:ext uri="{FF2B5EF4-FFF2-40B4-BE49-F238E27FC236}">
                <a16:creationId xmlns:a16="http://schemas.microsoft.com/office/drawing/2014/main" id="{1ADB9FBE-A04C-B893-E7A7-B334C60EBD0F}"/>
              </a:ext>
            </a:extLst>
          </p:cNvPr>
          <p:cNvSpPr txBox="1"/>
          <p:nvPr/>
        </p:nvSpPr>
        <p:spPr>
          <a:xfrm>
            <a:off x="6474725" y="6333523"/>
            <a:ext cx="6523630" cy="1198983"/>
          </a:xfrm>
          <a:prstGeom prst="rect">
            <a:avLst/>
          </a:prstGeom>
          <a:noFill/>
        </p:spPr>
        <p:txBody>
          <a:bodyPr wrap="square" lIns="91440" tIns="45720" rIns="91440" bIns="45720" anchor="t">
            <a:spAutoFit/>
          </a:bodyPr>
          <a:lstStyle/>
          <a:p>
            <a:pPr>
              <a:lnSpc>
                <a:spcPct val="102306"/>
              </a:lnSpc>
            </a:pPr>
            <a:r>
              <a:rPr lang="en-US" sz="2400" b="1">
                <a:solidFill>
                  <a:srgbClr val="2BBC2B"/>
                </a:solidFill>
                <a:latin typeface="+mn-lt"/>
                <a:cs typeface="Arial"/>
              </a:rPr>
              <a:t>Our mission </a:t>
            </a:r>
            <a:r>
              <a:rPr lang="en-US" sz="2400">
                <a:solidFill>
                  <a:srgbClr val="042126"/>
                </a:solidFill>
                <a:latin typeface="+mn-lt"/>
                <a:cs typeface="Arial"/>
              </a:rPr>
              <a:t>is to continually innovate solutions that deliver maximum value and impact to those we serve.</a:t>
            </a:r>
            <a:endParaRPr lang="en-US"/>
          </a:p>
        </p:txBody>
      </p:sp>
      <p:pic>
        <p:nvPicPr>
          <p:cNvPr id="13" name="Audio 12">
            <a:hlinkClick r:id="" action="ppaction://media"/>
            <a:extLst>
              <a:ext uri="{FF2B5EF4-FFF2-40B4-BE49-F238E27FC236}">
                <a16:creationId xmlns:a16="http://schemas.microsoft.com/office/drawing/2014/main" id="{B50076AE-CF17-4BD3-50EA-62415434DBD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699881513"/>
      </p:ext>
    </p:extLst>
  </p:cSld>
  <p:clrMapOvr>
    <a:masterClrMapping/>
  </p:clrMapOvr>
  <mc:AlternateContent xmlns:mc="http://schemas.openxmlformats.org/markup-compatibility/2006" xmlns:p14="http://schemas.microsoft.com/office/powerpoint/2010/main">
    <mc:Choice Requires="p14">
      <p:transition spd="slow" p14:dur="2000" advTm="33108"/>
    </mc:Choice>
    <mc:Fallback xmlns="">
      <p:transition spd="slow" advTm="3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About Acentra Health (cont’d…)</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8D32471-E407-1E8E-4841-3B3FBF3D2E3D}"/>
              </a:ext>
            </a:extLst>
          </p:cNvPr>
          <p:cNvSpPr txBox="1"/>
          <p:nvPr/>
        </p:nvSpPr>
        <p:spPr>
          <a:xfrm>
            <a:off x="1011219" y="1421083"/>
            <a:ext cx="11815781" cy="6370975"/>
          </a:xfrm>
          <a:prstGeom prst="rect">
            <a:avLst/>
          </a:prstGeom>
          <a:noFill/>
        </p:spPr>
        <p:txBody>
          <a:bodyPr wrap="square">
            <a:spAutoFit/>
          </a:bodyPr>
          <a:lstStyle/>
          <a:p>
            <a:pPr fontAlgn="base"/>
            <a:r>
              <a:rPr lang="en-US" sz="2400" dirty="0">
                <a:solidFill>
                  <a:srgbClr val="000000"/>
                </a:solidFill>
                <a:latin typeface="+mn-lt"/>
                <a:ea typeface="+mn-ea"/>
              </a:rPr>
              <a:t>In addition to UM review, </a:t>
            </a:r>
            <a:r>
              <a:rPr lang="en-US" sz="2400" dirty="0" err="1">
                <a:solidFill>
                  <a:srgbClr val="000000"/>
                </a:solidFill>
                <a:latin typeface="+mn-lt"/>
                <a:ea typeface="+mn-ea"/>
              </a:rPr>
              <a:t>Acentra</a:t>
            </a:r>
            <a:r>
              <a:rPr lang="en-US" sz="2400" dirty="0">
                <a:solidFill>
                  <a:srgbClr val="000000"/>
                </a:solidFill>
                <a:latin typeface="+mn-lt"/>
                <a:ea typeface="+mn-ea"/>
              </a:rPr>
              <a:t> Health will administer or provide support in: </a:t>
            </a:r>
          </a:p>
          <a:p>
            <a:pPr fontAlgn="base"/>
            <a:endParaRPr lang="en-US" sz="2400" dirty="0">
              <a:solidFill>
                <a:srgbClr val="000000"/>
              </a:solidFill>
              <a:latin typeface="+mn-lt"/>
              <a:ea typeface="+mn-ea"/>
              <a:cs typeface="Arial"/>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Client Overutilization Program (COUP) </a:t>
            </a:r>
            <a:endParaRPr lang="en-US" sz="2400" dirty="0">
              <a:solidFill>
                <a:srgbClr val="000000"/>
              </a:solidFill>
              <a:latin typeface="+mn-lt"/>
              <a:cs typeface="Arial"/>
            </a:endParaRPr>
          </a:p>
          <a:p>
            <a:pPr>
              <a:buClr>
                <a:schemeClr val="tx1"/>
              </a:buClr>
            </a:pPr>
            <a:endParaRPr lang="en-US" sz="2400" dirty="0">
              <a:solidFill>
                <a:srgbClr val="000000"/>
              </a:solidFill>
              <a:latin typeface="+mn-lt"/>
              <a:cs typeface="Arial"/>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Annual HCPCS code review </a:t>
            </a:r>
            <a:endParaRPr lang="en-US" sz="2400" dirty="0">
              <a:solidFill>
                <a:srgbClr val="000000"/>
              </a:solidFill>
              <a:latin typeface="+mn-lt"/>
              <a:cs typeface="Arial"/>
            </a:endParaRPr>
          </a:p>
          <a:p>
            <a:pPr marL="285750" indent="-285750">
              <a:buClr>
                <a:schemeClr val="tx1"/>
              </a:buClr>
              <a:buFont typeface="Arial" panose="020B0604020202020204" pitchFamily="34" charset="0"/>
              <a:buChar char="•"/>
            </a:pPr>
            <a:endParaRPr lang="en-US" sz="2400" dirty="0">
              <a:solidFill>
                <a:srgbClr val="000000"/>
              </a:solidFill>
              <a:latin typeface="+mn-lt"/>
            </a:endParaRPr>
          </a:p>
          <a:p>
            <a:pPr marL="285750" indent="-285750" fontAlgn="base">
              <a:buClr>
                <a:schemeClr val="tx1"/>
              </a:buClr>
              <a:buFont typeface="Arial" panose="020B0604020202020204" pitchFamily="34" charset="0"/>
              <a:buChar char="•"/>
            </a:pPr>
            <a:r>
              <a:rPr lang="en-US" sz="2400" dirty="0">
                <a:solidFill>
                  <a:srgbClr val="000000"/>
                </a:solidFill>
                <a:latin typeface="+mn-lt"/>
              </a:rPr>
              <a:t>Quality Program</a:t>
            </a:r>
            <a:endParaRPr lang="en-US" sz="2400" dirty="0">
              <a:solidFill>
                <a:srgbClr val="000000"/>
              </a:solidFill>
              <a:latin typeface="+mn-lt"/>
              <a:cs typeface="Arial" panose="020F0502020204030204"/>
            </a:endParaRPr>
          </a:p>
          <a:p>
            <a:pPr marL="285750" lvl="0" indent="-285750">
              <a:buClr>
                <a:schemeClr val="tx1"/>
              </a:buClr>
              <a:buFont typeface="Arial" panose="020B0604020202020204" pitchFamily="34" charset="0"/>
              <a:buChar char="•"/>
            </a:pPr>
            <a:endParaRPr lang="en-US" sz="2400" dirty="0">
              <a:solidFill>
                <a:srgbClr val="000000"/>
              </a:solidFill>
              <a:latin typeface="+mn-lt"/>
              <a:cs typeface="Arial" panose="020F0502020204030204"/>
            </a:endParaRPr>
          </a:p>
          <a:p>
            <a:pPr marL="285750" indent="-285750" fontAlgn="base">
              <a:buClr>
                <a:schemeClr val="tx1"/>
              </a:buClr>
              <a:buFont typeface="Arial" panose="020B0604020202020204" pitchFamily="34" charset="0"/>
              <a:buChar char="•"/>
            </a:pPr>
            <a:r>
              <a:rPr lang="en-US" sz="2400" dirty="0">
                <a:solidFill>
                  <a:srgbClr val="000000"/>
                </a:solidFill>
                <a:latin typeface="+mn-lt"/>
              </a:rPr>
              <a:t>Reporting</a:t>
            </a:r>
            <a:endParaRPr lang="en-US" sz="2400" dirty="0">
              <a:solidFill>
                <a:srgbClr val="000000"/>
              </a:solidFill>
              <a:latin typeface="+mn-lt"/>
              <a:cs typeface="Arial"/>
            </a:endParaRPr>
          </a:p>
          <a:p>
            <a:pPr>
              <a:buClr>
                <a:schemeClr val="tx1"/>
              </a:buClr>
            </a:pPr>
            <a:r>
              <a:rPr lang="en-US" sz="2400" dirty="0">
                <a:solidFill>
                  <a:srgbClr val="000000"/>
                </a:solidFill>
                <a:latin typeface="+mn-lt"/>
              </a:rPr>
              <a:t>  </a:t>
            </a:r>
            <a:endParaRPr lang="en-US" sz="2400" dirty="0">
              <a:solidFill>
                <a:srgbClr val="000000"/>
              </a:solidFill>
              <a:latin typeface="+mn-lt"/>
              <a:cs typeface="Arial"/>
            </a:endParaRPr>
          </a:p>
          <a:p>
            <a:pPr marL="285750" indent="-285750" fontAlgn="base">
              <a:buClr>
                <a:schemeClr val="tx1"/>
              </a:buClr>
              <a:buFont typeface="Arial" panose="020B0604020202020204" pitchFamily="34" charset="0"/>
              <a:buChar char="•"/>
            </a:pPr>
            <a:r>
              <a:rPr lang="en-US" sz="2400" dirty="0">
                <a:solidFill>
                  <a:srgbClr val="000000"/>
                </a:solidFill>
                <a:latin typeface="+mn-lt"/>
              </a:rPr>
              <a:t>Review Criteria selection</a:t>
            </a:r>
            <a:endParaRPr lang="en-US" sz="2400" dirty="0">
              <a:solidFill>
                <a:srgbClr val="000000"/>
              </a:solidFill>
              <a:latin typeface="+mn-lt"/>
              <a:cs typeface="Arial"/>
            </a:endParaRPr>
          </a:p>
          <a:p>
            <a:pPr marL="285750" lvl="0" indent="-285750">
              <a:buClr>
                <a:schemeClr val="tx1"/>
              </a:buClr>
              <a:buFont typeface="Arial" panose="020B0604020202020204" pitchFamily="34" charset="0"/>
              <a:buChar char="•"/>
            </a:pPr>
            <a:endParaRPr lang="en-US" sz="2400" dirty="0">
              <a:solidFill>
                <a:srgbClr val="000000"/>
              </a:solidFill>
              <a:latin typeface="+mn-lt"/>
              <a:cs typeface="Arial"/>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Customer Service Line </a:t>
            </a:r>
            <a:endParaRPr lang="en-US" sz="2400" dirty="0">
              <a:solidFill>
                <a:srgbClr val="000000"/>
              </a:solidFill>
              <a:latin typeface="+mn-lt"/>
              <a:cs typeface="Arial"/>
            </a:endParaRPr>
          </a:p>
          <a:p>
            <a:pPr marL="285750" indent="-285750">
              <a:buClr>
                <a:schemeClr val="tx1"/>
              </a:buClr>
              <a:buFont typeface="Arial" panose="020B0604020202020204" pitchFamily="34" charset="0"/>
              <a:buChar char="•"/>
            </a:pPr>
            <a:endParaRPr lang="en-US" sz="2400" dirty="0">
              <a:solidFill>
                <a:srgbClr val="000000"/>
              </a:solidFill>
              <a:latin typeface="+mn-lt"/>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Appeals, Peer-to-Peer, and Reconsiderations </a:t>
            </a:r>
            <a:endParaRPr lang="en-US" sz="2400" dirty="0">
              <a:solidFill>
                <a:srgbClr val="000000"/>
              </a:solidFill>
              <a:latin typeface="+mn-lt"/>
              <a:cs typeface="Arial"/>
            </a:endParaRPr>
          </a:p>
          <a:p>
            <a:pPr marL="285750" indent="-285750">
              <a:buClr>
                <a:schemeClr val="tx1"/>
              </a:buClr>
              <a:buFont typeface="Arial" panose="020B0604020202020204" pitchFamily="34" charset="0"/>
              <a:buChar char="•"/>
            </a:pPr>
            <a:endParaRPr lang="en-US" sz="2400" dirty="0">
              <a:solidFill>
                <a:srgbClr val="000000"/>
              </a:solidFill>
              <a:latin typeface="+mn-lt"/>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Fraud &amp; False Claims reporting </a:t>
            </a:r>
            <a:endParaRPr lang="en-US" sz="2400" dirty="0">
              <a:solidFill>
                <a:srgbClr val="000000"/>
              </a:solidFill>
              <a:latin typeface="+mn-lt"/>
              <a:cs typeface="Arial"/>
            </a:endParaRPr>
          </a:p>
        </p:txBody>
      </p:sp>
      <p:pic>
        <p:nvPicPr>
          <p:cNvPr id="14" name="Audio 13">
            <a:hlinkClick r:id="" action="ppaction://media"/>
            <a:extLst>
              <a:ext uri="{FF2B5EF4-FFF2-40B4-BE49-F238E27FC236}">
                <a16:creationId xmlns:a16="http://schemas.microsoft.com/office/drawing/2014/main" id="{6F071EFB-4E81-3D2C-494E-E94B95AECFA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467435432"/>
      </p:ext>
    </p:extLst>
  </p:cSld>
  <p:clrMapOvr>
    <a:masterClrMapping/>
  </p:clrMapOvr>
  <mc:AlternateContent xmlns:mc="http://schemas.openxmlformats.org/markup-compatibility/2006" xmlns:p14="http://schemas.microsoft.com/office/powerpoint/2010/main">
    <mc:Choice Requires="p14">
      <p:transition spd="slow" p14:dur="2000" advTm="20629"/>
    </mc:Choice>
    <mc:Fallback xmlns="">
      <p:transition spd="slow" advTm="20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Scope of Services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A69AFF-8637-A4BB-9872-1FADB3608960}"/>
              </a:ext>
            </a:extLst>
          </p:cNvPr>
          <p:cNvSpPr txBox="1"/>
          <p:nvPr/>
        </p:nvSpPr>
        <p:spPr>
          <a:xfrm>
            <a:off x="635000" y="2750880"/>
            <a:ext cx="6616131" cy="4401205"/>
          </a:xfrm>
          <a:prstGeom prst="rect">
            <a:avLst/>
          </a:prstGeom>
          <a:noFill/>
        </p:spPr>
        <p:txBody>
          <a:bodyPr wrap="square">
            <a:spAutoFit/>
          </a:bodyPr>
          <a:lstStyle/>
          <a:p>
            <a:pPr marL="342900" indent="-342900">
              <a:lnSpc>
                <a:spcPct val="100000"/>
              </a:lnSpc>
              <a:buClr>
                <a:schemeClr val="tx1"/>
              </a:buClr>
              <a:buFont typeface="Arial" panose="020B0604020202020204" pitchFamily="34" charset="0"/>
              <a:buChar char="•"/>
            </a:pPr>
            <a:r>
              <a:rPr lang="en-US" sz="2800" dirty="0">
                <a:latin typeface="+mj-lt"/>
                <a:cs typeface="Arial"/>
              </a:rPr>
              <a:t>Audiology </a:t>
            </a:r>
            <a:endParaRPr lang="en-US" sz="2800" dirty="0">
              <a:latin typeface="+mj-lt"/>
            </a:endParaRPr>
          </a:p>
          <a:p>
            <a:pPr marL="342900" indent="-342900">
              <a:lnSpc>
                <a:spcPct val="100000"/>
              </a:lnSpc>
              <a:buClr>
                <a:schemeClr val="tx1"/>
              </a:buClr>
              <a:buFont typeface="Arial" panose="020B0604020202020204" pitchFamily="34" charset="0"/>
              <a:buChar char="•"/>
            </a:pPr>
            <a:r>
              <a:rPr lang="en-US" sz="2800" dirty="0">
                <a:latin typeface="+mj-lt"/>
                <a:cs typeface="Arial"/>
              </a:rPr>
              <a:t>Diagnostic Imaging </a:t>
            </a:r>
            <a:endParaRPr lang="en-US" sz="2800" dirty="0">
              <a:latin typeface="+mj-lt"/>
            </a:endParaRPr>
          </a:p>
          <a:p>
            <a:pPr marL="342900" indent="-342900">
              <a:lnSpc>
                <a:spcPct val="100000"/>
              </a:lnSpc>
              <a:buClr>
                <a:schemeClr val="tx1"/>
              </a:buClr>
              <a:buFont typeface="Arial" panose="020B0604020202020204" pitchFamily="34" charset="0"/>
              <a:buChar char="•"/>
            </a:pPr>
            <a:r>
              <a:rPr lang="en-US" sz="2800" b="1" dirty="0">
                <a:latin typeface="+mj-lt"/>
                <a:cs typeface="Arial"/>
              </a:rPr>
              <a:t>Durable Medical Equipment  </a:t>
            </a:r>
            <a:endParaRPr lang="en-US" sz="2800" b="1" dirty="0">
              <a:latin typeface="+mj-lt"/>
            </a:endParaRPr>
          </a:p>
          <a:p>
            <a:pPr marL="285750" indent="-285750">
              <a:lnSpc>
                <a:spcPct val="100000"/>
              </a:lnSpc>
              <a:buClr>
                <a:schemeClr val="tx1"/>
              </a:buClr>
              <a:buFont typeface="Arial" panose="020B0604020202020204" pitchFamily="34" charset="0"/>
              <a:buChar char="•"/>
            </a:pPr>
            <a:r>
              <a:rPr lang="en-US" sz="2800" dirty="0">
                <a:latin typeface="+mj-lt"/>
                <a:cs typeface="Arial"/>
              </a:rPr>
              <a:t>Inpatient Hospital Review Program (IHRP 2.0)</a:t>
            </a:r>
          </a:p>
          <a:p>
            <a:pPr marL="342900" indent="-342900">
              <a:lnSpc>
                <a:spcPct val="100000"/>
              </a:lnSpc>
              <a:buClr>
                <a:schemeClr val="tx1"/>
              </a:buClr>
              <a:buFont typeface="Arial" panose="020B0604020202020204" pitchFamily="34" charset="0"/>
              <a:buChar char="•"/>
            </a:pPr>
            <a:r>
              <a:rPr lang="en-US" sz="2800" dirty="0">
                <a:latin typeface="+mj-lt"/>
                <a:cs typeface="Arial"/>
              </a:rPr>
              <a:t>Medical Services including, but not limited to, select surgeries such as bariatric, solid organ transplants, transgender services, and elective surgeries</a:t>
            </a:r>
            <a:endParaRPr lang="en-US" sz="2800" dirty="0">
              <a:latin typeface="+mj-lt"/>
            </a:endParaRPr>
          </a:p>
        </p:txBody>
      </p:sp>
      <p:sp>
        <p:nvSpPr>
          <p:cNvPr id="6" name="TextBox 5">
            <a:extLst>
              <a:ext uri="{FF2B5EF4-FFF2-40B4-BE49-F238E27FC236}">
                <a16:creationId xmlns:a16="http://schemas.microsoft.com/office/drawing/2014/main" id="{91805570-C2BF-2D25-EBAF-FE6DA34997E1}"/>
              </a:ext>
            </a:extLst>
          </p:cNvPr>
          <p:cNvSpPr txBox="1"/>
          <p:nvPr/>
        </p:nvSpPr>
        <p:spPr>
          <a:xfrm>
            <a:off x="7264400" y="2750881"/>
            <a:ext cx="5638800" cy="4658198"/>
          </a:xfrm>
          <a:prstGeom prst="rect">
            <a:avLst/>
          </a:prstGeom>
          <a:noFill/>
        </p:spPr>
        <p:txBody>
          <a:bodyPr wrap="square">
            <a:spAutoFit/>
          </a:bodyPr>
          <a:lstStyle/>
          <a:p>
            <a:pPr marL="285750" indent="-285750" algn="l">
              <a:spcBef>
                <a:spcPts val="379"/>
              </a:spcBef>
              <a:buFont typeface="Arial,Sans-Serif"/>
              <a:buChar char="•"/>
            </a:pPr>
            <a:r>
              <a:rPr lang="en-US" sz="2800" dirty="0">
                <a:solidFill>
                  <a:srgbClr val="4C4D4F"/>
                </a:solidFill>
                <a:latin typeface="+mj-lt"/>
                <a:cs typeface="Arial"/>
              </a:rPr>
              <a:t>Molecular/Genetic Testing</a:t>
            </a:r>
          </a:p>
          <a:p>
            <a:pPr marL="285750" indent="-285750" algn="l">
              <a:spcBef>
                <a:spcPts val="379"/>
              </a:spcBef>
              <a:buFont typeface="Arial,Sans-Serif"/>
              <a:buChar char="•"/>
            </a:pPr>
            <a:r>
              <a:rPr lang="en-US" sz="2800" dirty="0">
                <a:latin typeface="+mj-lt"/>
                <a:cs typeface="Arial"/>
              </a:rPr>
              <a:t>Out-of-State Inpatient Services </a:t>
            </a:r>
          </a:p>
          <a:p>
            <a:pPr marL="285750" indent="-285750" algn="l">
              <a:spcBef>
                <a:spcPts val="379"/>
              </a:spcBef>
              <a:buFont typeface="Arial,Sans-Serif"/>
              <a:buChar char="•"/>
            </a:pPr>
            <a:r>
              <a:rPr lang="en-US" sz="2800" dirty="0">
                <a:latin typeface="+mj-lt"/>
                <a:cs typeface="Arial"/>
              </a:rPr>
              <a:t>Outpatient Physical and Occupational Therapy </a:t>
            </a:r>
          </a:p>
          <a:p>
            <a:pPr marL="285750" indent="-285750" algn="l">
              <a:spcBef>
                <a:spcPts val="379"/>
              </a:spcBef>
              <a:buFont typeface="Arial,Sans-Serif"/>
              <a:buChar char="•"/>
            </a:pPr>
            <a:r>
              <a:rPr lang="en-US" sz="2800" dirty="0">
                <a:latin typeface="+mj-lt"/>
                <a:cs typeface="Arial"/>
              </a:rPr>
              <a:t>Outpatient Speech Therapy </a:t>
            </a:r>
          </a:p>
          <a:p>
            <a:pPr marL="285750" indent="-285750" algn="l">
              <a:spcBef>
                <a:spcPts val="379"/>
              </a:spcBef>
              <a:buFont typeface="Arial,Sans-Serif"/>
              <a:buChar char="•"/>
            </a:pPr>
            <a:r>
              <a:rPr lang="en-US" sz="2800" dirty="0">
                <a:latin typeface="+mj-lt"/>
                <a:cs typeface="Arial"/>
              </a:rPr>
              <a:t>Pediatric Behavioral Therapy </a:t>
            </a:r>
          </a:p>
          <a:p>
            <a:pPr marL="285750" indent="-285750" algn="l">
              <a:spcBef>
                <a:spcPts val="379"/>
              </a:spcBef>
              <a:buFont typeface="Arial,Sans-Serif"/>
              <a:buChar char="•"/>
            </a:pPr>
            <a:r>
              <a:rPr lang="en-US" sz="2800" dirty="0">
                <a:latin typeface="+mj-lt"/>
                <a:cs typeface="Arial"/>
              </a:rPr>
              <a:t>Private Duty Nursing</a:t>
            </a:r>
          </a:p>
          <a:p>
            <a:pPr marL="285750" indent="-285750" algn="l">
              <a:spcBef>
                <a:spcPts val="379"/>
              </a:spcBef>
              <a:buFont typeface="Arial,Sans-Serif"/>
              <a:buChar char="•"/>
            </a:pPr>
            <a:r>
              <a:rPr lang="en-US" sz="2800" dirty="0">
                <a:latin typeface="+mj-lt"/>
                <a:cs typeface="Arial"/>
              </a:rPr>
              <a:t>Personal Care Services</a:t>
            </a:r>
          </a:p>
          <a:p>
            <a:pPr marL="285750" indent="-285750" algn="l">
              <a:spcBef>
                <a:spcPts val="379"/>
              </a:spcBef>
              <a:buFont typeface="Arial,Sans-Serif"/>
              <a:buChar char="•"/>
            </a:pPr>
            <a:r>
              <a:rPr lang="en-US" sz="2800" dirty="0">
                <a:latin typeface="+mj-lt"/>
                <a:cs typeface="Arial"/>
              </a:rPr>
              <a:t>Physician Administered Drugs</a:t>
            </a:r>
          </a:p>
          <a:p>
            <a:pPr algn="l">
              <a:lnSpc>
                <a:spcPct val="125000"/>
              </a:lnSpc>
              <a:spcBef>
                <a:spcPts val="379"/>
              </a:spcBef>
              <a:buFont typeface="Arial,Sans-Serif"/>
              <a:buChar char="•"/>
            </a:pPr>
            <a:endParaRPr lang="en-US" sz="1600" dirty="0">
              <a:latin typeface="Arial"/>
              <a:cs typeface="Arial"/>
            </a:endParaRPr>
          </a:p>
        </p:txBody>
      </p:sp>
      <p:pic>
        <p:nvPicPr>
          <p:cNvPr id="16" name="Audio 15">
            <a:hlinkClick r:id="" action="ppaction://media"/>
            <a:extLst>
              <a:ext uri="{FF2B5EF4-FFF2-40B4-BE49-F238E27FC236}">
                <a16:creationId xmlns:a16="http://schemas.microsoft.com/office/drawing/2014/main" id="{C9BF3817-5DA3-2987-97CA-643E708F89F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4099346730"/>
      </p:ext>
    </p:extLst>
  </p:cSld>
  <p:clrMapOvr>
    <a:masterClrMapping/>
  </p:clrMapOvr>
  <mc:AlternateContent xmlns:mc="http://schemas.openxmlformats.org/markup-compatibility/2006" xmlns:p14="http://schemas.microsoft.com/office/powerpoint/2010/main">
    <mc:Choice Requires="p14">
      <p:transition spd="slow" p14:dur="2000" advTm="24930"/>
    </mc:Choice>
    <mc:Fallback xmlns="">
      <p:transition spd="slow" advTm="2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Acentra Health’s Services for Providers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9F0952-D08C-3CFB-15AD-69605E401262}"/>
              </a:ext>
            </a:extLst>
          </p:cNvPr>
          <p:cNvSpPr txBox="1"/>
          <p:nvPr/>
        </p:nvSpPr>
        <p:spPr>
          <a:xfrm>
            <a:off x="825310" y="2057927"/>
            <a:ext cx="11354180" cy="6186309"/>
          </a:xfrm>
          <a:prstGeom prst="rect">
            <a:avLst/>
          </a:prstGeom>
          <a:noFill/>
        </p:spPr>
        <p:txBody>
          <a:bodyPr wrap="square">
            <a:spAutoFit/>
          </a:bodyPr>
          <a:lstStyle/>
          <a:p>
            <a:pPr marL="285750" indent="-285750">
              <a:buClr>
                <a:schemeClr val="tx1"/>
              </a:buClr>
              <a:buFont typeface="Arial" panose="020B0604020202020204" pitchFamily="34" charset="0"/>
              <a:buChar char="•"/>
            </a:pPr>
            <a:r>
              <a:rPr lang="en-US" sz="2200">
                <a:latin typeface="+mj-lt"/>
                <a:ea typeface="Open Sans"/>
                <a:cs typeface="Arial"/>
              </a:rPr>
              <a:t>24-hour/365 days </a:t>
            </a:r>
            <a:r>
              <a:rPr lang="en-US" sz="2200" b="1">
                <a:latin typeface="+mj-lt"/>
                <a:ea typeface="Open Sans"/>
                <a:cs typeface="Arial"/>
              </a:rPr>
              <a:t>provider portal </a:t>
            </a:r>
            <a:r>
              <a:rPr lang="en-US" sz="2200">
                <a:latin typeface="+mj-lt"/>
                <a:ea typeface="Open Sans"/>
                <a:cs typeface="Arial"/>
              </a:rPr>
              <a:t>accessed at: </a:t>
            </a:r>
            <a:r>
              <a:rPr lang="en-US" sz="2200">
                <a:solidFill>
                  <a:srgbClr val="0896FC"/>
                </a:solidFill>
                <a:latin typeface="+mj-lt"/>
                <a:ea typeface="Open Sans"/>
                <a:cs typeface="Arial"/>
                <a:hlinkClick r:id="rId5">
                  <a:extLst>
                    <a:ext uri="{A12FA001-AC4F-418D-AE19-62706E023703}">
                      <ahyp:hlinkClr xmlns:ahyp="http://schemas.microsoft.com/office/drawing/2018/hyperlinkcolor" val="tx"/>
                    </a:ext>
                  </a:extLst>
                </a:hlinkClick>
              </a:rPr>
              <a:t>https://portal.kepro.com</a:t>
            </a:r>
            <a:endParaRPr lang="en-US" sz="2200">
              <a:solidFill>
                <a:srgbClr val="0896FC"/>
              </a:solidFill>
              <a:latin typeface="+mj-lt"/>
              <a:ea typeface="Open Sans"/>
              <a:cs typeface="Arial"/>
            </a:endParaRPr>
          </a:p>
          <a:p>
            <a:pPr marL="285750" indent="-285750">
              <a:buClr>
                <a:schemeClr val="tx1"/>
              </a:buClr>
              <a:buFont typeface="Arial" panose="020B0604020202020204" pitchFamily="34" charset="0"/>
              <a:buChar char="•"/>
            </a:pPr>
            <a:endParaRPr lang="en-US" sz="2200">
              <a:solidFill>
                <a:srgbClr val="0896FC"/>
              </a:solidFill>
              <a:latin typeface="+mj-lt"/>
              <a:ea typeface="Open Sans"/>
              <a:cs typeface="Arial"/>
            </a:endParaRPr>
          </a:p>
          <a:p>
            <a:pPr marL="285750" indent="-285750">
              <a:buClr>
                <a:schemeClr val="tx1"/>
              </a:buClr>
              <a:buFont typeface="Arial" panose="020B0604020202020204" pitchFamily="34" charset="0"/>
              <a:buChar char="•"/>
            </a:pPr>
            <a:r>
              <a:rPr lang="en-US" sz="2200" b="1">
                <a:latin typeface="+mj-lt"/>
                <a:ea typeface="Open Sans"/>
                <a:cs typeface="Arial"/>
              </a:rPr>
              <a:t>Provider Communication and Support</a:t>
            </a:r>
            <a:r>
              <a:rPr lang="en-US" sz="2200">
                <a:latin typeface="+mj-lt"/>
                <a:ea typeface="Open Sans"/>
                <a:cs typeface="Arial"/>
              </a:rPr>
              <a:t> email: </a:t>
            </a:r>
            <a:r>
              <a:rPr lang="en-US" sz="2200">
                <a:solidFill>
                  <a:srgbClr val="0896FC"/>
                </a:solidFill>
                <a:latin typeface="+mj-lt"/>
                <a:ea typeface="Open Sans"/>
                <a:cs typeface="Arial"/>
                <a:hlinkClick r:id="rId6">
                  <a:extLst>
                    <a:ext uri="{A12FA001-AC4F-418D-AE19-62706E023703}">
                      <ahyp:hlinkClr xmlns:ahyp="http://schemas.microsoft.com/office/drawing/2018/hyperlinkcolor" val="tx"/>
                    </a:ext>
                  </a:extLst>
                </a:hlinkClick>
              </a:rPr>
              <a:t>coproviderissue@kepro.com</a:t>
            </a:r>
            <a:r>
              <a:rPr lang="en-US" sz="2200">
                <a:solidFill>
                  <a:srgbClr val="0896FC"/>
                </a:solidFill>
                <a:latin typeface="+mj-lt"/>
                <a:ea typeface="Open Sans"/>
                <a:cs typeface="Arial"/>
              </a:rPr>
              <a:t> </a:t>
            </a:r>
          </a:p>
          <a:p>
            <a:pPr marL="285750" indent="-285750">
              <a:buClr>
                <a:schemeClr val="tx1"/>
              </a:buClr>
              <a:buFont typeface="Arial" panose="020B0604020202020204" pitchFamily="34" charset="0"/>
              <a:buChar char="•"/>
            </a:pPr>
            <a:endParaRPr lang="en-US" sz="2200">
              <a:solidFill>
                <a:srgbClr val="0896FC"/>
              </a:solidFill>
              <a:latin typeface="+mj-lt"/>
            </a:endParaRPr>
          </a:p>
          <a:p>
            <a:pPr marL="285750" indent="-285750">
              <a:buClr>
                <a:schemeClr val="tx1"/>
              </a:buClr>
              <a:buFont typeface="Arial" panose="020B0604020202020204" pitchFamily="34" charset="0"/>
              <a:buChar char="•"/>
            </a:pPr>
            <a:r>
              <a:rPr lang="en-US" sz="2200">
                <a:latin typeface="+mj-lt"/>
                <a:ea typeface="Open Sans"/>
                <a:cs typeface="Arial"/>
              </a:rPr>
              <a:t>Provider Education and Outreach, as well as system </a:t>
            </a:r>
            <a:r>
              <a:rPr lang="en-US" sz="2200" b="1">
                <a:latin typeface="+mj-lt"/>
                <a:ea typeface="Open Sans"/>
                <a:cs typeface="Arial"/>
              </a:rPr>
              <a:t>training materials</a:t>
            </a:r>
            <a:r>
              <a:rPr lang="en-US" sz="2200">
                <a:latin typeface="+mj-lt"/>
                <a:ea typeface="Open Sans"/>
                <a:cs typeface="Arial"/>
              </a:rPr>
              <a:t> (including Video recordings and FAQs) are located at:  </a:t>
            </a:r>
            <a:r>
              <a:rPr lang="en-US" sz="2200">
                <a:solidFill>
                  <a:srgbClr val="0896FC"/>
                </a:solidFill>
                <a:latin typeface="+mj-lt"/>
                <a:ea typeface="Open Sans"/>
                <a:cs typeface="Arial"/>
                <a:hlinkClick r:id="rId7">
                  <a:extLst>
                    <a:ext uri="{A12FA001-AC4F-418D-AE19-62706E023703}">
                      <ahyp:hlinkClr xmlns:ahyp="http://schemas.microsoft.com/office/drawing/2018/hyperlinkcolor" val="tx"/>
                    </a:ext>
                  </a:extLst>
                </a:hlinkClick>
              </a:rPr>
              <a:t>https://hcpf.colorado.gov/par</a:t>
            </a:r>
            <a:endParaRPr lang="en-US" sz="2200">
              <a:solidFill>
                <a:srgbClr val="0896FC"/>
              </a:solidFill>
              <a:latin typeface="+mj-lt"/>
              <a:ea typeface="Open Sans"/>
              <a:cs typeface="Arial"/>
            </a:endParaRPr>
          </a:p>
          <a:p>
            <a:pPr marL="285750" indent="-285750">
              <a:buClr>
                <a:schemeClr val="tx1"/>
              </a:buClr>
              <a:buFont typeface="Arial" panose="020B0604020202020204" pitchFamily="34" charset="0"/>
              <a:buChar char="•"/>
            </a:pPr>
            <a:endParaRPr lang="en-US" sz="2200">
              <a:solidFill>
                <a:srgbClr val="0896FC"/>
              </a:solidFill>
              <a:latin typeface="+mj-lt"/>
              <a:ea typeface="Open Sans"/>
              <a:cs typeface="Arial"/>
            </a:endParaRPr>
          </a:p>
          <a:p>
            <a:pPr marL="285750" indent="-285750">
              <a:buClr>
                <a:schemeClr val="tx1"/>
              </a:buClr>
              <a:buFont typeface="Arial" panose="020B0604020202020204" pitchFamily="34" charset="0"/>
              <a:buChar char="•"/>
            </a:pPr>
            <a:r>
              <a:rPr lang="en-US" sz="2200" b="1">
                <a:latin typeface="+mj-lt"/>
                <a:ea typeface="Open Sans"/>
                <a:cs typeface="Arial"/>
              </a:rPr>
              <a:t>Prior Authorization Review (PAR)</a:t>
            </a:r>
            <a:r>
              <a:rPr lang="en-US" sz="2200" b="1">
                <a:latin typeface="+mj-lt"/>
                <a:ea typeface="Open Sans"/>
                <a:cs typeface="Open Sans"/>
              </a:rPr>
              <a:t>   </a:t>
            </a:r>
          </a:p>
          <a:p>
            <a:pPr>
              <a:buClr>
                <a:schemeClr val="tx1"/>
              </a:buClr>
            </a:pPr>
            <a:r>
              <a:rPr lang="en-US" sz="2200" b="1">
                <a:latin typeface="+mj-lt"/>
                <a:ea typeface="Open Sans"/>
                <a:cs typeface="Open Sans"/>
              </a:rPr>
              <a:t>  </a:t>
            </a:r>
            <a:endParaRPr lang="en-US" sz="2200" b="1">
              <a:latin typeface="+mj-lt"/>
            </a:endParaRPr>
          </a:p>
          <a:p>
            <a:pPr marL="285750" indent="-285750">
              <a:buClr>
                <a:schemeClr val="tx1"/>
              </a:buClr>
              <a:buFont typeface="Arial" panose="020B0604020202020204" pitchFamily="34" charset="0"/>
              <a:buChar char="•"/>
            </a:pPr>
            <a:r>
              <a:rPr lang="en-US" sz="2200">
                <a:latin typeface="+mj-lt"/>
                <a:ea typeface="Open Sans"/>
                <a:cs typeface="Open Sans"/>
              </a:rPr>
              <a:t>Retrospective Review (when allowed by CO HCPF) </a:t>
            </a:r>
          </a:p>
          <a:p>
            <a:pPr marL="285750" indent="-285750">
              <a:buClr>
                <a:schemeClr val="tx1"/>
              </a:buClr>
              <a:buFont typeface="Arial" panose="020B0604020202020204" pitchFamily="34" charset="0"/>
              <a:buChar char="•"/>
            </a:pPr>
            <a:endParaRPr lang="en-US" sz="2200">
              <a:latin typeface="+mj-lt"/>
              <a:ea typeface="Open Sans"/>
              <a:cs typeface="Open Sans"/>
            </a:endParaRPr>
          </a:p>
          <a:p>
            <a:pPr marL="285750" indent="-285750">
              <a:buClr>
                <a:schemeClr val="tx1"/>
              </a:buClr>
              <a:buFont typeface="Arial" panose="020B0604020202020204" pitchFamily="34" charset="0"/>
              <a:buChar char="•"/>
            </a:pPr>
            <a:r>
              <a:rPr lang="en-US" sz="2200">
                <a:latin typeface="+mj-lt"/>
                <a:ea typeface="Open Sans"/>
                <a:cs typeface="Arial"/>
              </a:rPr>
              <a:t>PAR Reconsiderations &amp; Peer-To-Peer Reviews</a:t>
            </a:r>
          </a:p>
          <a:p>
            <a:pPr marL="285750" indent="-285750">
              <a:buClr>
                <a:schemeClr val="tx1"/>
              </a:buClr>
              <a:buFont typeface="Arial" panose="020B0604020202020204" pitchFamily="34" charset="0"/>
              <a:buChar char="•"/>
            </a:pPr>
            <a:endParaRPr lang="en-US" sz="2200">
              <a:latin typeface="+mj-lt"/>
              <a:ea typeface="Open Sans"/>
              <a:cs typeface="Arial"/>
            </a:endParaRPr>
          </a:p>
          <a:p>
            <a:pPr marL="285750" indent="-285750">
              <a:buClr>
                <a:schemeClr val="tx1"/>
              </a:buClr>
              <a:buFont typeface="Arial" panose="020B0604020202020204" pitchFamily="34" charset="0"/>
              <a:buChar char="•"/>
            </a:pPr>
            <a:r>
              <a:rPr lang="en-US" sz="2200">
                <a:latin typeface="+mj-lt"/>
                <a:ea typeface="Open Sans"/>
                <a:cs typeface="Arial"/>
              </a:rPr>
              <a:t>PAR Revisions</a:t>
            </a:r>
          </a:p>
          <a:p>
            <a:pPr marL="285750" indent="-285750">
              <a:buClr>
                <a:schemeClr val="tx1"/>
              </a:buClr>
              <a:buFont typeface="Arial" panose="020B0604020202020204" pitchFamily="34" charset="0"/>
              <a:buChar char="•"/>
            </a:pPr>
            <a:endParaRPr lang="en-US" sz="2200">
              <a:latin typeface="+mj-lt"/>
              <a:ea typeface="Open Sans"/>
              <a:cs typeface="Arial"/>
            </a:endParaRPr>
          </a:p>
          <a:p>
            <a:pPr marL="285750" indent="-285750">
              <a:buClr>
                <a:schemeClr val="tx1"/>
              </a:buClr>
              <a:buFont typeface="Arial" panose="020B0604020202020204" pitchFamily="34" charset="0"/>
              <a:buChar char="•"/>
            </a:pPr>
            <a:r>
              <a:rPr lang="en-US" sz="2200">
                <a:latin typeface="+mj-lt"/>
                <a:ea typeface="Open Sans"/>
                <a:cs typeface="Arial"/>
              </a:rPr>
              <a:t>Access to provider reports and case statuses with Atrezzo Portal</a:t>
            </a:r>
          </a:p>
          <a:p>
            <a:pPr marL="285750" indent="-285750">
              <a:buClr>
                <a:schemeClr val="tx1"/>
              </a:buClr>
              <a:buFont typeface="Arial" panose="020B0604020202020204" pitchFamily="34" charset="0"/>
              <a:buChar char="•"/>
            </a:pPr>
            <a:endParaRPr lang="en-US" sz="2200">
              <a:latin typeface="+mj-lt"/>
              <a:ea typeface="Open Sans"/>
              <a:cs typeface="Arial"/>
            </a:endParaRPr>
          </a:p>
          <a:p>
            <a:pPr marL="285750" indent="-285750">
              <a:buClr>
                <a:schemeClr val="tx1"/>
              </a:buClr>
              <a:buFont typeface="Arial" panose="020B0604020202020204" pitchFamily="34" charset="0"/>
              <a:buChar char="•"/>
            </a:pPr>
            <a:r>
              <a:rPr lang="en-US" sz="2200">
                <a:latin typeface="+mj-lt"/>
                <a:ea typeface="Open Sans"/>
                <a:cs typeface="Arial"/>
              </a:rPr>
              <a:t>Provider Manual is posted at</a:t>
            </a:r>
            <a:r>
              <a:rPr lang="en-US" sz="2200">
                <a:solidFill>
                  <a:srgbClr val="0896FC"/>
                </a:solidFill>
                <a:latin typeface="+mj-lt"/>
                <a:ea typeface="Open Sans"/>
                <a:cs typeface="Arial"/>
              </a:rPr>
              <a:t>: </a:t>
            </a:r>
            <a:r>
              <a:rPr lang="en-US" sz="2200">
                <a:solidFill>
                  <a:srgbClr val="0896FC"/>
                </a:solidFill>
                <a:latin typeface="+mj-lt"/>
                <a:ea typeface="Open Sans"/>
                <a:cs typeface="Arial"/>
                <a:hlinkClick r:id="rId7">
                  <a:extLst>
                    <a:ext uri="{A12FA001-AC4F-418D-AE19-62706E023703}">
                      <ahyp:hlinkClr xmlns:ahyp="http://schemas.microsoft.com/office/drawing/2018/hyperlinkcolor" val="tx"/>
                    </a:ext>
                  </a:extLst>
                </a:hlinkClick>
              </a:rPr>
              <a:t>https://hcpf.colorado.gov/par</a:t>
            </a:r>
            <a:endParaRPr lang="en-US" sz="2200">
              <a:solidFill>
                <a:srgbClr val="0896FC"/>
              </a:solidFill>
              <a:latin typeface="+mj-lt"/>
              <a:ea typeface="Open Sans"/>
              <a:cs typeface="Arial"/>
            </a:endParaRPr>
          </a:p>
        </p:txBody>
      </p:sp>
      <p:pic>
        <p:nvPicPr>
          <p:cNvPr id="14" name="Audio 13">
            <a:hlinkClick r:id="" action="ppaction://media"/>
            <a:extLst>
              <a:ext uri="{FF2B5EF4-FFF2-40B4-BE49-F238E27FC236}">
                <a16:creationId xmlns:a16="http://schemas.microsoft.com/office/drawing/2014/main" id="{F38B435B-1CC3-4DBC-BBD1-61C52C0B7FF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830861835"/>
      </p:ext>
    </p:extLst>
  </p:cSld>
  <p:clrMapOvr>
    <a:masterClrMapping/>
  </p:clrMapOvr>
  <mc:AlternateContent xmlns:mc="http://schemas.openxmlformats.org/markup-compatibility/2006" xmlns:p14="http://schemas.microsoft.com/office/powerpoint/2010/main">
    <mc:Choice Requires="p14">
      <p:transition spd="slow" p14:dur="2000" advTm="27596"/>
    </mc:Choice>
    <mc:Fallback xmlns="">
      <p:transition spd="slow" advTm="27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Provider Responsibilities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1E5439-A525-8837-25E4-E65DC55F792A}"/>
              </a:ext>
            </a:extLst>
          </p:cNvPr>
          <p:cNvSpPr txBox="1"/>
          <p:nvPr/>
        </p:nvSpPr>
        <p:spPr>
          <a:xfrm>
            <a:off x="0" y="2057400"/>
            <a:ext cx="6426200" cy="5632311"/>
          </a:xfrm>
          <a:prstGeom prst="rect">
            <a:avLst/>
          </a:prstGeom>
          <a:noFill/>
        </p:spPr>
        <p:txBody>
          <a:bodyPr wrap="square">
            <a:spAutoFit/>
          </a:bodyPr>
          <a:lstStyle/>
          <a:p>
            <a:pPr marL="571500" indent="-342900">
              <a:buClr>
                <a:schemeClr val="tx1"/>
              </a:buClr>
              <a:buFont typeface="Arial" panose="020B0604020202020204" pitchFamily="34" charset="0"/>
              <a:buChar char="•"/>
            </a:pPr>
            <a:r>
              <a:rPr lang="en-US" sz="2400" dirty="0">
                <a:latin typeface="+mj-lt"/>
                <a:cs typeface="Arial"/>
              </a:rPr>
              <a:t>Providers must request Prior Authorization for services through </a:t>
            </a:r>
            <a:r>
              <a:rPr lang="en-US" sz="2400" dirty="0" err="1">
                <a:latin typeface="+mj-lt"/>
                <a:cs typeface="Arial"/>
              </a:rPr>
              <a:t>Acentra's</a:t>
            </a:r>
            <a:r>
              <a:rPr lang="en-US" sz="2400" dirty="0">
                <a:latin typeface="+mj-lt"/>
                <a:cs typeface="Arial"/>
              </a:rPr>
              <a:t> portal, </a:t>
            </a:r>
            <a:r>
              <a:rPr lang="en-US" sz="2400" b="1" dirty="0">
                <a:latin typeface="+mj-lt"/>
                <a:cs typeface="Arial"/>
              </a:rPr>
              <a:t>Atrezzo. </a:t>
            </a:r>
            <a:r>
              <a:rPr lang="en-US" sz="2400" dirty="0">
                <a:latin typeface="+mj-lt"/>
                <a:cs typeface="Arial"/>
              </a:rPr>
              <a:t>A Fax Exempt Request form may be completed </a:t>
            </a:r>
            <a:r>
              <a:rPr lang="en-US" sz="2400" dirty="0">
                <a:latin typeface="+mj-lt"/>
                <a:cs typeface="Arial"/>
                <a:hlinkClick r:id="rId5"/>
              </a:rPr>
              <a:t>here</a:t>
            </a:r>
            <a:r>
              <a:rPr lang="en-US" sz="2400" dirty="0">
                <a:latin typeface="+mj-lt"/>
                <a:cs typeface="Arial"/>
              </a:rPr>
              <a:t> if specific criteria is met such as:</a:t>
            </a:r>
          </a:p>
          <a:p>
            <a:pPr marL="571500" indent="-342900">
              <a:buClr>
                <a:schemeClr val="tx1"/>
              </a:buClr>
              <a:buFont typeface="Arial" panose="020B0604020202020204" pitchFamily="34" charset="0"/>
              <a:buChar char="•"/>
            </a:pPr>
            <a:endParaRPr lang="en-US" sz="2400" dirty="0">
              <a:latin typeface="+mj-lt"/>
            </a:endParaRPr>
          </a:p>
          <a:p>
            <a:pPr marL="950595" lvl="3" indent="-285750">
              <a:buClr>
                <a:schemeClr val="tx1"/>
              </a:buClr>
              <a:buFont typeface="Courier New" panose="02070309020205020404" pitchFamily="49" charset="0"/>
              <a:buChar char="o"/>
            </a:pPr>
            <a:r>
              <a:rPr lang="en-US" sz="2400" dirty="0">
                <a:latin typeface="+mj-lt"/>
                <a:cs typeface="Arial"/>
              </a:rPr>
              <a:t>The provider is out-of-state or the request is for an out of area service</a:t>
            </a:r>
          </a:p>
          <a:p>
            <a:pPr marL="950595" lvl="3" indent="-285750">
              <a:buClr>
                <a:schemeClr val="tx1"/>
              </a:buClr>
              <a:buFont typeface="Courier New" panose="02070309020205020404" pitchFamily="49" charset="0"/>
              <a:buChar char="o"/>
            </a:pPr>
            <a:endParaRPr lang="en-US" sz="2400" dirty="0">
              <a:latin typeface="+mj-lt"/>
              <a:cs typeface="Arial"/>
            </a:endParaRPr>
          </a:p>
          <a:p>
            <a:pPr marL="950595" lvl="3" indent="-285750">
              <a:buClr>
                <a:schemeClr val="tx1"/>
              </a:buClr>
              <a:buFont typeface="Courier New" panose="02070309020205020404" pitchFamily="49" charset="0"/>
              <a:buChar char="o"/>
            </a:pPr>
            <a:r>
              <a:rPr lang="en-US" sz="2400" dirty="0">
                <a:latin typeface="+mj-lt"/>
                <a:cs typeface="Arial"/>
              </a:rPr>
              <a:t>The provider group submits on average 5 or fewer PARs per month and would prefer to submit a PAR via fax</a:t>
            </a:r>
          </a:p>
          <a:p>
            <a:pPr marL="950595" lvl="3" indent="-285750">
              <a:buClr>
                <a:schemeClr val="tx1"/>
              </a:buClr>
              <a:buFont typeface="Courier New" panose="02070309020205020404" pitchFamily="49" charset="0"/>
              <a:buChar char="o"/>
            </a:pPr>
            <a:endParaRPr lang="en-US" sz="2400" dirty="0">
              <a:latin typeface="+mj-lt"/>
              <a:cs typeface="Arial"/>
            </a:endParaRPr>
          </a:p>
          <a:p>
            <a:pPr marL="950595" lvl="3" indent="-285750">
              <a:buClr>
                <a:schemeClr val="tx1"/>
              </a:buClr>
              <a:buFont typeface="Courier New" panose="02070309020205020404" pitchFamily="49" charset="0"/>
              <a:buChar char="o"/>
            </a:pPr>
            <a:r>
              <a:rPr lang="en-US" sz="2400" dirty="0">
                <a:latin typeface="+mj-lt"/>
                <a:cs typeface="Arial"/>
              </a:rPr>
              <a:t>The provider is visually impaired</a:t>
            </a:r>
            <a:endParaRPr lang="en-US" sz="2400" dirty="0">
              <a:latin typeface="+mj-lt"/>
            </a:endParaRPr>
          </a:p>
        </p:txBody>
      </p:sp>
      <p:sp>
        <p:nvSpPr>
          <p:cNvPr id="6" name="TextBox 5">
            <a:extLst>
              <a:ext uri="{FF2B5EF4-FFF2-40B4-BE49-F238E27FC236}">
                <a16:creationId xmlns:a16="http://schemas.microsoft.com/office/drawing/2014/main" id="{340261F1-26AE-FDD8-6E02-0926BCC68AF1}"/>
              </a:ext>
            </a:extLst>
          </p:cNvPr>
          <p:cNvSpPr txBox="1"/>
          <p:nvPr/>
        </p:nvSpPr>
        <p:spPr>
          <a:xfrm>
            <a:off x="6502400" y="2286000"/>
            <a:ext cx="5715000" cy="4741170"/>
          </a:xfrm>
          <a:prstGeom prst="rect">
            <a:avLst/>
          </a:prstGeom>
          <a:noFill/>
        </p:spPr>
        <p:txBody>
          <a:bodyPr wrap="square">
            <a:spAutoFit/>
          </a:bodyPr>
          <a:lstStyle/>
          <a:p>
            <a:pPr marL="571500" indent="-342900" algn="l">
              <a:lnSpc>
                <a:spcPct val="125000"/>
              </a:lnSpc>
              <a:spcBef>
                <a:spcPts val="379"/>
              </a:spcBef>
              <a:buFont typeface="Arial" panose="020B0604020202020204" pitchFamily="34" charset="0"/>
              <a:buChar char="•"/>
            </a:pPr>
            <a:r>
              <a:rPr lang="en-US" sz="2400">
                <a:solidFill>
                  <a:srgbClr val="4C4D4F"/>
                </a:solidFill>
                <a:latin typeface="+mj-lt"/>
                <a:cs typeface="Arial"/>
              </a:rPr>
              <a:t>Utilization of the Atrezzo portal allows the provider to:</a:t>
            </a:r>
          </a:p>
          <a:p>
            <a:pPr marL="1236345" lvl="4" indent="-342900">
              <a:lnSpc>
                <a:spcPct val="125000"/>
              </a:lnSpc>
              <a:spcBef>
                <a:spcPts val="243"/>
              </a:spcBef>
              <a:buFont typeface="Courier New" panose="02070309020205020404" pitchFamily="49" charset="0"/>
              <a:buChar char="o"/>
            </a:pPr>
            <a:r>
              <a:rPr lang="en-US" sz="2400">
                <a:solidFill>
                  <a:srgbClr val="4C4D4F"/>
                </a:solidFill>
                <a:latin typeface="+mj-lt"/>
                <a:cs typeface="Arial"/>
              </a:rPr>
              <a:t>Request prior authorization for services</a:t>
            </a:r>
          </a:p>
          <a:p>
            <a:pPr marL="1236345" lvl="4" indent="-342900">
              <a:lnSpc>
                <a:spcPct val="125000"/>
              </a:lnSpc>
              <a:spcBef>
                <a:spcPts val="243"/>
              </a:spcBef>
              <a:buFont typeface="Courier New" panose="02070309020205020404" pitchFamily="49" charset="0"/>
              <a:buChar char="o"/>
            </a:pPr>
            <a:r>
              <a:rPr lang="en-US" sz="2400">
                <a:solidFill>
                  <a:srgbClr val="4C4D4F"/>
                </a:solidFill>
                <a:latin typeface="+mj-lt"/>
                <a:cs typeface="Arial"/>
              </a:rPr>
              <a:t>Upload clinical information to aid in review of prior authorization requests</a:t>
            </a:r>
          </a:p>
          <a:p>
            <a:pPr marL="1236345" lvl="4" indent="-342900">
              <a:lnSpc>
                <a:spcPct val="125000"/>
              </a:lnSpc>
              <a:spcBef>
                <a:spcPts val="243"/>
              </a:spcBef>
              <a:buFont typeface="Courier New" panose="02070309020205020404" pitchFamily="49" charset="0"/>
              <a:buChar char="o"/>
            </a:pPr>
            <a:r>
              <a:rPr lang="en-US" sz="2400">
                <a:solidFill>
                  <a:srgbClr val="4C4D4F"/>
                </a:solidFill>
                <a:latin typeface="+mj-lt"/>
                <a:cs typeface="Arial"/>
              </a:rPr>
              <a:t>Submit reconsideration and/or peer-to-peer requests for services denied</a:t>
            </a:r>
            <a:endParaRPr lang="en-US" sz="2400">
              <a:latin typeface="+mj-lt"/>
            </a:endParaRPr>
          </a:p>
        </p:txBody>
      </p:sp>
      <p:pic>
        <p:nvPicPr>
          <p:cNvPr id="26" name="Audio 25">
            <a:hlinkClick r:id="" action="ppaction://media"/>
            <a:extLst>
              <a:ext uri="{FF2B5EF4-FFF2-40B4-BE49-F238E27FC236}">
                <a16:creationId xmlns:a16="http://schemas.microsoft.com/office/drawing/2014/main" id="{E2A800C4-C098-B16A-AD13-095465FF374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443100252"/>
      </p:ext>
    </p:extLst>
  </p:cSld>
  <p:clrMapOvr>
    <a:masterClrMapping/>
  </p:clrMapOvr>
  <mc:AlternateContent xmlns:mc="http://schemas.openxmlformats.org/markup-compatibility/2006" xmlns:p14="http://schemas.microsoft.com/office/powerpoint/2010/main">
    <mc:Choice Requires="p14">
      <p:transition spd="slow" p14:dur="2000" advTm="39537"/>
    </mc:Choice>
    <mc:Fallback xmlns="">
      <p:transition spd="slow" advTm="39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Provider Responsibilities (cont’d…)</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33037D-C37B-D1DE-5845-59216632E00B}"/>
              </a:ext>
            </a:extLst>
          </p:cNvPr>
          <p:cNvSpPr txBox="1"/>
          <p:nvPr/>
        </p:nvSpPr>
        <p:spPr>
          <a:xfrm>
            <a:off x="558800" y="2852011"/>
            <a:ext cx="12446000" cy="5078313"/>
          </a:xfrm>
          <a:prstGeom prst="rect">
            <a:avLst/>
          </a:prstGeom>
          <a:noFill/>
        </p:spPr>
        <p:txBody>
          <a:bodyPr wrap="square">
            <a:spAutoFit/>
          </a:bodyPr>
          <a:lstStyle/>
          <a:p>
            <a:pPr marL="342900" indent="-342900" rtl="0">
              <a:buFont typeface="Arial"/>
              <a:buChar char="•"/>
            </a:pPr>
            <a:r>
              <a:rPr lang="en-US" sz="3600" dirty="0">
                <a:solidFill>
                  <a:srgbClr val="4C4D4F"/>
                </a:solidFill>
                <a:latin typeface="+mj-lt"/>
                <a:cs typeface="Arial"/>
              </a:rPr>
              <a:t>The system will give warnings if a PAR is not required​</a:t>
            </a:r>
          </a:p>
          <a:p>
            <a:pPr marL="342900" indent="-342900">
              <a:buFont typeface="Arial"/>
              <a:buChar char="•"/>
            </a:pPr>
            <a:endParaRPr lang="en-US" sz="3600" dirty="0">
              <a:solidFill>
                <a:srgbClr val="4C4D4F"/>
              </a:solidFill>
              <a:latin typeface="+mj-lt"/>
              <a:cs typeface="Arial"/>
            </a:endParaRPr>
          </a:p>
          <a:p>
            <a:pPr marL="342900" indent="-342900" rtl="0">
              <a:buFont typeface="Arial"/>
              <a:buChar char="•"/>
            </a:pPr>
            <a:r>
              <a:rPr lang="en-US" sz="3600" b="1" dirty="0">
                <a:solidFill>
                  <a:srgbClr val="4C4D4F"/>
                </a:solidFill>
                <a:latin typeface="+mj-lt"/>
                <a:cs typeface="Arial"/>
              </a:rPr>
              <a:t>Always verify </a:t>
            </a:r>
            <a:r>
              <a:rPr lang="en-US" sz="3600" dirty="0">
                <a:solidFill>
                  <a:srgbClr val="4C4D4F"/>
                </a:solidFill>
                <a:latin typeface="+mj-lt"/>
                <a:cs typeface="Arial"/>
              </a:rPr>
              <a:t>the Member’s eligibility for Health First Colorado prior to submission by contacting Health First Colorado ​</a:t>
            </a:r>
          </a:p>
          <a:p>
            <a:pPr marL="342900" indent="-342900">
              <a:buFont typeface="Arial"/>
              <a:buChar char="•"/>
            </a:pPr>
            <a:endParaRPr lang="en-US" sz="3600" dirty="0">
              <a:solidFill>
                <a:srgbClr val="4C4D4F"/>
              </a:solidFill>
              <a:latin typeface="+mj-lt"/>
              <a:cs typeface="Arial"/>
            </a:endParaRPr>
          </a:p>
          <a:p>
            <a:pPr marL="342900" indent="-342900" rtl="0">
              <a:buFont typeface="Arial"/>
              <a:buChar char="•"/>
            </a:pPr>
            <a:r>
              <a:rPr lang="en-US" sz="3600" dirty="0">
                <a:solidFill>
                  <a:srgbClr val="4C4D4F"/>
                </a:solidFill>
                <a:latin typeface="+mj-lt"/>
                <a:cs typeface="Arial"/>
              </a:rPr>
              <a:t>The generation of a Prior Authorization number does not guarantee payment</a:t>
            </a:r>
          </a:p>
          <a:p>
            <a:pPr marL="342900" indent="-342900" rtl="0">
              <a:buFont typeface="Arial"/>
              <a:buChar char="•"/>
            </a:pPr>
            <a:endParaRPr lang="en-US" sz="3600" dirty="0">
              <a:solidFill>
                <a:srgbClr val="4C4D4F"/>
              </a:solidFill>
              <a:latin typeface="+mj-lt"/>
              <a:cs typeface="Arial"/>
            </a:endParaRPr>
          </a:p>
        </p:txBody>
      </p:sp>
      <p:pic>
        <p:nvPicPr>
          <p:cNvPr id="25" name="Audio 24">
            <a:hlinkClick r:id="" action="ppaction://media"/>
            <a:extLst>
              <a:ext uri="{FF2B5EF4-FFF2-40B4-BE49-F238E27FC236}">
                <a16:creationId xmlns:a16="http://schemas.microsoft.com/office/drawing/2014/main" id="{79B44D32-5256-F1D0-2175-BBC099A195A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63107060"/>
      </p:ext>
    </p:extLst>
  </p:cSld>
  <p:clrMapOvr>
    <a:masterClrMapping/>
  </p:clrMapOvr>
  <mc:AlternateContent xmlns:mc="http://schemas.openxmlformats.org/markup-compatibility/2006" xmlns:p14="http://schemas.microsoft.com/office/powerpoint/2010/main">
    <mc:Choice Requires="p14">
      <p:transition spd="slow" p14:dur="2000" advTm="18349"/>
    </mc:Choice>
    <mc:Fallback xmlns="">
      <p:transition spd="slow" advTm="18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002&quot;&gt;&lt;object type=&quot;3&quot; unique_id=&quot;10989&quot;&gt;&lt;property id=&quot;20148&quot; value=&quot;5&quot;/&gt;&lt;property id=&quot;20300&quot; value=&quot;Slide 2&quot;/&gt;&lt;property id=&quot;20307&quot; value=&quot;256&quot;/&gt;&lt;/object&gt;&lt;object type=&quot;3&quot; unique_id=&quot;10990&quot;&gt;&lt;property id=&quot;20148&quot; value=&quot;5&quot;/&gt;&lt;property id=&quot;20300&quot; value=&quot;Slide 3 - &amp;quot;HCPF Mission&amp;quot;&quot;/&gt;&lt;property id=&quot;20307&quot; value=&quot;257&quot;/&gt;&lt;/object&gt;&lt;object type=&quot;3&quot; unique_id=&quot;10992&quot;&gt;&lt;property id=&quot;20148&quot; value=&quot;5&quot;/&gt;&lt;property id=&quot;20300&quot; value=&quot;Slide 6&quot;/&gt;&lt;property id=&quot;20307&quot; value=&quot;259&quot;/&gt;&lt;/object&gt;&lt;object type=&quot;3&quot; unique_id=&quot;11267&quot;&gt;&lt;property id=&quot;20148&quot; value=&quot;5&quot;/&gt;&lt;property id=&quot;20300&quot; value=&quot;Slide 1 - &amp;quot;DELETE THIS SLIDE before sharing your presentation!&amp;quot;&quot;/&gt;&lt;property id=&quot;20307&quot; value=&quot;260&quot;/&gt;&lt;/object&gt;&lt;object type=&quot;3&quot; unique_id=&quot;11884&quot;&gt;&lt;property id=&quot;20148&quot; value=&quot;5&quot;/&gt;&lt;property id=&quot;20300&quot; value=&quot;Slide 4&quot;/&gt;&lt;property id=&quot;20307&quot; value=&quot;263&quot;/&gt;&lt;/object&gt;&lt;object type=&quot;3&quot; unique_id=&quot;12201&quot;&gt;&lt;property id=&quot;20148&quot; value=&quot;5&quot;/&gt;&lt;property id=&quot;20300&quot; value=&quot;Slide 5&quot;/&gt;&lt;property id=&quot;20307&quot; value=&quot;264&quot;/&gt;&lt;/object&gt;&lt;/object&gt;&lt;object type=&quot;8&quot; unique_id=&quot;10082&quot;&gt;&lt;/object&gt;&lt;/object&gt;&lt;/database&gt;"/>
  <p:tag name="SECTOMILLISECCONVERTED" val="1"/>
</p:tagLst>
</file>

<file path=ppt/theme/theme1.xml><?xml version="1.0" encoding="utf-8"?>
<a:theme xmlns:a="http://schemas.openxmlformats.org/drawingml/2006/main" name="Trebuchet-Gray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739DE8FF-113F-4C7D-A9B4-A76550141E7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ebuchet-Modern-Gray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F714593C-8C0E-4F4E-931E-B649A1A40E66}"/>
    </a:ext>
  </a:extLst>
</a:theme>
</file>

<file path=ppt/theme/theme3.xml><?xml version="1.0" encoding="utf-8"?>
<a:theme xmlns:a="http://schemas.openxmlformats.org/drawingml/2006/main" name="Trebuchet-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5333217A-7E64-44CE-9C08-4C5991F8FD5E}"/>
    </a:ext>
  </a:extLst>
</a:theme>
</file>

<file path=ppt/theme/theme4.xml><?xml version="1.0" encoding="utf-8"?>
<a:theme xmlns:a="http://schemas.openxmlformats.org/drawingml/2006/main" name="Trebuchet-Modern-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924E4282-8DD0-40EB-8DF3-75B88E248404}"/>
    </a:ext>
  </a:extLst>
</a:theme>
</file>

<file path=ppt/theme/theme5.xml><?xml version="1.0" encoding="utf-8"?>
<a:theme xmlns:a="http://schemas.openxmlformats.org/drawingml/2006/main" name="Tahoma-Gray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65960130-C1CB-4972-8AB1-9FB4BC96CCA8}"/>
    </a:ext>
  </a:extLst>
</a:theme>
</file>

<file path=ppt/theme/theme6.xml><?xml version="1.0" encoding="utf-8"?>
<a:theme xmlns:a="http://schemas.openxmlformats.org/drawingml/2006/main" name="Tahoma-Modern-Gray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8C5273D3-8E05-465E-A0E2-6D5F41E5D057}"/>
    </a:ext>
  </a:extLst>
</a:theme>
</file>

<file path=ppt/theme/theme7.xml><?xml version="1.0" encoding="utf-8"?>
<a:theme xmlns:a="http://schemas.openxmlformats.org/drawingml/2006/main" name="Tahoma-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02C6F15E-1FEE-49B9-AAEF-EF3EB010B0CA}"/>
    </a:ext>
  </a:extLst>
</a:theme>
</file>

<file path=ppt/theme/theme8.xml><?xml version="1.0" encoding="utf-8"?>
<a:theme xmlns:a="http://schemas.openxmlformats.org/drawingml/2006/main" name="Tahoma-Modern-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15158E2D-D259-4AA4-83BC-CA302F7FE090}"/>
    </a:ext>
  </a:extLst>
</a:theme>
</file>

<file path=ppt/theme/theme9.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ec38486-2896-4e0c-9a93-6894c42c318b">
      <UserInfo>
        <DisplayName>Schweig, Sierra</DisplayName>
        <AccountId>364</AccountId>
        <AccountType/>
      </UserInfo>
      <UserInfo>
        <DisplayName>Jain, Pragya</DisplayName>
        <AccountId>425</AccountId>
        <AccountType/>
      </UserInfo>
      <UserInfo>
        <DisplayName>Carter, Valerie</DisplayName>
        <AccountId>32</AccountId>
        <AccountType/>
      </UserInfo>
    </SharedWithUsers>
    <Category xmlns="302be4f5-283b-45fb-8d01-a0f7b1a2ae7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87BBBD31773C8489687DA15B6B7676B" ma:contentTypeVersion="11" ma:contentTypeDescription="Create a new document." ma:contentTypeScope="" ma:versionID="e953e226a2fcbe3918ba1ad876dbd52e">
  <xsd:schema xmlns:xsd="http://www.w3.org/2001/XMLSchema" xmlns:xs="http://www.w3.org/2001/XMLSchema" xmlns:p="http://schemas.microsoft.com/office/2006/metadata/properties" xmlns:ns2="302be4f5-283b-45fb-8d01-a0f7b1a2ae75" xmlns:ns3="cec38486-2896-4e0c-9a93-6894c42c318b" targetNamespace="http://schemas.microsoft.com/office/2006/metadata/properties" ma:root="true" ma:fieldsID="0ca1b215850d09bb39ab8e7635a640b2" ns2:_="" ns3:_="">
    <xsd:import namespace="302be4f5-283b-45fb-8d01-a0f7b1a2ae75"/>
    <xsd:import namespace="cec38486-2896-4e0c-9a93-6894c42c318b"/>
    <xsd:element name="properties">
      <xsd:complexType>
        <xsd:sequence>
          <xsd:element name="documentManagement">
            <xsd:complexType>
              <xsd:all>
                <xsd:element ref="ns2:Category"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2be4f5-283b-45fb-8d01-a0f7b1a2ae75"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Atrezzo Training Material"/>
          <xsd:enumeration value="Videos"/>
          <xsd:enumeration value="Provider Manual"/>
          <xsd:enumeration value="Audiology"/>
          <xsd:enumeration value="PDN"/>
          <xsd:enumeration value="Speech Therapy"/>
          <xsd:enumeration value="PTOTST"/>
          <xsd:enumeration value="PBT"/>
          <xsd:enumeration value="Focused"/>
          <xsd:enumeration value="Prior Auth."/>
          <xsd:enumeration value="IHRP"/>
          <xsd:enumeration value="PAD"/>
          <xsd:enumeration value="LTHH"/>
          <xsd:enumeration value="DME"/>
          <xsd:enumeration value="DI"/>
          <xsd:enumeration value="Medical Surgeries"/>
          <xsd:enumeration value="Contract Deliverables"/>
          <xsd:enumeration value="Archives"/>
          <xsd:enumeration value="General Info"/>
          <xsd:enumeration value="Atrezzo Trainings"/>
          <xsd:enumeration value="Transcripts"/>
          <xsd:enumeration value="UM Inbox"/>
          <xsd:enumeration value="Master Provider List"/>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c38486-2896-4e0c-9a93-6894c42c318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D32244-251C-49BD-B4AC-079A3367F6F2}">
  <ds:schemaRefs>
    <ds:schemaRef ds:uri="302be4f5-283b-45fb-8d01-a0f7b1a2ae75"/>
    <ds:schemaRef ds:uri="cec38486-2896-4e0c-9a93-6894c42c318b"/>
    <ds:schemaRef ds:uri="http://schemas.microsoft.com/office/2006/metadata/properties"/>
    <ds:schemaRef ds:uri="http://schemas.microsoft.com/office/infopath/2007/PartnerControls"/>
    <ds:schemaRef ds:uri="205bb03d-a2a2-49e0-822d-095c7bd4e585"/>
    <ds:schemaRef ds:uri="9755b1d7-a9b7-4be3-8953-f0f9bbbba515"/>
    <ds:schemaRef ds:uri="88bf42df-5a11-40b7-843f-dde3ea0d9320"/>
  </ds:schemaRefs>
</ds:datastoreItem>
</file>

<file path=customXml/itemProps2.xml><?xml version="1.0" encoding="utf-8"?>
<ds:datastoreItem xmlns:ds="http://schemas.openxmlformats.org/officeDocument/2006/customXml" ds:itemID="{28945F1F-DBDE-4308-82F5-00C0C1A0A17E}">
  <ds:schemaRefs>
    <ds:schemaRef ds:uri="http://schemas.microsoft.com/sharepoint/v3/contenttype/forms"/>
  </ds:schemaRefs>
</ds:datastoreItem>
</file>

<file path=customXml/itemProps3.xml><?xml version="1.0" encoding="utf-8"?>
<ds:datastoreItem xmlns:ds="http://schemas.openxmlformats.org/officeDocument/2006/customXml" ds:itemID="{4CE68BFD-539E-47E9-922F-60DF84F31D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2be4f5-283b-45fb-8d01-a0f7b1a2ae75"/>
    <ds:schemaRef ds:uri="cec38486-2896-4e0c-9a93-6894c42c31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HCPF-PPT-Template-Grey_TEST_JL_YK</Template>
  <TotalTime>14640</TotalTime>
  <Words>3896</Words>
  <Application>Microsoft Office PowerPoint</Application>
  <PresentationFormat>Custom</PresentationFormat>
  <Paragraphs>338</Paragraphs>
  <Slides>33</Slides>
  <Notes>1</Notes>
  <HiddenSlides>0</HiddenSlides>
  <MMClips>33</MMClips>
  <ScaleCrop>false</ScaleCrop>
  <HeadingPairs>
    <vt:vector size="4" baseType="variant">
      <vt:variant>
        <vt:lpstr>Theme</vt:lpstr>
      </vt:variant>
      <vt:variant>
        <vt:i4>8</vt:i4>
      </vt:variant>
      <vt:variant>
        <vt:lpstr>Slide Titles</vt:lpstr>
      </vt:variant>
      <vt:variant>
        <vt:i4>33</vt:i4>
      </vt:variant>
    </vt:vector>
  </HeadingPairs>
  <TitlesOfParts>
    <vt:vector size="41" baseType="lpstr">
      <vt:lpstr>Trebuchet-Gray Master</vt:lpstr>
      <vt:lpstr>Trebuchet-Modern-Gray Master</vt:lpstr>
      <vt:lpstr>Trebuchet-White Master</vt:lpstr>
      <vt:lpstr>Trebuchet-Modern-White Master</vt:lpstr>
      <vt:lpstr>Tahoma-Gray Master</vt:lpstr>
      <vt:lpstr>Tahoma-Modern-Gray Master</vt:lpstr>
      <vt:lpstr>Tahoma-White Master</vt:lpstr>
      <vt:lpstr>Tahoma-Modern-White Master</vt:lpstr>
      <vt:lpstr>On behalf of  HEALTH FIRST COLORADO   Durable Medical Equipment Utilization Review</vt:lpstr>
      <vt:lpstr>Table of Contents</vt:lpstr>
      <vt:lpstr>Early and Periodic Screening Diagnostic Treatment (EPSDT)</vt:lpstr>
      <vt:lpstr>PowerPoint Presentation</vt:lpstr>
      <vt:lpstr>About Acentra Health (cont’d…)</vt:lpstr>
      <vt:lpstr>Scope of Services</vt:lpstr>
      <vt:lpstr>Acentra Health’s Services for Providers</vt:lpstr>
      <vt:lpstr>Provider Responsibilities</vt:lpstr>
      <vt:lpstr>Provider Responsibilities (cont’d…)</vt:lpstr>
      <vt:lpstr>Prior Authorization Review Submission</vt:lpstr>
      <vt:lpstr> PAR Submission: General Requirements</vt:lpstr>
      <vt:lpstr>Covered Durable Medical Equipment, Prosthetics, Orthotics and Supplies (DMEPOS) Benefits</vt:lpstr>
      <vt:lpstr>Submission Requirements</vt:lpstr>
      <vt:lpstr> Continuous and Bilevel Airway Pressure Devices (CPAP/BiPAP)</vt:lpstr>
      <vt:lpstr>Disposable Supplies</vt:lpstr>
      <vt:lpstr>Diabetic Supplies</vt:lpstr>
      <vt:lpstr>Mobility Equipment</vt:lpstr>
      <vt:lpstr>Mobility Equipment Con’t</vt:lpstr>
      <vt:lpstr>Complex Rehabilitation Technology (CRT) PARs</vt:lpstr>
      <vt:lpstr>DME PAR Requirements - Documentation</vt:lpstr>
      <vt:lpstr>Submission Requirements  At a Glance</vt:lpstr>
      <vt:lpstr>Modifier Requirements</vt:lpstr>
      <vt:lpstr> Modifier Placement</vt:lpstr>
      <vt:lpstr>PAR Determination Process</vt:lpstr>
      <vt:lpstr>PAR Determination Process (cont’d…)</vt:lpstr>
      <vt:lpstr>Turnaround Times (TAT) – Part 1</vt:lpstr>
      <vt:lpstr>Turnaround Times – Part 2</vt:lpstr>
      <vt:lpstr>Definition of Medical Necessity</vt:lpstr>
      <vt:lpstr>PAR Revision</vt:lpstr>
      <vt:lpstr>PAR Revision</vt:lpstr>
      <vt:lpstr>Change of Provider Form</vt:lpstr>
      <vt:lpstr>Acentra Health Services for Providers - Recap</vt:lpstr>
      <vt:lpstr>Thank you for your time and participation!</vt:lpstr>
    </vt:vector>
  </TitlesOfParts>
  <Manager>Enter your manager's name here</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behalf of  HEALTH FIRST COLORADO   Diagnostic Imaging Utilization Review</dc:title>
  <dc:subject/>
  <dc:creator>Kristen Carlton</dc:creator>
  <cp:keywords>Enter keywords for your presentation, separated by commas</cp:keywords>
  <dc:description>The language for this document is set to English. You can change this in the "Custom" tab above.</dc:description>
  <cp:lastModifiedBy>Kristen Carlton</cp:lastModifiedBy>
  <cp:revision>30</cp:revision>
  <dcterms:created xsi:type="dcterms:W3CDTF">2023-10-13T18:02:14Z</dcterms:created>
  <dcterms:modified xsi:type="dcterms:W3CDTF">2024-04-25T21:38:22Z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0x010100287BBBD31773C8489687DA15B6B7676B</vt:lpwstr>
  </property>
  <property fmtid="{D5CDD505-2E9C-101B-9397-08002B2CF9AE}" pid="4" name="Order">
    <vt:r8>100</vt:r8>
  </property>
  <property fmtid="{D5CDD505-2E9C-101B-9397-08002B2CF9AE}" pid="5" name="MediaServiceImageTags">
    <vt:lpwstr/>
  </property>
</Properties>
</file>