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6" autoAdjust="0"/>
    <p:restoredTop sz="86486" autoAdjust="0"/>
  </p:normalViewPr>
  <p:slideViewPr>
    <p:cSldViewPr snapToGrid="0">
      <p:cViewPr varScale="1">
        <p:scale>
          <a:sx n="97" d="100"/>
          <a:sy n="97" d="100"/>
        </p:scale>
        <p:origin x="1602"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0817" y="279953"/>
            <a:ext cx="6042992" cy="4532244"/>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1" i="0" u="none" strike="noStrike" cap="none">
                <a:solidFill>
                  <a:schemeClr val="dk1"/>
                </a:solidFill>
                <a:latin typeface="Trebuchet MS"/>
                <a:ea typeface="Trebuchet MS"/>
                <a:cs typeface="Trebuchet MS"/>
                <a:sym typeface="Trebuchet MS"/>
              </a:defRPr>
            </a:lvl1pPr>
            <a:lvl2pPr marL="914400" marR="0" lvl="1" indent="-228600" algn="l" rtl="0">
              <a:spcBef>
                <a:spcPts val="0"/>
              </a:spcBef>
              <a:spcAft>
                <a:spcPts val="0"/>
              </a:spcAft>
              <a:buSzPts val="1400"/>
              <a:buNone/>
              <a:defRPr sz="1200" b="0" i="0" u="none" strike="noStrike" cap="none">
                <a:solidFill>
                  <a:schemeClr val="dk1"/>
                </a:solidFill>
                <a:latin typeface="Trebuchet MS"/>
                <a:ea typeface="Trebuchet MS"/>
                <a:cs typeface="Trebuchet MS"/>
                <a:sym typeface="Trebuchet MS"/>
              </a:defRPr>
            </a:lvl2pPr>
            <a:lvl3pPr marL="1371600" marR="0" lvl="2" indent="-228600" algn="l" rtl="0">
              <a:spcBef>
                <a:spcPts val="0"/>
              </a:spcBef>
              <a:spcAft>
                <a:spcPts val="0"/>
              </a:spcAft>
              <a:buSzPts val="1400"/>
              <a:buNone/>
              <a:defRPr sz="1200" b="0" i="0" u="none" strike="noStrike" cap="none">
                <a:solidFill>
                  <a:schemeClr val="dk1"/>
                </a:solidFill>
                <a:latin typeface="Trebuchet MS"/>
                <a:ea typeface="Trebuchet MS"/>
                <a:cs typeface="Trebuchet MS"/>
                <a:sym typeface="Trebuchet MS"/>
              </a:defRPr>
            </a:lvl3pPr>
            <a:lvl4pPr marL="1828800" marR="0" lvl="3" indent="-228600" algn="l" rtl="0">
              <a:spcBef>
                <a:spcPts val="0"/>
              </a:spcBef>
              <a:spcAft>
                <a:spcPts val="0"/>
              </a:spcAft>
              <a:buSzPts val="1400"/>
              <a:buNone/>
              <a:defRPr sz="1200" b="0" i="0" u="none" strike="noStrike" cap="none">
                <a:solidFill>
                  <a:schemeClr val="dk1"/>
                </a:solidFill>
                <a:latin typeface="Trebuchet MS"/>
                <a:ea typeface="Trebuchet MS"/>
                <a:cs typeface="Trebuchet MS"/>
                <a:sym typeface="Trebuchet MS"/>
              </a:defRPr>
            </a:lvl4pPr>
            <a:lvl5pPr marL="2286000" marR="0" lvl="4" indent="-228600" algn="l" rtl="0">
              <a:spcBef>
                <a:spcPts val="0"/>
              </a:spcBef>
              <a:spcAft>
                <a:spcPts val="0"/>
              </a:spcAft>
              <a:buSzPts val="1400"/>
              <a:buNone/>
              <a:defRPr sz="1200" b="0" i="0" u="none" strike="noStrike" cap="none">
                <a:solidFill>
                  <a:schemeClr val="dk1"/>
                </a:solidFill>
                <a:latin typeface="Trebuchet MS"/>
                <a:ea typeface="Trebuchet MS"/>
                <a:cs typeface="Trebuchet MS"/>
                <a:sym typeface="Trebuchet MS"/>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Trebuchet MS"/>
                <a:ea typeface="Trebuchet MS"/>
                <a:cs typeface="Trebuchet MS"/>
                <a:sym typeface="Trebuchet MS"/>
              </a:rPr>
              <a:t>‹#›</a:t>
            </a:fld>
            <a:endParaRPr sz="1200" b="0" i="0" u="none" strike="noStrike" cap="none">
              <a:solidFill>
                <a:schemeClr val="dk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4:notes"/>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68615f7f3c_0_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g268615f7f3c_0_49: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g268615f7f3c_0_49: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68615f7f3c_0_6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268615f7f3c_0_63: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268615f7f3c_0_63: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8615f7f3c_0_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268615f7f3c_0_70: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268615f7f3c_0_70: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6:notes"/>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7:notes"/>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7:notes"/>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8:notes"/>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8:notes"/>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5:notes"/>
          <p:cNvSpPr txBox="1">
            <a:spLocks noGrp="1"/>
          </p:cNvSpPr>
          <p:nvPr>
            <p:ph type="body" idx="1"/>
          </p:nvPr>
        </p:nvSpPr>
        <p:spPr>
          <a:xfrm>
            <a:off x="410817" y="4904133"/>
            <a:ext cx="6042992" cy="29013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5:notes"/>
          <p:cNvSpPr txBox="1">
            <a:spLocks noGrp="1"/>
          </p:cNvSpPr>
          <p:nvPr>
            <p:ph type="sldNum" idx="12"/>
          </p:nvPr>
        </p:nvSpPr>
        <p:spPr>
          <a:xfrm>
            <a:off x="3482009" y="8053180"/>
            <a:ext cx="2971800" cy="45878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68615f7f3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268615f7f3c_0_0: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g268615f7f3c_0_0: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68615f7f3c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268615f7f3c_0_7: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268615f7f3c_0_7: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68615f7f3c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268615f7f3c_0_14: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g268615f7f3c_0_14: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68615f7f3c_0_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268615f7f3c_0_21: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268615f7f3c_0_21: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68615f7f3c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g268615f7f3c_0_28: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g268615f7f3c_0_28: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68615f7f3c_0_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268615f7f3c_0_35: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268615f7f3c_0_35: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68615f7f3c_0_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g268615f7f3c_0_42:notes"/>
          <p:cNvSpPr txBox="1">
            <a:spLocks noGrp="1"/>
          </p:cNvSpPr>
          <p:nvPr>
            <p:ph type="body" idx="1"/>
          </p:nvPr>
        </p:nvSpPr>
        <p:spPr>
          <a:xfrm>
            <a:off x="410817" y="4904133"/>
            <a:ext cx="6042900" cy="2901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g268615f7f3c_0_42:notes"/>
          <p:cNvSpPr txBox="1">
            <a:spLocks noGrp="1"/>
          </p:cNvSpPr>
          <p:nvPr>
            <p:ph type="sldNum" idx="12"/>
          </p:nvPr>
        </p:nvSpPr>
        <p:spPr>
          <a:xfrm>
            <a:off x="3482009" y="8053180"/>
            <a:ext cx="2971800" cy="4587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780393" y="1411694"/>
            <a:ext cx="7583214" cy="9902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4800"/>
              <a:buFont typeface="Trebuchet MS"/>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5"/>
          <p:cNvSpPr txBox="1">
            <a:spLocks noGrp="1"/>
          </p:cNvSpPr>
          <p:nvPr>
            <p:ph type="subTitle" idx="1"/>
          </p:nvPr>
        </p:nvSpPr>
        <p:spPr>
          <a:xfrm>
            <a:off x="1143000" y="2489967"/>
            <a:ext cx="6858000" cy="738734"/>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750"/>
              </a:spcBef>
              <a:spcAft>
                <a:spcPts val="0"/>
              </a:spcAft>
              <a:buClr>
                <a:schemeClr val="lt1"/>
              </a:buClr>
              <a:buSzPts val="3713"/>
              <a:buFont typeface="Arial"/>
              <a:buNone/>
              <a:defRPr sz="3713" b="1" i="0" u="none" strike="noStrike" cap="none">
                <a:solidFill>
                  <a:schemeClr val="lt1"/>
                </a:solidFill>
                <a:latin typeface="Trebuchet MS"/>
                <a:ea typeface="Trebuchet MS"/>
                <a:cs typeface="Trebuchet MS"/>
                <a:sym typeface="Trebuchet MS"/>
              </a:defRPr>
            </a:lvl1pPr>
            <a:lvl2pPr marR="0" lvl="1" algn="ctr" rtl="0">
              <a:lnSpc>
                <a:spcPct val="90000"/>
              </a:lnSpc>
              <a:spcBef>
                <a:spcPts val="375"/>
              </a:spcBef>
              <a:spcAft>
                <a:spcPts val="0"/>
              </a:spcAft>
              <a:buClr>
                <a:schemeClr val="lt1"/>
              </a:buClr>
              <a:buSzPts val="1500"/>
              <a:buFont typeface="Arial"/>
              <a:buNone/>
              <a:defRPr sz="1500" b="0" i="0" u="none" strike="noStrike" cap="none">
                <a:solidFill>
                  <a:schemeClr val="lt1"/>
                </a:solidFill>
                <a:latin typeface="Calibri"/>
                <a:ea typeface="Calibri"/>
                <a:cs typeface="Calibri"/>
                <a:sym typeface="Calibri"/>
              </a:defRPr>
            </a:lvl2pPr>
            <a:lvl3pPr marR="0" lvl="2" algn="ctr" rtl="0">
              <a:lnSpc>
                <a:spcPct val="90000"/>
              </a:lnSpc>
              <a:spcBef>
                <a:spcPts val="375"/>
              </a:spcBef>
              <a:spcAft>
                <a:spcPts val="0"/>
              </a:spcAft>
              <a:buClr>
                <a:schemeClr val="lt1"/>
              </a:buClr>
              <a:buSzPts val="1350"/>
              <a:buFont typeface="Arial"/>
              <a:buNone/>
              <a:defRPr sz="1350" b="0" i="0" u="none" strike="noStrike" cap="none">
                <a:solidFill>
                  <a:schemeClr val="lt1"/>
                </a:solidFill>
                <a:latin typeface="Calibri"/>
                <a:ea typeface="Calibri"/>
                <a:cs typeface="Calibri"/>
                <a:sym typeface="Calibri"/>
              </a:defRPr>
            </a:lvl3pPr>
            <a:lvl4pPr marR="0" lvl="3"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4pPr>
            <a:lvl5pPr marR="0" lvl="4"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5pPr>
            <a:lvl6pPr marR="0" lvl="5"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6pPr>
            <a:lvl7pPr marR="0" lvl="6"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7pPr>
            <a:lvl8pPr marR="0" lvl="7"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8pPr>
            <a:lvl9pPr marR="0" lvl="8" algn="ctr"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9pPr>
          </a:lstStyle>
          <a:p>
            <a:endParaRPr/>
          </a:p>
        </p:txBody>
      </p:sp>
      <p:sp>
        <p:nvSpPr>
          <p:cNvPr id="69" name="Google Shape;69;p15"/>
          <p:cNvSpPr txBox="1">
            <a:spLocks noGrp="1"/>
          </p:cNvSpPr>
          <p:nvPr>
            <p:ph type="dt" idx="10"/>
          </p:nvPr>
        </p:nvSpPr>
        <p:spPr>
          <a:xfrm>
            <a:off x="3543300" y="4917557"/>
            <a:ext cx="20574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1" name="Google Shape;71;p15"/>
          <p:cNvSpPr txBox="1">
            <a:spLocks noGrp="1"/>
          </p:cNvSpPr>
          <p:nvPr>
            <p:ph type="body" idx="2"/>
          </p:nvPr>
        </p:nvSpPr>
        <p:spPr>
          <a:xfrm>
            <a:off x="1435396" y="3586564"/>
            <a:ext cx="6273209" cy="91440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90000"/>
              </a:lnSpc>
              <a:spcBef>
                <a:spcPts val="750"/>
              </a:spcBef>
              <a:spcAft>
                <a:spcPts val="0"/>
              </a:spcAft>
              <a:buClr>
                <a:schemeClr val="lt1"/>
              </a:buClr>
              <a:buSzPts val="2475"/>
              <a:buFont typeface="Arial"/>
              <a:buNone/>
              <a:defRPr sz="2475" b="0" i="0" u="none" strike="noStrike" cap="none">
                <a:solidFill>
                  <a:schemeClr val="lt1"/>
                </a:solidFill>
                <a:latin typeface="Trebuchet MS"/>
                <a:ea typeface="Trebuchet MS"/>
                <a:cs typeface="Trebuchet MS"/>
                <a:sym typeface="Trebuchet MS"/>
              </a:defRPr>
            </a:lvl1pPr>
            <a:lvl2pPr marL="914400" marR="0" lvl="1" indent="-228600" algn="ctr" rtl="0">
              <a:lnSpc>
                <a:spcPct val="90000"/>
              </a:lnSpc>
              <a:spcBef>
                <a:spcPts val="375"/>
              </a:spcBef>
              <a:spcAft>
                <a:spcPts val="0"/>
              </a:spcAft>
              <a:buClr>
                <a:schemeClr val="lt1"/>
              </a:buClr>
              <a:buSzPts val="1500"/>
              <a:buFont typeface="Arial"/>
              <a:buNone/>
              <a:defRPr sz="1500" b="0" i="0" u="none" strike="noStrike" cap="none">
                <a:solidFill>
                  <a:schemeClr val="lt1"/>
                </a:solidFill>
                <a:latin typeface="Trebuchet MS"/>
                <a:ea typeface="Trebuchet MS"/>
                <a:cs typeface="Trebuchet MS"/>
                <a:sym typeface="Trebuchet MS"/>
              </a:defRPr>
            </a:lvl2pPr>
            <a:lvl3pPr marL="1371600" marR="0" lvl="2" indent="-228600" algn="ctr" rtl="0">
              <a:lnSpc>
                <a:spcPct val="90000"/>
              </a:lnSpc>
              <a:spcBef>
                <a:spcPts val="375"/>
              </a:spcBef>
              <a:spcAft>
                <a:spcPts val="0"/>
              </a:spcAft>
              <a:buClr>
                <a:schemeClr val="lt1"/>
              </a:buClr>
              <a:buSzPts val="1500"/>
              <a:buFont typeface="Arial"/>
              <a:buNone/>
              <a:defRPr sz="1500" b="0" i="0" u="none" strike="noStrike" cap="none">
                <a:solidFill>
                  <a:schemeClr val="lt1"/>
                </a:solidFill>
                <a:latin typeface="Trebuchet MS"/>
                <a:ea typeface="Trebuchet MS"/>
                <a:cs typeface="Trebuchet MS"/>
                <a:sym typeface="Trebuchet MS"/>
              </a:defRPr>
            </a:lvl3pPr>
            <a:lvl4pPr marL="1828800" marR="0" lvl="3" indent="-228600" algn="ctr" rtl="0">
              <a:lnSpc>
                <a:spcPct val="90000"/>
              </a:lnSpc>
              <a:spcBef>
                <a:spcPts val="375"/>
              </a:spcBef>
              <a:spcAft>
                <a:spcPts val="0"/>
              </a:spcAft>
              <a:buClr>
                <a:schemeClr val="lt1"/>
              </a:buClr>
              <a:buSzPts val="1500"/>
              <a:buFont typeface="Arial"/>
              <a:buNone/>
              <a:defRPr sz="1500" b="0" i="0" u="none" strike="noStrike" cap="none">
                <a:solidFill>
                  <a:schemeClr val="lt1"/>
                </a:solidFill>
                <a:latin typeface="Trebuchet MS"/>
                <a:ea typeface="Trebuchet MS"/>
                <a:cs typeface="Trebuchet MS"/>
                <a:sym typeface="Trebuchet MS"/>
              </a:defRPr>
            </a:lvl4pPr>
            <a:lvl5pPr marL="2286000" marR="0" lvl="4" indent="-228600" algn="ctr" rtl="0">
              <a:lnSpc>
                <a:spcPct val="90000"/>
              </a:lnSpc>
              <a:spcBef>
                <a:spcPts val="375"/>
              </a:spcBef>
              <a:spcAft>
                <a:spcPts val="0"/>
              </a:spcAft>
              <a:buClr>
                <a:schemeClr val="lt1"/>
              </a:buClr>
              <a:buSzPts val="1500"/>
              <a:buFont typeface="Arial"/>
              <a:buNone/>
              <a:defRPr sz="1500" b="0" i="0" u="none" strike="noStrike" cap="none">
                <a:solidFill>
                  <a:schemeClr val="lt1"/>
                </a:solidFill>
                <a:latin typeface="Trebuchet MS"/>
                <a:ea typeface="Trebuchet MS"/>
                <a:cs typeface="Trebuchet MS"/>
                <a:sym typeface="Trebuchet MS"/>
              </a:defRPr>
            </a:lvl5pPr>
            <a:lvl6pPr marL="2743200" marR="0" lvl="5"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68974" y="2117012"/>
            <a:ext cx="9006052"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4"/>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
        <p:nvSpPr>
          <p:cNvPr id="109" name="Google Shape;109;p25"/>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hat Slide">
  <p:cSld name="Chat Slide">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4592091" y="2253854"/>
            <a:ext cx="4319605" cy="2350294"/>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26"/>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13" name="Google Shape;113;p26" descr="Chat"/>
          <p:cNvPicPr preferRelativeResize="0"/>
          <p:nvPr/>
        </p:nvPicPr>
        <p:blipFill rotWithShape="1">
          <a:blip r:embed="rId2">
            <a:alphaModFix/>
          </a:blip>
          <a:srcRect/>
          <a:stretch/>
        </p:blipFill>
        <p:spPr>
          <a:xfrm>
            <a:off x="-159245" y="848361"/>
            <a:ext cx="4942432" cy="494243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type="secHead">
  <p:cSld name="SECTION_HEADER">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628650" y="437985"/>
            <a:ext cx="7886700" cy="95989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
          <p:cNvSpPr txBox="1">
            <a:spLocks noGrp="1"/>
          </p:cNvSpPr>
          <p:nvPr>
            <p:ph type="body" idx="1"/>
          </p:nvPr>
        </p:nvSpPr>
        <p:spPr>
          <a:xfrm>
            <a:off x="628650" y="1852302"/>
            <a:ext cx="7886700" cy="4205598"/>
          </a:xfrm>
          <a:prstGeom prst="rect">
            <a:avLst/>
          </a:prstGeom>
          <a:noFill/>
          <a:ln>
            <a:noFill/>
          </a:ln>
        </p:spPr>
        <p:txBody>
          <a:bodyPr spcFirstLastPara="1" wrap="square" lIns="91425" tIns="45700" rIns="91425" bIns="45700" anchor="t" anchorCtr="0">
            <a:noAutofit/>
          </a:bodyPr>
          <a:lstStyle>
            <a:lvl1pPr marL="457200" marR="0" lvl="0" indent="-400050" algn="l" rtl="0">
              <a:lnSpc>
                <a:spcPct val="90000"/>
              </a:lnSpc>
              <a:spcBef>
                <a:spcPts val="750"/>
              </a:spcBef>
              <a:spcAft>
                <a:spcPts val="0"/>
              </a:spcAft>
              <a:buClr>
                <a:schemeClr val="lt1"/>
              </a:buClr>
              <a:buSzPts val="2700"/>
              <a:buFont typeface="Arial"/>
              <a:buChar char="•"/>
              <a:defRPr sz="2700" b="0" i="0" u="none" strike="noStrike" cap="none">
                <a:solidFill>
                  <a:schemeClr val="lt1"/>
                </a:solidFill>
                <a:latin typeface="Trebuchet MS"/>
                <a:ea typeface="Trebuchet MS"/>
                <a:cs typeface="Trebuchet MS"/>
                <a:sym typeface="Trebuchet MS"/>
              </a:defRPr>
            </a:lvl1pPr>
            <a:lvl2pPr marL="914400" marR="0" lvl="1" indent="-338613" algn="l" rtl="0">
              <a:lnSpc>
                <a:spcPct val="90000"/>
              </a:lnSpc>
              <a:spcBef>
                <a:spcPts val="375"/>
              </a:spcBef>
              <a:spcAft>
                <a:spcPts val="0"/>
              </a:spcAft>
              <a:buClr>
                <a:schemeClr val="lt1"/>
              </a:buClr>
              <a:buSzPts val="1733"/>
              <a:buFont typeface="Noto Sans Symbols"/>
              <a:buChar char="⮚"/>
              <a:defRPr sz="2475" b="0" i="0" u="none" strike="noStrike" cap="none">
                <a:solidFill>
                  <a:schemeClr val="lt1"/>
                </a:solidFill>
                <a:latin typeface="Trebuchet MS"/>
                <a:ea typeface="Trebuchet MS"/>
                <a:cs typeface="Trebuchet MS"/>
                <a:sym typeface="Trebuchet MS"/>
              </a:defRPr>
            </a:lvl2pPr>
            <a:lvl3pPr marL="1371600" marR="0" lvl="2" indent="-357187" algn="l" rtl="0">
              <a:lnSpc>
                <a:spcPct val="90000"/>
              </a:lnSpc>
              <a:spcBef>
                <a:spcPts val="375"/>
              </a:spcBef>
              <a:spcAft>
                <a:spcPts val="0"/>
              </a:spcAft>
              <a:buClr>
                <a:schemeClr val="lt1"/>
              </a:buClr>
              <a:buSzPts val="2025"/>
              <a:buFont typeface="Noto Sans Symbols"/>
              <a:buChar char="▪"/>
              <a:defRPr sz="2025" b="0" i="0" u="none" strike="noStrike" cap="none">
                <a:solidFill>
                  <a:schemeClr val="lt1"/>
                </a:solidFill>
                <a:latin typeface="Trebuchet MS"/>
                <a:ea typeface="Trebuchet MS"/>
                <a:cs typeface="Trebuchet MS"/>
                <a:sym typeface="Trebuchet MS"/>
              </a:defRPr>
            </a:lvl3pPr>
            <a:lvl4pPr marL="1828800" marR="0" lvl="3" indent="-342900" algn="l" rtl="0">
              <a:lnSpc>
                <a:spcPct val="90000"/>
              </a:lnSpc>
              <a:spcBef>
                <a:spcPts val="375"/>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4pPr>
            <a:lvl5pPr marL="2286000" marR="0" lvl="4" indent="-228600" algn="l"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9pPr>
          </a:lstStyle>
          <a:p>
            <a:endParaRPr/>
          </a:p>
        </p:txBody>
      </p:sp>
      <p:sp>
        <p:nvSpPr>
          <p:cNvPr id="75" name="Google Shape;75;p16"/>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estions Slide 1">
  <p:cSld name="Questions Slide 1">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4592092" y="2625328"/>
            <a:ext cx="4036073" cy="2313816"/>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1"/>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7"/>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9" name="Google Shape;79;p17" descr="Questions"/>
          <p:cNvPicPr preferRelativeResize="0"/>
          <p:nvPr/>
        </p:nvPicPr>
        <p:blipFill rotWithShape="1">
          <a:blip r:embed="rId2">
            <a:alphaModFix/>
          </a:blip>
          <a:srcRect/>
          <a:stretch/>
        </p:blipFill>
        <p:spPr>
          <a:xfrm>
            <a:off x="-498616" y="1148206"/>
            <a:ext cx="5572125" cy="55721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act Info Slide">
  <p:cSld name="Contact Info Slide">
    <p:spTree>
      <p:nvGrpSpPr>
        <p:cNvPr id="1" name="Shape 80"/>
        <p:cNvGrpSpPr/>
        <p:nvPr/>
      </p:nvGrpSpPr>
      <p:grpSpPr>
        <a:xfrm>
          <a:off x="0" y="0"/>
          <a:ext cx="0" cy="0"/>
          <a:chOff x="0" y="0"/>
          <a:chExt cx="0" cy="0"/>
        </a:xfrm>
      </p:grpSpPr>
      <p:sp>
        <p:nvSpPr>
          <p:cNvPr id="81" name="Google Shape;81;p18"/>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2" name="Google Shape;82;p18"/>
          <p:cNvSpPr txBox="1">
            <a:spLocks noGrp="1"/>
          </p:cNvSpPr>
          <p:nvPr>
            <p:ph type="title"/>
          </p:nvPr>
        </p:nvSpPr>
        <p:spPr>
          <a:xfrm>
            <a:off x="628650" y="437985"/>
            <a:ext cx="7886700" cy="95989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8"/>
          <p:cNvSpPr txBox="1">
            <a:spLocks noGrp="1"/>
          </p:cNvSpPr>
          <p:nvPr>
            <p:ph type="body" idx="1"/>
          </p:nvPr>
        </p:nvSpPr>
        <p:spPr>
          <a:xfrm>
            <a:off x="1952714" y="2208659"/>
            <a:ext cx="5238572" cy="30555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50"/>
              </a:spcBef>
              <a:spcAft>
                <a:spcPts val="0"/>
              </a:spcAft>
              <a:buClr>
                <a:schemeClr val="lt1"/>
              </a:buClr>
              <a:buSzPts val="2100"/>
              <a:buFont typeface="Arial"/>
              <a:buNone/>
              <a:defRPr sz="2100" b="0" i="0" u="none" strike="noStrike" cap="none">
                <a:solidFill>
                  <a:schemeClr val="lt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lt1"/>
              </a:buClr>
              <a:buSzPts val="1500"/>
              <a:buFont typeface="Arial"/>
              <a:buChar char="•"/>
              <a:defRPr sz="1500" b="0" i="0" u="none" strike="noStrike" cap="none">
                <a:solidFill>
                  <a:schemeClr val="lt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ank You Slide">
  <p:cSld name="Thank You Slide">
    <p:spTree>
      <p:nvGrpSpPr>
        <p:cNvPr id="1" name="Shape 84"/>
        <p:cNvGrpSpPr/>
        <p:nvPr/>
      </p:nvGrpSpPr>
      <p:grpSpPr>
        <a:xfrm>
          <a:off x="0" y="0"/>
          <a:ext cx="0" cy="0"/>
          <a:chOff x="0" y="0"/>
          <a:chExt cx="0" cy="0"/>
        </a:xfrm>
      </p:grpSpPr>
      <p:sp>
        <p:nvSpPr>
          <p:cNvPr id="85" name="Google Shape;85;p19"/>
          <p:cNvSpPr txBox="1">
            <a:spLocks noGrp="1"/>
          </p:cNvSpPr>
          <p:nvPr>
            <p:ph type="title"/>
          </p:nvPr>
        </p:nvSpPr>
        <p:spPr>
          <a:xfrm>
            <a:off x="446484" y="2120186"/>
            <a:ext cx="8251031" cy="1626319"/>
          </a:xfrm>
          <a:prstGeom prst="rect">
            <a:avLst/>
          </a:prstGeom>
          <a:noFill/>
          <a:ln>
            <a:noFill/>
          </a:ln>
        </p:spPr>
        <p:txBody>
          <a:bodyPr spcFirstLastPara="1" wrap="square" lIns="0" tIns="0" rIns="0" bIns="0" anchor="ctr" anchorCtr="0">
            <a:noAutofit/>
          </a:bodyPr>
          <a:lstStyle>
            <a:lvl1pPr lvl="0" algn="ctr">
              <a:lnSpc>
                <a:spcPct val="90000"/>
              </a:lnSpc>
              <a:spcBef>
                <a:spcPts val="0"/>
              </a:spcBef>
              <a:spcAft>
                <a:spcPts val="0"/>
              </a:spcAft>
              <a:buClr>
                <a:schemeClr val="lt1"/>
              </a:buClr>
              <a:buSzPts val="5063"/>
              <a:buFont typeface="Trebuchet MS"/>
              <a:buNone/>
              <a:defRPr sz="5063"/>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9"/>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ission Text">
  <p:cSld name="Mission Text">
    <p:spTree>
      <p:nvGrpSpPr>
        <p:cNvPr id="1" name="Shape 87"/>
        <p:cNvGrpSpPr/>
        <p:nvPr/>
      </p:nvGrpSpPr>
      <p:grpSpPr>
        <a:xfrm>
          <a:off x="0" y="0"/>
          <a:ext cx="0" cy="0"/>
          <a:chOff x="0" y="0"/>
          <a:chExt cx="0" cy="0"/>
        </a:xfrm>
      </p:grpSpPr>
      <p:sp>
        <p:nvSpPr>
          <p:cNvPr id="88" name="Google Shape;88;p20"/>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9" name="Google Shape;89;p20"/>
          <p:cNvSpPr txBox="1"/>
          <p:nvPr/>
        </p:nvSpPr>
        <p:spPr>
          <a:xfrm>
            <a:off x="628650" y="1992035"/>
            <a:ext cx="7945334" cy="181588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2700">
                <a:solidFill>
                  <a:schemeClr val="lt1"/>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a:p>
        </p:txBody>
      </p:sp>
      <p:sp>
        <p:nvSpPr>
          <p:cNvPr id="90" name="Google Shape;90;p20"/>
          <p:cNvSpPr/>
          <p:nvPr/>
        </p:nvSpPr>
        <p:spPr>
          <a:xfrm>
            <a:off x="648746" y="478177"/>
            <a:ext cx="7886699"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500" b="1" i="0" u="none" strike="noStrike" cap="none">
                <a:solidFill>
                  <a:srgbClr val="FFFFFF"/>
                </a:solidFill>
                <a:latin typeface="Trebuchet MS"/>
                <a:ea typeface="Trebuchet MS"/>
                <a:cs typeface="Trebuchet MS"/>
                <a:sym typeface="Trebuchet MS"/>
              </a:rPr>
              <a:t>Our Mission</a:t>
            </a:r>
            <a:endParaRPr sz="4500">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ission Photo">
  <p:cSld name="Mission Photo">
    <p:spTree>
      <p:nvGrpSpPr>
        <p:cNvPr id="1" name="Shape 91"/>
        <p:cNvGrpSpPr/>
        <p:nvPr/>
      </p:nvGrpSpPr>
      <p:grpSpPr>
        <a:xfrm>
          <a:off x="0" y="0"/>
          <a:ext cx="0" cy="0"/>
          <a:chOff x="0" y="0"/>
          <a:chExt cx="0" cy="0"/>
        </a:xfrm>
      </p:grpSpPr>
      <p:sp>
        <p:nvSpPr>
          <p:cNvPr id="92" name="Google Shape;92;p21"/>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1"/>
          <p:cNvSpPr txBox="1"/>
          <p:nvPr/>
        </p:nvSpPr>
        <p:spPr>
          <a:xfrm>
            <a:off x="13628419" y="8737353"/>
            <a:ext cx="2172022" cy="39409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801" b="1">
                <a:solidFill>
                  <a:srgbClr val="000000"/>
                </a:solidFill>
                <a:latin typeface="Trebuchet MS"/>
                <a:ea typeface="Trebuchet MS"/>
                <a:cs typeface="Trebuchet MS"/>
                <a:sym typeface="Trebuchet MS"/>
              </a:rPr>
              <a:t>‹#›</a:t>
            </a:fld>
            <a:endParaRPr sz="1801" b="1">
              <a:solidFill>
                <a:srgbClr val="000000"/>
              </a:solidFill>
              <a:latin typeface="Trebuchet MS"/>
              <a:ea typeface="Trebuchet MS"/>
              <a:cs typeface="Trebuchet MS"/>
              <a:sym typeface="Trebuchet MS"/>
            </a:endParaRPr>
          </a:p>
        </p:txBody>
      </p:sp>
      <p:pic>
        <p:nvPicPr>
          <p:cNvPr id="94" name="Google Shape;94;p21"/>
          <p:cNvPicPr preferRelativeResize="0"/>
          <p:nvPr/>
        </p:nvPicPr>
        <p:blipFill rotWithShape="1">
          <a:blip r:embed="rId2">
            <a:alphaModFix/>
          </a:blip>
          <a:srcRect l="19753" t="14811" r="3939"/>
          <a:stretch/>
        </p:blipFill>
        <p:spPr>
          <a:xfrm>
            <a:off x="0" y="-1"/>
            <a:ext cx="9144000" cy="6268915"/>
          </a:xfrm>
          <a:prstGeom prst="rect">
            <a:avLst/>
          </a:prstGeom>
          <a:noFill/>
          <a:ln>
            <a:noFill/>
          </a:ln>
        </p:spPr>
      </p:pic>
      <p:sp>
        <p:nvSpPr>
          <p:cNvPr id="95" name="Google Shape;95;p21"/>
          <p:cNvSpPr/>
          <p:nvPr/>
        </p:nvSpPr>
        <p:spPr>
          <a:xfrm>
            <a:off x="0" y="3705958"/>
            <a:ext cx="9144000" cy="2158540"/>
          </a:xfrm>
          <a:prstGeom prst="rect">
            <a:avLst/>
          </a:prstGeom>
          <a:solidFill>
            <a:srgbClr val="001970">
              <a:alpha val="80000"/>
            </a:srgbClr>
          </a:solidFill>
          <a:ln>
            <a:noFill/>
          </a:ln>
        </p:spPr>
        <p:txBody>
          <a:bodyPr spcFirstLastPara="1" wrap="square" lIns="130025" tIns="65000" rIns="130025" bIns="182875" anchor="ctr" anchorCtr="0">
            <a:noAutofit/>
          </a:bodyPr>
          <a:lstStyle/>
          <a:p>
            <a:pPr marL="161925" marR="0" lvl="0" indent="0" algn="l" rtl="0">
              <a:lnSpc>
                <a:spcPct val="100000"/>
              </a:lnSpc>
              <a:spcBef>
                <a:spcPts val="0"/>
              </a:spcBef>
              <a:spcAft>
                <a:spcPts val="0"/>
              </a:spcAft>
              <a:buClr>
                <a:srgbClr val="FFFFFF"/>
              </a:buClr>
              <a:buSzPts val="4000"/>
              <a:buFont typeface="Trebuchet MS"/>
              <a:buNone/>
            </a:pPr>
            <a:r>
              <a:rPr lang="en-US" sz="4000" b="1" i="0" u="none" strike="noStrike" cap="none">
                <a:solidFill>
                  <a:srgbClr val="FFFFFF"/>
                </a:solidFill>
                <a:latin typeface="Trebuchet MS"/>
                <a:ea typeface="Trebuchet MS"/>
                <a:cs typeface="Trebuchet MS"/>
                <a:sym typeface="Trebuchet MS"/>
              </a:rPr>
              <a:t>Our Mission: </a:t>
            </a:r>
            <a:endParaRPr sz="4000" b="0" i="0" u="none" strike="noStrike" cap="none">
              <a:solidFill>
                <a:srgbClr val="5C6670"/>
              </a:solidFill>
              <a:latin typeface="Trebuchet MS"/>
              <a:ea typeface="Trebuchet MS"/>
              <a:cs typeface="Trebuchet MS"/>
              <a:sym typeface="Trebuchet MS"/>
            </a:endParaRPr>
          </a:p>
          <a:p>
            <a:pPr marL="161925" marR="0" lvl="0" indent="0" algn="l" rtl="0">
              <a:lnSpc>
                <a:spcPct val="100000"/>
              </a:lnSpc>
              <a:spcBef>
                <a:spcPts val="0"/>
              </a:spcBef>
              <a:spcAft>
                <a:spcPts val="0"/>
              </a:spcAft>
              <a:buClr>
                <a:srgbClr val="FFFFFF"/>
              </a:buClr>
              <a:buSzPts val="2800"/>
              <a:buFont typeface="Trebuchet MS"/>
              <a:buNone/>
            </a:pPr>
            <a:r>
              <a:rPr lang="en-US" sz="2800" b="0" u="none" strike="noStrike" cap="none">
                <a:solidFill>
                  <a:srgbClr val="FFFFFF"/>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sz="2800" b="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What We Do">
  <p:cSld name="What We Do">
    <p:spTree>
      <p:nvGrpSpPr>
        <p:cNvPr id="1" name="Shape 96"/>
        <p:cNvGrpSpPr/>
        <p:nvPr/>
      </p:nvGrpSpPr>
      <p:grpSpPr>
        <a:xfrm>
          <a:off x="0" y="0"/>
          <a:ext cx="0" cy="0"/>
          <a:chOff x="0" y="0"/>
          <a:chExt cx="0" cy="0"/>
        </a:xfrm>
      </p:grpSpPr>
      <p:sp>
        <p:nvSpPr>
          <p:cNvPr id="97" name="Google Shape;97;p22"/>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8" name="Google Shape;98;p22"/>
          <p:cNvSpPr txBox="1"/>
          <p:nvPr/>
        </p:nvSpPr>
        <p:spPr>
          <a:xfrm>
            <a:off x="628650" y="1815063"/>
            <a:ext cx="7945334" cy="216982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lt1"/>
              </a:buClr>
              <a:buSzPts val="2700"/>
              <a:buFont typeface="Trebuchet MS"/>
              <a:buNone/>
            </a:pPr>
            <a:r>
              <a:rPr lang="en-US" sz="2700" b="0" i="0" u="none" strike="noStrike">
                <a:solidFill>
                  <a:schemeClr val="lt1"/>
                </a:solidFill>
                <a:latin typeface="Trebuchet MS"/>
                <a:ea typeface="Trebuchet MS"/>
                <a:cs typeface="Trebuchet MS"/>
                <a:sym typeface="Trebuchet MS"/>
              </a:rPr>
              <a:t>The Department of Health Care Policy &amp; Financing administers Health First Colorado (Colorado’s Medicaid program), Child Health Plan </a:t>
            </a:r>
            <a:r>
              <a:rPr lang="en-US" sz="2700" b="0" i="1" u="none" strike="noStrike">
                <a:solidFill>
                  <a:schemeClr val="lt1"/>
                </a:solidFill>
                <a:latin typeface="Trebuchet MS"/>
                <a:ea typeface="Trebuchet MS"/>
                <a:cs typeface="Trebuchet MS"/>
                <a:sym typeface="Trebuchet MS"/>
              </a:rPr>
              <a:t>Plus </a:t>
            </a:r>
            <a:r>
              <a:rPr lang="en-US" sz="2700" b="0" i="0" u="none" strike="noStrike">
                <a:solidFill>
                  <a:schemeClr val="lt1"/>
                </a:solidFill>
                <a:latin typeface="Trebuchet MS"/>
                <a:ea typeface="Trebuchet MS"/>
                <a:cs typeface="Trebuchet MS"/>
                <a:sym typeface="Trebuchet MS"/>
              </a:rPr>
              <a:t>(CHP+) and other health care programs for Coloradans who qualify. </a:t>
            </a:r>
            <a:endParaRPr sz="2700" b="1">
              <a:solidFill>
                <a:schemeClr val="lt1"/>
              </a:solidFill>
              <a:latin typeface="Trebuchet MS"/>
              <a:ea typeface="Trebuchet MS"/>
              <a:cs typeface="Trebuchet MS"/>
              <a:sym typeface="Trebuchet MS"/>
            </a:endParaRPr>
          </a:p>
        </p:txBody>
      </p:sp>
      <p:sp>
        <p:nvSpPr>
          <p:cNvPr id="99" name="Google Shape;99;p22"/>
          <p:cNvSpPr/>
          <p:nvPr/>
        </p:nvSpPr>
        <p:spPr>
          <a:xfrm>
            <a:off x="628650" y="525515"/>
            <a:ext cx="7945334"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500" b="1" i="0" u="none" strike="noStrike" cap="none">
                <a:solidFill>
                  <a:srgbClr val="FFFFFF"/>
                </a:solidFill>
                <a:latin typeface="Trebuchet MS"/>
                <a:ea typeface="Trebuchet MS"/>
                <a:cs typeface="Trebuchet MS"/>
                <a:sym typeface="Trebuchet MS"/>
              </a:rPr>
              <a:t>What We Do</a:t>
            </a:r>
            <a:endParaRPr sz="4500">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605659" y="1806138"/>
            <a:ext cx="3602420" cy="297081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5400"/>
              <a:buFont typeface="Trebuchet M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a:off x="4857421" y="1806136"/>
            <a:ext cx="3641834" cy="2970816"/>
          </a:xfrm>
          <a:prstGeom prst="rect">
            <a:avLst/>
          </a:prstGeom>
          <a:noFill/>
          <a:ln>
            <a:noFill/>
          </a:ln>
        </p:spPr>
        <p:txBody>
          <a:bodyPr spcFirstLastPara="1" wrap="square" lIns="91425" tIns="45700" rIns="91425" bIns="45700" anchor="t" anchorCtr="0">
            <a:noAutofit/>
          </a:bodyPr>
          <a:lstStyle>
            <a:lvl1pPr marL="457200" marR="0" lvl="0" indent="-400050" algn="l" rtl="0">
              <a:lnSpc>
                <a:spcPct val="90000"/>
              </a:lnSpc>
              <a:spcBef>
                <a:spcPts val="750"/>
              </a:spcBef>
              <a:spcAft>
                <a:spcPts val="0"/>
              </a:spcAft>
              <a:buClr>
                <a:schemeClr val="lt1"/>
              </a:buClr>
              <a:buSzPts val="2700"/>
              <a:buFont typeface="Arial"/>
              <a:buChar char="•"/>
              <a:defRPr sz="2700" b="0" i="0" u="none" strike="noStrike" cap="none">
                <a:solidFill>
                  <a:schemeClr val="lt1"/>
                </a:solidFill>
                <a:latin typeface="Trebuchet MS"/>
                <a:ea typeface="Trebuchet MS"/>
                <a:cs typeface="Trebuchet MS"/>
                <a:sym typeface="Trebuchet MS"/>
              </a:defRPr>
            </a:lvl1pPr>
            <a:lvl2pPr marL="914400" marR="0" lvl="1" indent="-335280" algn="l" rtl="0">
              <a:lnSpc>
                <a:spcPct val="90000"/>
              </a:lnSpc>
              <a:spcBef>
                <a:spcPts val="375"/>
              </a:spcBef>
              <a:spcAft>
                <a:spcPts val="0"/>
              </a:spcAft>
              <a:buClr>
                <a:schemeClr val="lt1"/>
              </a:buClr>
              <a:buSzPts val="1680"/>
              <a:buFont typeface="Noto Sans Symbols"/>
              <a:buChar char="⮚"/>
              <a:defRPr sz="2400" b="0" i="0" u="none" strike="noStrike" cap="none">
                <a:solidFill>
                  <a:schemeClr val="lt1"/>
                </a:solidFill>
                <a:latin typeface="Trebuchet MS"/>
                <a:ea typeface="Trebuchet MS"/>
                <a:cs typeface="Trebuchet MS"/>
                <a:sym typeface="Trebuchet MS"/>
              </a:defRPr>
            </a:lvl2pPr>
            <a:lvl3pPr marL="1371600" marR="0" lvl="2" indent="-361950" algn="l" rtl="0">
              <a:lnSpc>
                <a:spcPct val="90000"/>
              </a:lnSpc>
              <a:spcBef>
                <a:spcPts val="375"/>
              </a:spcBef>
              <a:spcAft>
                <a:spcPts val="0"/>
              </a:spcAft>
              <a:buClr>
                <a:schemeClr val="lt1"/>
              </a:buClr>
              <a:buSzPts val="2100"/>
              <a:buFont typeface="Noto Sans Symbols"/>
              <a:buChar char="▪"/>
              <a:defRPr sz="2100" b="0" i="0" u="none" strike="noStrike" cap="none">
                <a:solidFill>
                  <a:schemeClr val="lt1"/>
                </a:solidFill>
                <a:latin typeface="Trebuchet MS"/>
                <a:ea typeface="Trebuchet MS"/>
                <a:cs typeface="Trebuchet MS"/>
                <a:sym typeface="Trebuchet MS"/>
              </a:defRPr>
            </a:lvl3pPr>
            <a:lvl4pPr marL="1828800" marR="0" lvl="3" indent="-342900" algn="l" rtl="0">
              <a:lnSpc>
                <a:spcPct val="90000"/>
              </a:lnSpc>
              <a:spcBef>
                <a:spcPts val="375"/>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Calibri"/>
                <a:ea typeface="Calibri"/>
                <a:cs typeface="Calibri"/>
                <a:sym typeface="Calibri"/>
              </a:defRPr>
            </a:lvl9pPr>
          </a:lstStyle>
          <a:p>
            <a:endParaRPr/>
          </a:p>
        </p:txBody>
      </p:sp>
      <p:sp>
        <p:nvSpPr>
          <p:cNvPr id="103" name="Google Shape;103;p23"/>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104" name="Google Shape;104;p23"/>
          <p:cNvCxnSpPr/>
          <p:nvPr/>
        </p:nvCxnSpPr>
        <p:spPr>
          <a:xfrm>
            <a:off x="4572000" y="1327150"/>
            <a:ext cx="0" cy="4203700"/>
          </a:xfrm>
          <a:prstGeom prst="straightConnector1">
            <a:avLst/>
          </a:prstGeom>
          <a:noFill/>
          <a:ln w="38100" cap="flat" cmpd="sng">
            <a:solidFill>
              <a:schemeClr val="lt1"/>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68974" y="2117012"/>
            <a:ext cx="9006052" cy="1325563"/>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chemeClr val="lt1"/>
              </a:buClr>
              <a:buSzPts val="4800"/>
              <a:buFont typeface="Trebuchet MS"/>
              <a:buNone/>
              <a:defRPr sz="4800" b="1"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14"/>
          <p:cNvSpPr txBox="1">
            <a:spLocks noGrp="1"/>
          </p:cNvSpPr>
          <p:nvPr>
            <p:ph type="dt" idx="10"/>
          </p:nvPr>
        </p:nvSpPr>
        <p:spPr>
          <a:xfrm>
            <a:off x="3543300" y="4907536"/>
            <a:ext cx="20574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500">
                <a:solidFill>
                  <a:schemeClr val="l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63" name="Google Shape;63;p14"/>
          <p:cNvSpPr/>
          <p:nvPr/>
        </p:nvSpPr>
        <p:spPr>
          <a:xfrm>
            <a:off x="0" y="6256612"/>
            <a:ext cx="9144000" cy="6096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64" name="Google Shape;64;p14"/>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chemeClr val="dk1"/>
                </a:solidFill>
                <a:latin typeface="Trebuchet MS"/>
                <a:ea typeface="Trebuchet MS"/>
                <a:cs typeface="Trebuchet MS"/>
                <a:sym typeface="Trebuchet MS"/>
              </a:defRPr>
            </a:lvl1pPr>
            <a:lvl2pPr marL="0" marR="0" lvl="1" indent="0" algn="r" rtl="0">
              <a:spcBef>
                <a:spcPts val="0"/>
              </a:spcBef>
              <a:buNone/>
              <a:defRPr sz="900">
                <a:solidFill>
                  <a:schemeClr val="dk1"/>
                </a:solidFill>
                <a:latin typeface="Trebuchet MS"/>
                <a:ea typeface="Trebuchet MS"/>
                <a:cs typeface="Trebuchet MS"/>
                <a:sym typeface="Trebuchet MS"/>
              </a:defRPr>
            </a:lvl2pPr>
            <a:lvl3pPr marL="0" marR="0" lvl="2" indent="0" algn="r" rtl="0">
              <a:spcBef>
                <a:spcPts val="0"/>
              </a:spcBef>
              <a:buNone/>
              <a:defRPr sz="900">
                <a:solidFill>
                  <a:schemeClr val="dk1"/>
                </a:solidFill>
                <a:latin typeface="Trebuchet MS"/>
                <a:ea typeface="Trebuchet MS"/>
                <a:cs typeface="Trebuchet MS"/>
                <a:sym typeface="Trebuchet MS"/>
              </a:defRPr>
            </a:lvl3pPr>
            <a:lvl4pPr marL="0" marR="0" lvl="3" indent="0" algn="r" rtl="0">
              <a:spcBef>
                <a:spcPts val="0"/>
              </a:spcBef>
              <a:buNone/>
              <a:defRPr sz="900">
                <a:solidFill>
                  <a:schemeClr val="dk1"/>
                </a:solidFill>
                <a:latin typeface="Trebuchet MS"/>
                <a:ea typeface="Trebuchet MS"/>
                <a:cs typeface="Trebuchet MS"/>
                <a:sym typeface="Trebuchet MS"/>
              </a:defRPr>
            </a:lvl4pPr>
            <a:lvl5pPr marL="0" marR="0" lvl="4" indent="0" algn="r" rtl="0">
              <a:spcBef>
                <a:spcPts val="0"/>
              </a:spcBef>
              <a:buNone/>
              <a:defRPr sz="900">
                <a:solidFill>
                  <a:schemeClr val="dk1"/>
                </a:solidFill>
                <a:latin typeface="Trebuchet MS"/>
                <a:ea typeface="Trebuchet MS"/>
                <a:cs typeface="Trebuchet MS"/>
                <a:sym typeface="Trebuchet MS"/>
              </a:defRPr>
            </a:lvl5pPr>
            <a:lvl6pPr marL="0" marR="0" lvl="5" indent="0" algn="r" rtl="0">
              <a:spcBef>
                <a:spcPts val="0"/>
              </a:spcBef>
              <a:buNone/>
              <a:defRPr sz="900">
                <a:solidFill>
                  <a:schemeClr val="dk1"/>
                </a:solidFill>
                <a:latin typeface="Trebuchet MS"/>
                <a:ea typeface="Trebuchet MS"/>
                <a:cs typeface="Trebuchet MS"/>
                <a:sym typeface="Trebuchet MS"/>
              </a:defRPr>
            </a:lvl6pPr>
            <a:lvl7pPr marL="0" marR="0" lvl="6" indent="0" algn="r" rtl="0">
              <a:spcBef>
                <a:spcPts val="0"/>
              </a:spcBef>
              <a:buNone/>
              <a:defRPr sz="900">
                <a:solidFill>
                  <a:schemeClr val="dk1"/>
                </a:solidFill>
                <a:latin typeface="Trebuchet MS"/>
                <a:ea typeface="Trebuchet MS"/>
                <a:cs typeface="Trebuchet MS"/>
                <a:sym typeface="Trebuchet MS"/>
              </a:defRPr>
            </a:lvl7pPr>
            <a:lvl8pPr marL="0" marR="0" lvl="7" indent="0" algn="r" rtl="0">
              <a:spcBef>
                <a:spcPts val="0"/>
              </a:spcBef>
              <a:buNone/>
              <a:defRPr sz="900">
                <a:solidFill>
                  <a:schemeClr val="dk1"/>
                </a:solidFill>
                <a:latin typeface="Trebuchet MS"/>
                <a:ea typeface="Trebuchet MS"/>
                <a:cs typeface="Trebuchet MS"/>
                <a:sym typeface="Trebuchet MS"/>
              </a:defRPr>
            </a:lvl8pPr>
            <a:lvl9pPr marL="0" marR="0" lvl="8" indent="0" algn="r" rtl="0">
              <a:spcBef>
                <a:spcPts val="0"/>
              </a:spcBef>
              <a:buNone/>
              <a:defRPr sz="900">
                <a:solidFill>
                  <a:schemeClr val="dk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pic>
        <p:nvPicPr>
          <p:cNvPr id="65" name="Google Shape;65;p14"/>
          <p:cNvPicPr preferRelativeResize="0"/>
          <p:nvPr/>
        </p:nvPicPr>
        <p:blipFill rotWithShape="1">
          <a:blip r:embed="rId14">
            <a:alphaModFix/>
          </a:blip>
          <a:srcRect/>
          <a:stretch/>
        </p:blipFill>
        <p:spPr>
          <a:xfrm>
            <a:off x="206005" y="6346758"/>
            <a:ext cx="2596396" cy="43619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ctrTitle"/>
          </p:nvPr>
        </p:nvSpPr>
        <p:spPr>
          <a:xfrm>
            <a:off x="780393" y="1411694"/>
            <a:ext cx="7583214" cy="99021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800"/>
              <a:buFont typeface="Trebuchet MS"/>
              <a:buNone/>
            </a:pPr>
            <a:r>
              <a:rPr lang="en-US" sz="3900" dirty="0"/>
              <a:t>Revision to the Medical Assistance Rule concerning the Program of All-Inclusive Care for the Elderly (PACE), Section 8.497</a:t>
            </a:r>
            <a:endParaRPr sz="3900" dirty="0"/>
          </a:p>
        </p:txBody>
      </p:sp>
      <p:sp>
        <p:nvSpPr>
          <p:cNvPr id="133" name="Google Shape;133;p28"/>
          <p:cNvSpPr txBox="1">
            <a:spLocks noGrp="1"/>
          </p:cNvSpPr>
          <p:nvPr>
            <p:ph type="subTitle" idx="1"/>
          </p:nvPr>
        </p:nvSpPr>
        <p:spPr>
          <a:xfrm>
            <a:off x="1143000" y="3674917"/>
            <a:ext cx="6858000" cy="738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700"/>
              <a:buNone/>
            </a:pPr>
            <a:r>
              <a:rPr lang="en-US" sz="3213" b="0"/>
              <a:t>MSB 22-08-02-A</a:t>
            </a:r>
            <a:endParaRPr sz="3213" b="0"/>
          </a:p>
        </p:txBody>
      </p:sp>
      <p:sp>
        <p:nvSpPr>
          <p:cNvPr id="134" name="Google Shape;134;p28"/>
          <p:cNvSpPr txBox="1">
            <a:spLocks noGrp="1"/>
          </p:cNvSpPr>
          <p:nvPr>
            <p:ph type="body" idx="2"/>
          </p:nvPr>
        </p:nvSpPr>
        <p:spPr>
          <a:xfrm>
            <a:off x="1435346" y="4750514"/>
            <a:ext cx="6273300" cy="91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400"/>
              <a:buNone/>
            </a:pPr>
            <a:r>
              <a:rPr lang="en-US"/>
              <a:t>Presented by: Zack Gibbons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000" dirty="0"/>
              <a:t>Key Points Covered in the Rule</a:t>
            </a:r>
            <a:endParaRPr sz="4000" dirty="0"/>
          </a:p>
        </p:txBody>
      </p:sp>
      <p:sp>
        <p:nvSpPr>
          <p:cNvPr id="205" name="Google Shape;205;p3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a:t>Training requirements of PACE staff members</a:t>
            </a:r>
          </a:p>
          <a:p>
            <a:pPr marL="457200" lvl="0" indent="-368300" algn="l" rtl="0">
              <a:lnSpc>
                <a:spcPct val="90000"/>
              </a:lnSpc>
              <a:spcBef>
                <a:spcPts val="0"/>
              </a:spcBef>
              <a:spcAft>
                <a:spcPts val="0"/>
              </a:spcAft>
              <a:buSzPts val="2200"/>
              <a:buChar char="-"/>
            </a:pPr>
            <a:endParaRPr lang="en-US" sz="2200" dirty="0"/>
          </a:p>
          <a:p>
            <a:pPr marL="457200" lvl="0" indent="-368300" algn="l" rtl="0">
              <a:lnSpc>
                <a:spcPct val="90000"/>
              </a:lnSpc>
              <a:spcBef>
                <a:spcPts val="0"/>
              </a:spcBef>
              <a:spcAft>
                <a:spcPts val="0"/>
              </a:spcAft>
              <a:buSzPts val="2200"/>
              <a:buChar char="-"/>
            </a:pPr>
            <a:r>
              <a:rPr lang="en-US" sz="2200" dirty="0"/>
              <a:t>Minimum standards of transportation services, including maintenance of vehicles and qualifications of drivers</a:t>
            </a:r>
          </a:p>
          <a:p>
            <a:pPr marL="0" lvl="0" indent="0" algn="l" rtl="0">
              <a:lnSpc>
                <a:spcPct val="90000"/>
              </a:lnSpc>
              <a:spcBef>
                <a:spcPts val="0"/>
              </a:spcBef>
              <a:spcAft>
                <a:spcPts val="0"/>
              </a:spcAft>
              <a:buNone/>
            </a:pPr>
            <a:endParaRPr lang="en-US" sz="2200" dirty="0"/>
          </a:p>
          <a:p>
            <a:pPr marL="457200" lvl="0" indent="-368300" algn="l" rtl="0">
              <a:lnSpc>
                <a:spcPct val="90000"/>
              </a:lnSpc>
              <a:spcBef>
                <a:spcPts val="0"/>
              </a:spcBef>
              <a:spcAft>
                <a:spcPts val="0"/>
              </a:spcAft>
              <a:buSzPts val="2200"/>
              <a:buChar char="-"/>
            </a:pPr>
            <a:r>
              <a:rPr lang="en-US" sz="2200" dirty="0"/>
              <a:t>Allowable use of telehealth for the provision of services under PACE</a:t>
            </a:r>
          </a:p>
          <a:p>
            <a:pPr marL="457200" lvl="0" indent="-368300" algn="l" rtl="0">
              <a:lnSpc>
                <a:spcPct val="90000"/>
              </a:lnSpc>
              <a:spcBef>
                <a:spcPts val="0"/>
              </a:spcBef>
              <a:spcAft>
                <a:spcPts val="0"/>
              </a:spcAft>
              <a:buSzPts val="2200"/>
              <a:buChar char="-"/>
            </a:pPr>
            <a:endParaRPr sz="2200" dirty="0"/>
          </a:p>
          <a:p>
            <a:pPr marL="0" lvl="0" indent="0" algn="l" rtl="0">
              <a:lnSpc>
                <a:spcPct val="90000"/>
              </a:lnSpc>
              <a:spcBef>
                <a:spcPts val="0"/>
              </a:spcBef>
              <a:spcAft>
                <a:spcPts val="0"/>
              </a:spcAft>
              <a:buNone/>
            </a:pPr>
            <a:endParaRPr sz="2200" dirty="0"/>
          </a:p>
        </p:txBody>
      </p:sp>
      <p:sp>
        <p:nvSpPr>
          <p:cNvPr id="206" name="Google Shape;206;p3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a:t>Stakeholder Engagement</a:t>
            </a:r>
            <a:endParaRPr sz="4200"/>
          </a:p>
        </p:txBody>
      </p:sp>
      <p:sp>
        <p:nvSpPr>
          <p:cNvPr id="221" name="Google Shape;221;p39"/>
          <p:cNvSpPr txBox="1">
            <a:spLocks noGrp="1"/>
          </p:cNvSpPr>
          <p:nvPr>
            <p:ph type="body" idx="1"/>
          </p:nvPr>
        </p:nvSpPr>
        <p:spPr>
          <a:xfrm>
            <a:off x="628650" y="2347719"/>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a:t>Stakeholders were engaged regularly throughout the rule development process. Meetings with stakeholders began in November 2022 and occurred at least biweekly through September 2023.</a:t>
            </a:r>
            <a:endParaRPr sz="2200"/>
          </a:p>
          <a:p>
            <a:pPr marL="0" lvl="0" indent="0" algn="l" rtl="0">
              <a:lnSpc>
                <a:spcPct val="90000"/>
              </a:lnSpc>
              <a:spcBef>
                <a:spcPts val="0"/>
              </a:spcBef>
              <a:spcAft>
                <a:spcPts val="0"/>
              </a:spcAft>
              <a:buNone/>
            </a:pPr>
            <a:endParaRPr sz="2200"/>
          </a:p>
        </p:txBody>
      </p:sp>
      <p:sp>
        <p:nvSpPr>
          <p:cNvPr id="222" name="Google Shape;222;p3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dirty="0"/>
              <a:t>Stakeholder Entities</a:t>
            </a:r>
            <a:endParaRPr sz="4200" dirty="0"/>
          </a:p>
        </p:txBody>
      </p:sp>
      <p:sp>
        <p:nvSpPr>
          <p:cNvPr id="229" name="Google Shape;229;p40"/>
          <p:cNvSpPr txBox="1">
            <a:spLocks noGrp="1"/>
          </p:cNvSpPr>
          <p:nvPr>
            <p:ph type="body" idx="1"/>
          </p:nvPr>
        </p:nvSpPr>
        <p:spPr>
          <a:xfrm>
            <a:off x="628650" y="1557335"/>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1800" dirty="0"/>
              <a:t>Entities engaged in the rulemaking process included:</a:t>
            </a:r>
            <a:endParaRPr sz="1800" dirty="0"/>
          </a:p>
          <a:p>
            <a:pPr marL="0" lvl="0" indent="0" algn="l" rtl="0">
              <a:lnSpc>
                <a:spcPct val="90000"/>
              </a:lnSpc>
              <a:spcBef>
                <a:spcPts val="0"/>
              </a:spcBef>
              <a:spcAft>
                <a:spcPts val="0"/>
              </a:spcAft>
              <a:buNone/>
            </a:pPr>
            <a:endParaRPr sz="1800" dirty="0"/>
          </a:p>
          <a:p>
            <a:pPr marL="457200" lvl="0" indent="-342900" algn="l" rtl="0">
              <a:lnSpc>
                <a:spcPct val="90000"/>
              </a:lnSpc>
              <a:spcBef>
                <a:spcPts val="0"/>
              </a:spcBef>
              <a:spcAft>
                <a:spcPts val="0"/>
              </a:spcAft>
              <a:buSzPts val="1800"/>
              <a:buChar char="-"/>
            </a:pPr>
            <a:r>
              <a:rPr lang="en-US" sz="1800" dirty="0"/>
              <a:t>AARP Colorado</a:t>
            </a:r>
            <a:endParaRPr sz="1800" dirty="0"/>
          </a:p>
          <a:p>
            <a:pPr marL="457200" lvl="0" indent="-342900" algn="l" rtl="0">
              <a:lnSpc>
                <a:spcPct val="90000"/>
              </a:lnSpc>
              <a:spcBef>
                <a:spcPts val="0"/>
              </a:spcBef>
              <a:spcAft>
                <a:spcPts val="0"/>
              </a:spcAft>
              <a:buSzPts val="1800"/>
              <a:buChar char="-"/>
            </a:pPr>
            <a:r>
              <a:rPr lang="en-US" sz="1800" dirty="0"/>
              <a:t>CDPHE</a:t>
            </a:r>
            <a:endParaRPr sz="1800" dirty="0"/>
          </a:p>
          <a:p>
            <a:pPr marL="457200" lvl="0" indent="-342900" algn="l" rtl="0">
              <a:lnSpc>
                <a:spcPct val="90000"/>
              </a:lnSpc>
              <a:spcBef>
                <a:spcPts val="0"/>
              </a:spcBef>
              <a:spcAft>
                <a:spcPts val="0"/>
              </a:spcAft>
              <a:buSzPts val="1800"/>
              <a:buChar char="-"/>
            </a:pPr>
            <a:r>
              <a:rPr lang="en-US" sz="1800" dirty="0"/>
              <a:t>LeadingAge Colorado</a:t>
            </a:r>
            <a:endParaRPr sz="1800" dirty="0"/>
          </a:p>
          <a:p>
            <a:pPr marL="457200" lvl="0" indent="-342900" algn="l" rtl="0">
              <a:lnSpc>
                <a:spcPct val="90000"/>
              </a:lnSpc>
              <a:spcBef>
                <a:spcPts val="0"/>
              </a:spcBef>
              <a:spcAft>
                <a:spcPts val="0"/>
              </a:spcAft>
              <a:buSzPts val="1800"/>
              <a:buChar char="-"/>
            </a:pPr>
            <a:r>
              <a:rPr lang="en-US" sz="1800" dirty="0"/>
              <a:t>Alzheimer’s Association</a:t>
            </a:r>
            <a:endParaRPr sz="1800" dirty="0"/>
          </a:p>
          <a:p>
            <a:pPr marL="457200" lvl="0" indent="-342900" algn="l" rtl="0">
              <a:lnSpc>
                <a:spcPct val="90000"/>
              </a:lnSpc>
              <a:spcBef>
                <a:spcPts val="0"/>
              </a:spcBef>
              <a:spcAft>
                <a:spcPts val="0"/>
              </a:spcAft>
              <a:buSzPts val="1800"/>
              <a:buChar char="-"/>
            </a:pPr>
            <a:r>
              <a:rPr lang="en-US" sz="1800" dirty="0"/>
              <a:t>Colorado Center for Aging</a:t>
            </a:r>
            <a:endParaRPr sz="1800" dirty="0"/>
          </a:p>
          <a:p>
            <a:pPr marL="457200" lvl="0" indent="-342900" algn="l" rtl="0">
              <a:lnSpc>
                <a:spcPct val="90000"/>
              </a:lnSpc>
              <a:spcBef>
                <a:spcPts val="0"/>
              </a:spcBef>
              <a:spcAft>
                <a:spcPts val="0"/>
              </a:spcAft>
              <a:buSzPts val="1800"/>
              <a:buChar char="-"/>
            </a:pPr>
            <a:r>
              <a:rPr lang="en-US" sz="1800" dirty="0"/>
              <a:t>Colorado State Unit on Aging</a:t>
            </a:r>
            <a:endParaRPr sz="1800" dirty="0"/>
          </a:p>
          <a:p>
            <a:pPr marL="457200" lvl="0" indent="-342900" algn="l" rtl="0">
              <a:lnSpc>
                <a:spcPct val="90000"/>
              </a:lnSpc>
              <a:spcBef>
                <a:spcPts val="0"/>
              </a:spcBef>
              <a:spcAft>
                <a:spcPts val="0"/>
              </a:spcAft>
              <a:buSzPts val="1800"/>
              <a:buChar char="-"/>
            </a:pPr>
            <a:r>
              <a:rPr lang="en-US" sz="1800" dirty="0"/>
              <a:t>Colorado PACE organizations</a:t>
            </a:r>
            <a:endParaRPr sz="1800" dirty="0"/>
          </a:p>
          <a:p>
            <a:pPr marL="457200" lvl="0" indent="-342900" algn="l" rtl="0">
              <a:lnSpc>
                <a:spcPct val="90000"/>
              </a:lnSpc>
              <a:spcBef>
                <a:spcPts val="0"/>
              </a:spcBef>
              <a:spcAft>
                <a:spcPts val="0"/>
              </a:spcAft>
              <a:buSzPts val="1800"/>
              <a:buChar char="-"/>
            </a:pPr>
            <a:r>
              <a:rPr lang="en-US" sz="1800" dirty="0"/>
              <a:t>PACE participants and family members</a:t>
            </a:r>
            <a:endParaRPr sz="1800" dirty="0"/>
          </a:p>
          <a:p>
            <a:pPr marL="457200" lvl="0" indent="-342900" algn="l" rtl="0">
              <a:lnSpc>
                <a:spcPct val="90000"/>
              </a:lnSpc>
              <a:spcBef>
                <a:spcPts val="0"/>
              </a:spcBef>
              <a:spcAft>
                <a:spcPts val="0"/>
              </a:spcAft>
              <a:buSzPts val="1800"/>
              <a:buChar char="-"/>
            </a:pPr>
            <a:r>
              <a:rPr lang="en-US" sz="1800" dirty="0"/>
              <a:t>Colorado State PACE Ombudsman</a:t>
            </a:r>
            <a:endParaRPr sz="1800" dirty="0"/>
          </a:p>
          <a:p>
            <a:pPr marL="457200" lvl="0" indent="-342900" algn="l" rtl="0">
              <a:lnSpc>
                <a:spcPct val="90000"/>
              </a:lnSpc>
              <a:spcBef>
                <a:spcPts val="0"/>
              </a:spcBef>
              <a:spcAft>
                <a:spcPts val="0"/>
              </a:spcAft>
              <a:buSzPts val="1800"/>
              <a:buChar char="-"/>
            </a:pPr>
            <a:r>
              <a:rPr lang="en-US" sz="1800" dirty="0"/>
              <a:t>Colorado Cross-Disability Coalition</a:t>
            </a:r>
            <a:endParaRPr sz="1800" dirty="0"/>
          </a:p>
          <a:p>
            <a:pPr marL="457200" lvl="0" indent="-342900" algn="l" rtl="0">
              <a:lnSpc>
                <a:spcPct val="90000"/>
              </a:lnSpc>
              <a:spcBef>
                <a:spcPts val="0"/>
              </a:spcBef>
              <a:spcAft>
                <a:spcPts val="0"/>
              </a:spcAft>
              <a:buSzPts val="1800"/>
              <a:buChar char="-"/>
            </a:pPr>
            <a:r>
              <a:rPr lang="en-US" sz="1800" dirty="0"/>
              <a:t>Colorado Center on Law and Policy</a:t>
            </a:r>
            <a:endParaRPr sz="1800" dirty="0"/>
          </a:p>
          <a:p>
            <a:pPr marL="457200" lvl="0" indent="-342900" algn="l" rtl="0">
              <a:lnSpc>
                <a:spcPct val="90000"/>
              </a:lnSpc>
              <a:spcBef>
                <a:spcPts val="0"/>
              </a:spcBef>
              <a:spcAft>
                <a:spcPts val="0"/>
              </a:spcAft>
              <a:buSzPts val="1800"/>
              <a:buChar char="-"/>
            </a:pPr>
            <a:r>
              <a:rPr lang="en-US" sz="1800" dirty="0"/>
              <a:t>Denver Regional Council of Governments</a:t>
            </a:r>
            <a:endParaRPr sz="1800" dirty="0"/>
          </a:p>
          <a:p>
            <a:pPr marL="0" lvl="0" indent="0" algn="l" rtl="0">
              <a:lnSpc>
                <a:spcPct val="90000"/>
              </a:lnSpc>
              <a:spcBef>
                <a:spcPts val="0"/>
              </a:spcBef>
              <a:spcAft>
                <a:spcPts val="0"/>
              </a:spcAft>
              <a:buNone/>
            </a:pPr>
            <a:endParaRPr sz="2200" dirty="0"/>
          </a:p>
        </p:txBody>
      </p:sp>
      <p:sp>
        <p:nvSpPr>
          <p:cNvPr id="230" name="Google Shape;230;p4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1"/>
          <p:cNvSpPr txBox="1">
            <a:spLocks noGrp="1"/>
          </p:cNvSpPr>
          <p:nvPr>
            <p:ph type="title"/>
          </p:nvPr>
        </p:nvSpPr>
        <p:spPr>
          <a:xfrm>
            <a:off x="4592092" y="2625328"/>
            <a:ext cx="4036073" cy="2313816"/>
          </a:xfrm>
          <a:prstGeom prst="rect">
            <a:avLst/>
          </a:prstGeom>
          <a:noFill/>
          <a:ln>
            <a:noFill/>
          </a:ln>
        </p:spPr>
        <p:txBody>
          <a:bodyPr spcFirstLastPara="1" wrap="square" lIns="0" tIns="0" rIns="0" bIns="0" anchor="ctr" anchorCtr="0">
            <a:noAutofit/>
          </a:bodyPr>
          <a:lstStyle/>
          <a:p>
            <a:pPr marL="0" lvl="0" indent="0" algn="l" rtl="0">
              <a:lnSpc>
                <a:spcPct val="90000"/>
              </a:lnSpc>
              <a:spcBef>
                <a:spcPts val="0"/>
              </a:spcBef>
              <a:spcAft>
                <a:spcPts val="0"/>
              </a:spcAft>
              <a:buClr>
                <a:schemeClr val="lt1"/>
              </a:buClr>
              <a:buSzPts val="6000"/>
              <a:buFont typeface="Trebuchet MS"/>
              <a:buNone/>
            </a:pPr>
            <a:r>
              <a:rPr lang="en-US"/>
              <a:t>Questions?</a:t>
            </a:r>
            <a:endParaRPr/>
          </a:p>
        </p:txBody>
      </p:sp>
      <p:sp>
        <p:nvSpPr>
          <p:cNvPr id="237" name="Google Shape;237;p41"/>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2"/>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244" name="Google Shape;244;p42"/>
          <p:cNvSpPr txBox="1">
            <a:spLocks noGrp="1"/>
          </p:cNvSpPr>
          <p:nvPr>
            <p:ph type="title"/>
          </p:nvPr>
        </p:nvSpPr>
        <p:spPr>
          <a:xfrm>
            <a:off x="628650" y="437985"/>
            <a:ext cx="7886700" cy="95989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4500"/>
              <a:buFont typeface="Trebuchet MS"/>
              <a:buNone/>
            </a:pPr>
            <a:r>
              <a:rPr lang="en-US" dirty="0"/>
              <a:t>Contact Info</a:t>
            </a:r>
            <a:endParaRPr dirty="0"/>
          </a:p>
        </p:txBody>
      </p:sp>
      <p:sp>
        <p:nvSpPr>
          <p:cNvPr id="245" name="Google Shape;245;p42"/>
          <p:cNvSpPr txBox="1">
            <a:spLocks noGrp="1"/>
          </p:cNvSpPr>
          <p:nvPr>
            <p:ph type="body" idx="1"/>
          </p:nvPr>
        </p:nvSpPr>
        <p:spPr>
          <a:xfrm>
            <a:off x="1952714" y="2208659"/>
            <a:ext cx="5238572" cy="305554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a:latin typeface="Trebuchet MS"/>
                <a:ea typeface="Trebuchet MS"/>
                <a:cs typeface="Trebuchet MS"/>
                <a:sym typeface="Trebuchet MS"/>
              </a:rPr>
              <a:t>Zack Gibbons</a:t>
            </a:r>
            <a:endParaRPr/>
          </a:p>
          <a:p>
            <a:pPr marL="0" lvl="0" indent="0" algn="ctr" rtl="0">
              <a:lnSpc>
                <a:spcPct val="90000"/>
              </a:lnSpc>
              <a:spcBef>
                <a:spcPts val="750"/>
              </a:spcBef>
              <a:spcAft>
                <a:spcPts val="0"/>
              </a:spcAft>
              <a:buClr>
                <a:schemeClr val="lt1"/>
              </a:buClr>
              <a:buSzPts val="2400"/>
              <a:buNone/>
            </a:pPr>
            <a:r>
              <a:rPr lang="en-US" sz="2400">
                <a:latin typeface="Trebuchet MS"/>
                <a:ea typeface="Trebuchet MS"/>
                <a:cs typeface="Trebuchet MS"/>
                <a:sym typeface="Trebuchet MS"/>
              </a:rPr>
              <a:t>PACE Policy Specialist</a:t>
            </a:r>
            <a:endParaRPr/>
          </a:p>
          <a:p>
            <a:pPr marL="0" lvl="0" indent="0" algn="ctr" rtl="0">
              <a:lnSpc>
                <a:spcPct val="90000"/>
              </a:lnSpc>
              <a:spcBef>
                <a:spcPts val="750"/>
              </a:spcBef>
              <a:spcAft>
                <a:spcPts val="0"/>
              </a:spcAft>
              <a:buClr>
                <a:schemeClr val="lt1"/>
              </a:buClr>
              <a:buSzPts val="2400"/>
              <a:buNone/>
            </a:pPr>
            <a:r>
              <a:rPr lang="en-US" sz="2400" u="sng">
                <a:latin typeface="Trebuchet MS"/>
                <a:ea typeface="Trebuchet MS"/>
                <a:cs typeface="Trebuchet MS"/>
                <a:sym typeface="Trebuchet MS"/>
              </a:rPr>
              <a:t>zack.gibbons@state.co.us</a:t>
            </a:r>
            <a:endParaRPr/>
          </a:p>
          <a:p>
            <a:pPr marL="0" lvl="0" indent="0" algn="ctr" rtl="0">
              <a:lnSpc>
                <a:spcPct val="90000"/>
              </a:lnSpc>
              <a:spcBef>
                <a:spcPts val="750"/>
              </a:spcBef>
              <a:spcAft>
                <a:spcPts val="0"/>
              </a:spcAft>
              <a:buClr>
                <a:schemeClr val="lt1"/>
              </a:buClr>
              <a:buSzPts val="2400"/>
              <a:buNone/>
            </a:pPr>
            <a:endParaRPr sz="2400">
              <a:latin typeface="Trebuchet MS"/>
              <a:ea typeface="Trebuchet MS"/>
              <a:cs typeface="Trebuchet MS"/>
              <a:sym typeface="Trebuchet MS"/>
            </a:endParaRPr>
          </a:p>
          <a:p>
            <a:pPr marL="0" lvl="0" indent="0" algn="ctr" rtl="0">
              <a:lnSpc>
                <a:spcPct val="90000"/>
              </a:lnSpc>
              <a:spcBef>
                <a:spcPts val="750"/>
              </a:spcBef>
              <a:spcAft>
                <a:spcPts val="0"/>
              </a:spcAft>
              <a:buClr>
                <a:schemeClr val="lt1"/>
              </a:buClr>
              <a:buSzPts val="24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3"/>
          <p:cNvSpPr txBox="1">
            <a:spLocks noGrp="1"/>
          </p:cNvSpPr>
          <p:nvPr>
            <p:ph type="title"/>
          </p:nvPr>
        </p:nvSpPr>
        <p:spPr>
          <a:xfrm>
            <a:off x="446484" y="2120186"/>
            <a:ext cx="8251031" cy="1626319"/>
          </a:xfrm>
          <a:prstGeom prst="rect">
            <a:avLst/>
          </a:prstGeom>
          <a:noFill/>
          <a:ln>
            <a:noFill/>
          </a:ln>
        </p:spPr>
        <p:txBody>
          <a:bodyPr spcFirstLastPara="1" wrap="square" lIns="0" tIns="0" rIns="0" bIns="0" anchor="ctr" anchorCtr="0">
            <a:noAutofit/>
          </a:bodyPr>
          <a:lstStyle/>
          <a:p>
            <a:pPr marL="0" lvl="0" indent="0" algn="ctr" rtl="0">
              <a:lnSpc>
                <a:spcPct val="90000"/>
              </a:lnSpc>
              <a:spcBef>
                <a:spcPts val="0"/>
              </a:spcBef>
              <a:spcAft>
                <a:spcPts val="0"/>
              </a:spcAft>
              <a:buClr>
                <a:schemeClr val="lt1"/>
              </a:buClr>
              <a:buSzPts val="5000"/>
              <a:buFont typeface="Trebuchet MS"/>
              <a:buNone/>
            </a:pPr>
            <a:r>
              <a:rPr lang="en-US"/>
              <a:t>Thank you!</a:t>
            </a:r>
            <a:endParaRPr/>
          </a:p>
        </p:txBody>
      </p:sp>
      <p:sp>
        <p:nvSpPr>
          <p:cNvPr id="252" name="Google Shape;252;p43"/>
          <p:cNvSpPr txBox="1">
            <a:spLocks noGrp="1"/>
          </p:cNvSpPr>
          <p:nvPr>
            <p:ph type="sldNum" idx="12"/>
          </p:nvPr>
        </p:nvSpPr>
        <p:spPr>
          <a:xfrm>
            <a:off x="6880595" y="6370755"/>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dirty="0"/>
              <a:t>What is PACE?</a:t>
            </a:r>
            <a:endParaRPr dirty="0"/>
          </a:p>
        </p:txBody>
      </p:sp>
      <p:sp>
        <p:nvSpPr>
          <p:cNvPr id="141" name="Google Shape;141;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PACE provides comprehensive health services for individuals who:</a:t>
            </a:r>
            <a:endParaRPr sz="2200" dirty="0"/>
          </a:p>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a:t>Are age 55 and older</a:t>
            </a:r>
          </a:p>
          <a:p>
            <a:pPr marL="457200" lvl="0" indent="-368300" algn="l" rtl="0">
              <a:lnSpc>
                <a:spcPct val="90000"/>
              </a:lnSpc>
              <a:spcBef>
                <a:spcPts val="0"/>
              </a:spcBef>
              <a:spcAft>
                <a:spcPts val="0"/>
              </a:spcAft>
              <a:buSzPts val="2200"/>
              <a:buChar char="-"/>
            </a:pPr>
            <a:endParaRPr sz="2200" dirty="0"/>
          </a:p>
          <a:p>
            <a:pPr marL="457200" lvl="0" indent="-368300" algn="l" rtl="0">
              <a:lnSpc>
                <a:spcPct val="90000"/>
              </a:lnSpc>
              <a:spcBef>
                <a:spcPts val="0"/>
              </a:spcBef>
              <a:spcAft>
                <a:spcPts val="0"/>
              </a:spcAft>
              <a:buSzPts val="2200"/>
              <a:buChar char="-"/>
            </a:pPr>
            <a:r>
              <a:rPr lang="en-US" sz="2200" dirty="0"/>
              <a:t>Meet nursing facility levels of care</a:t>
            </a:r>
          </a:p>
          <a:p>
            <a:pPr marL="457200" lvl="0" indent="-368300" algn="l" rtl="0">
              <a:lnSpc>
                <a:spcPct val="90000"/>
              </a:lnSpc>
              <a:spcBef>
                <a:spcPts val="0"/>
              </a:spcBef>
              <a:spcAft>
                <a:spcPts val="0"/>
              </a:spcAft>
              <a:buSzPts val="2200"/>
              <a:buChar char="-"/>
            </a:pPr>
            <a:endParaRPr sz="2200" dirty="0"/>
          </a:p>
          <a:p>
            <a:pPr marL="457200" lvl="0" indent="-368300" algn="l" rtl="0">
              <a:lnSpc>
                <a:spcPct val="90000"/>
              </a:lnSpc>
              <a:spcBef>
                <a:spcPts val="0"/>
              </a:spcBef>
              <a:spcAft>
                <a:spcPts val="0"/>
              </a:spcAft>
              <a:buSzPts val="2200"/>
              <a:buChar char="-"/>
            </a:pPr>
            <a:r>
              <a:rPr lang="en-US" sz="2200" dirty="0"/>
              <a:t>Are able to live in a community setting without jeopardizing their health or safety</a:t>
            </a:r>
          </a:p>
          <a:p>
            <a:pPr marL="457200" lvl="0" indent="-368300" algn="l" rtl="0">
              <a:lnSpc>
                <a:spcPct val="90000"/>
              </a:lnSpc>
              <a:spcBef>
                <a:spcPts val="0"/>
              </a:spcBef>
              <a:spcAft>
                <a:spcPts val="0"/>
              </a:spcAft>
              <a:buSzPts val="2200"/>
              <a:buChar char="-"/>
            </a:pPr>
            <a:endParaRPr sz="2200" dirty="0"/>
          </a:p>
          <a:p>
            <a:pPr marL="457200" lvl="0" indent="-368300" algn="l" rtl="0">
              <a:lnSpc>
                <a:spcPct val="90000"/>
              </a:lnSpc>
              <a:spcBef>
                <a:spcPts val="0"/>
              </a:spcBef>
              <a:spcAft>
                <a:spcPts val="0"/>
              </a:spcAft>
              <a:buSzPts val="2200"/>
              <a:buChar char="-"/>
            </a:pPr>
            <a:r>
              <a:rPr lang="en-US" sz="2200" dirty="0"/>
              <a:t>Live in the service area of a PACE organization</a:t>
            </a:r>
            <a:endParaRPr sz="2200" dirty="0"/>
          </a:p>
        </p:txBody>
      </p:sp>
      <p:sp>
        <p:nvSpPr>
          <p:cNvPr id="142" name="Google Shape;142;p2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400" dirty="0"/>
              <a:t>PACE Benefits and Services</a:t>
            </a:r>
            <a:endParaRPr sz="4400" dirty="0"/>
          </a:p>
        </p:txBody>
      </p:sp>
      <p:sp>
        <p:nvSpPr>
          <p:cNvPr id="149" name="Google Shape;149;p3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The PACE benefit package includes:</a:t>
            </a:r>
            <a:endParaRPr sz="2200" dirty="0"/>
          </a:p>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a:t>All Medicare-covered services</a:t>
            </a:r>
          </a:p>
          <a:p>
            <a:pPr marL="88900" lvl="0" indent="0" algn="l" rtl="0">
              <a:lnSpc>
                <a:spcPct val="90000"/>
              </a:lnSpc>
              <a:spcBef>
                <a:spcPts val="0"/>
              </a:spcBef>
              <a:spcAft>
                <a:spcPts val="0"/>
              </a:spcAft>
              <a:buSzPts val="2200"/>
              <a:buNone/>
            </a:pPr>
            <a:endParaRPr sz="2200" dirty="0"/>
          </a:p>
          <a:p>
            <a:pPr marL="457200" lvl="0" indent="-368300" algn="l" rtl="0">
              <a:lnSpc>
                <a:spcPct val="90000"/>
              </a:lnSpc>
              <a:spcBef>
                <a:spcPts val="0"/>
              </a:spcBef>
              <a:spcAft>
                <a:spcPts val="0"/>
              </a:spcAft>
              <a:buSzPts val="2200"/>
              <a:buChar char="-"/>
            </a:pPr>
            <a:r>
              <a:rPr lang="en-US" sz="2200" dirty="0"/>
              <a:t>All services covered under Health First Colorado</a:t>
            </a:r>
          </a:p>
          <a:p>
            <a:pPr marL="88900" lvl="0" indent="0" algn="l" rtl="0">
              <a:lnSpc>
                <a:spcPct val="90000"/>
              </a:lnSpc>
              <a:spcBef>
                <a:spcPts val="0"/>
              </a:spcBef>
              <a:spcAft>
                <a:spcPts val="0"/>
              </a:spcAft>
              <a:buSzPts val="2200"/>
              <a:buNone/>
            </a:pPr>
            <a:endParaRPr sz="2200" dirty="0"/>
          </a:p>
          <a:p>
            <a:pPr marL="457200" lvl="0" indent="-368300" algn="l" rtl="0">
              <a:lnSpc>
                <a:spcPct val="90000"/>
              </a:lnSpc>
              <a:spcBef>
                <a:spcPts val="0"/>
              </a:spcBef>
              <a:spcAft>
                <a:spcPts val="0"/>
              </a:spcAft>
              <a:buSzPts val="2200"/>
              <a:buChar char="-"/>
            </a:pPr>
            <a:r>
              <a:rPr lang="en-US" sz="2200" dirty="0"/>
              <a:t>Other services determined necessary by an interdisciplinary team to improve and maintain the participant’s overall health status</a:t>
            </a:r>
            <a:endParaRPr sz="2200" dirty="0"/>
          </a:p>
        </p:txBody>
      </p:sp>
      <p:sp>
        <p:nvSpPr>
          <p:cNvPr id="150" name="Google Shape;150;p3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400" dirty="0"/>
              <a:t>PACE Benefits and Services Requirements</a:t>
            </a:r>
            <a:endParaRPr sz="4400" dirty="0"/>
          </a:p>
        </p:txBody>
      </p:sp>
      <p:sp>
        <p:nvSpPr>
          <p:cNvPr id="157" name="Google Shape;157;p31"/>
          <p:cNvSpPr txBox="1">
            <a:spLocks noGrp="1"/>
          </p:cNvSpPr>
          <p:nvPr>
            <p:ph type="body" idx="1"/>
          </p:nvPr>
        </p:nvSpPr>
        <p:spPr>
          <a:xfrm>
            <a:off x="628650" y="2165157"/>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Participants must receive benefits solely through the PACE organization and select providers within the PACE organization’s network.</a:t>
            </a:r>
            <a:endParaRPr sz="2200" dirty="0"/>
          </a:p>
          <a:p>
            <a:pPr marL="0" lvl="0" indent="0" algn="l" rtl="0">
              <a:lnSpc>
                <a:spcPct val="90000"/>
              </a:lnSpc>
              <a:spcBef>
                <a:spcPts val="0"/>
              </a:spcBef>
              <a:spcAft>
                <a:spcPts val="0"/>
              </a:spcAft>
              <a:buNone/>
            </a:pPr>
            <a:endParaRPr sz="2200" dirty="0"/>
          </a:p>
          <a:p>
            <a:pPr marL="0" lvl="0" indent="0" algn="l" rtl="0">
              <a:lnSpc>
                <a:spcPct val="90000"/>
              </a:lnSpc>
              <a:spcBef>
                <a:spcPts val="0"/>
              </a:spcBef>
              <a:spcAft>
                <a:spcPts val="0"/>
              </a:spcAft>
              <a:buNone/>
            </a:pPr>
            <a:r>
              <a:rPr lang="en-US" sz="2200" dirty="0"/>
              <a:t>PACE organizations are responsible for providing care that meets participants’ needs across all care settings, 24 hours a day, every day of the year.</a:t>
            </a:r>
            <a:endParaRPr sz="2200" dirty="0"/>
          </a:p>
        </p:txBody>
      </p:sp>
      <p:sp>
        <p:nvSpPr>
          <p:cNvPr id="158" name="Google Shape;158;p3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a:t>PACE Organizations in Colorado</a:t>
            </a:r>
            <a:endParaRPr sz="4200"/>
          </a:p>
        </p:txBody>
      </p:sp>
      <p:sp>
        <p:nvSpPr>
          <p:cNvPr id="165" name="Google Shape;165;p3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There are currently five PACE organizations operating in Colorado:</a:t>
            </a:r>
            <a:endParaRPr sz="2200" dirty="0"/>
          </a:p>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err="1"/>
              <a:t>HopeWest</a:t>
            </a:r>
            <a:r>
              <a:rPr lang="en-US" sz="2200" dirty="0"/>
              <a:t> PACE</a:t>
            </a:r>
            <a:endParaRPr sz="2200" dirty="0"/>
          </a:p>
          <a:p>
            <a:pPr marL="457200" lvl="0" indent="-368300" algn="l" rtl="0">
              <a:lnSpc>
                <a:spcPct val="90000"/>
              </a:lnSpc>
              <a:spcBef>
                <a:spcPts val="0"/>
              </a:spcBef>
              <a:spcAft>
                <a:spcPts val="0"/>
              </a:spcAft>
              <a:buSzPts val="2200"/>
              <a:buChar char="-"/>
            </a:pPr>
            <a:r>
              <a:rPr lang="en-US" sz="2200" dirty="0" err="1"/>
              <a:t>InnovAge</a:t>
            </a:r>
            <a:r>
              <a:rPr lang="en-US" sz="2200" dirty="0"/>
              <a:t> Colorado PACE</a:t>
            </a:r>
            <a:endParaRPr sz="2200" dirty="0"/>
          </a:p>
          <a:p>
            <a:pPr marL="457200" lvl="0" indent="-368300" algn="l" rtl="0">
              <a:lnSpc>
                <a:spcPct val="90000"/>
              </a:lnSpc>
              <a:spcBef>
                <a:spcPts val="0"/>
              </a:spcBef>
              <a:spcAft>
                <a:spcPts val="0"/>
              </a:spcAft>
              <a:buSzPts val="2200"/>
              <a:buChar char="-"/>
            </a:pPr>
            <a:r>
              <a:rPr lang="en-US" sz="2200" dirty="0"/>
              <a:t>Rocky Mountain PACE</a:t>
            </a:r>
            <a:endParaRPr sz="2200" dirty="0"/>
          </a:p>
          <a:p>
            <a:pPr marL="457200" lvl="0" indent="-368300" algn="l" rtl="0">
              <a:lnSpc>
                <a:spcPct val="90000"/>
              </a:lnSpc>
              <a:spcBef>
                <a:spcPts val="0"/>
              </a:spcBef>
              <a:spcAft>
                <a:spcPts val="0"/>
              </a:spcAft>
              <a:buSzPts val="2200"/>
              <a:buChar char="-"/>
            </a:pPr>
            <a:r>
              <a:rPr lang="en-US" sz="2200" dirty="0"/>
              <a:t>Senior </a:t>
            </a:r>
            <a:r>
              <a:rPr lang="en-US" sz="2200" dirty="0" err="1"/>
              <a:t>CommUnity</a:t>
            </a:r>
            <a:r>
              <a:rPr lang="en-US" sz="2200" dirty="0"/>
              <a:t> Care PACE (Volunteers of America National Services)</a:t>
            </a:r>
            <a:endParaRPr sz="2200" dirty="0"/>
          </a:p>
          <a:p>
            <a:pPr marL="457200" lvl="0" indent="-368300" algn="l" rtl="0">
              <a:lnSpc>
                <a:spcPct val="90000"/>
              </a:lnSpc>
              <a:spcBef>
                <a:spcPts val="0"/>
              </a:spcBef>
              <a:spcAft>
                <a:spcPts val="0"/>
              </a:spcAft>
              <a:buSzPts val="2200"/>
              <a:buChar char="-"/>
            </a:pPr>
            <a:r>
              <a:rPr lang="en-US" sz="2200" dirty="0"/>
              <a:t>TRU PACE</a:t>
            </a:r>
            <a:endParaRPr sz="2200" dirty="0"/>
          </a:p>
        </p:txBody>
      </p:sp>
      <p:sp>
        <p:nvSpPr>
          <p:cNvPr id="166" name="Google Shape;166;p3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dirty="0"/>
              <a:t>PACE Covered Service Areas</a:t>
            </a:r>
            <a:endParaRPr sz="4200" dirty="0"/>
          </a:p>
        </p:txBody>
      </p:sp>
      <p:sp>
        <p:nvSpPr>
          <p:cNvPr id="173" name="Google Shape;173;p33"/>
          <p:cNvSpPr txBox="1">
            <a:spLocks noGrp="1"/>
          </p:cNvSpPr>
          <p:nvPr>
            <p:ph type="body" idx="1"/>
          </p:nvPr>
        </p:nvSpPr>
        <p:spPr>
          <a:xfrm>
            <a:off x="844960" y="1781516"/>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Areas served by PACE include zip codes in:</a:t>
            </a:r>
            <a:endParaRPr sz="2200" dirty="0"/>
          </a:p>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a:t>Aurora</a:t>
            </a:r>
            <a:endParaRPr sz="2200" dirty="0"/>
          </a:p>
          <a:p>
            <a:pPr marL="457200" lvl="0" indent="-368300" algn="l" rtl="0">
              <a:lnSpc>
                <a:spcPct val="90000"/>
              </a:lnSpc>
              <a:spcBef>
                <a:spcPts val="0"/>
              </a:spcBef>
              <a:spcAft>
                <a:spcPts val="0"/>
              </a:spcAft>
              <a:buSzPts val="2200"/>
              <a:buChar char="-"/>
            </a:pPr>
            <a:r>
              <a:rPr lang="en-US" sz="2200" dirty="0"/>
              <a:t>Colorado Springs</a:t>
            </a:r>
            <a:endParaRPr sz="2200" dirty="0"/>
          </a:p>
          <a:p>
            <a:pPr marL="457200" lvl="0" indent="-368300" algn="l" rtl="0">
              <a:lnSpc>
                <a:spcPct val="90000"/>
              </a:lnSpc>
              <a:spcBef>
                <a:spcPts val="0"/>
              </a:spcBef>
              <a:spcAft>
                <a:spcPts val="0"/>
              </a:spcAft>
              <a:buSzPts val="2200"/>
              <a:buChar char="-"/>
            </a:pPr>
            <a:r>
              <a:rPr lang="en-US" sz="2200" dirty="0"/>
              <a:t>Delta</a:t>
            </a:r>
            <a:endParaRPr sz="2200" dirty="0"/>
          </a:p>
          <a:p>
            <a:pPr marL="457200" lvl="0" indent="-368300" algn="l" rtl="0">
              <a:lnSpc>
                <a:spcPct val="90000"/>
              </a:lnSpc>
              <a:spcBef>
                <a:spcPts val="0"/>
              </a:spcBef>
              <a:spcAft>
                <a:spcPts val="0"/>
              </a:spcAft>
              <a:buSzPts val="2200"/>
              <a:buChar char="-"/>
            </a:pPr>
            <a:r>
              <a:rPr lang="en-US" sz="2200" dirty="0"/>
              <a:t>Denver</a:t>
            </a:r>
            <a:endParaRPr sz="2200" dirty="0"/>
          </a:p>
          <a:p>
            <a:pPr marL="457200" lvl="0" indent="-368300" algn="l" rtl="0">
              <a:lnSpc>
                <a:spcPct val="90000"/>
              </a:lnSpc>
              <a:spcBef>
                <a:spcPts val="0"/>
              </a:spcBef>
              <a:spcAft>
                <a:spcPts val="0"/>
              </a:spcAft>
              <a:buSzPts val="2200"/>
              <a:buChar char="-"/>
            </a:pPr>
            <a:r>
              <a:rPr lang="en-US" sz="2200" dirty="0"/>
              <a:t>Grand Junction</a:t>
            </a:r>
            <a:endParaRPr sz="2200" dirty="0"/>
          </a:p>
          <a:p>
            <a:pPr marL="457200" lvl="0" indent="-368300" algn="l" rtl="0">
              <a:lnSpc>
                <a:spcPct val="90000"/>
              </a:lnSpc>
              <a:spcBef>
                <a:spcPts val="0"/>
              </a:spcBef>
              <a:spcAft>
                <a:spcPts val="0"/>
              </a:spcAft>
              <a:buSzPts val="2200"/>
              <a:buChar char="-"/>
            </a:pPr>
            <a:r>
              <a:rPr lang="en-US" sz="2200" dirty="0"/>
              <a:t>Lafayette</a:t>
            </a:r>
            <a:endParaRPr sz="2200" dirty="0"/>
          </a:p>
          <a:p>
            <a:pPr marL="457200" lvl="0" indent="-368300" algn="l" rtl="0">
              <a:lnSpc>
                <a:spcPct val="90000"/>
              </a:lnSpc>
              <a:spcBef>
                <a:spcPts val="0"/>
              </a:spcBef>
              <a:spcAft>
                <a:spcPts val="0"/>
              </a:spcAft>
              <a:buSzPts val="2200"/>
              <a:buChar char="-"/>
            </a:pPr>
            <a:r>
              <a:rPr lang="en-US" sz="2200" dirty="0"/>
              <a:t>Lakewood</a:t>
            </a:r>
            <a:endParaRPr sz="2200" dirty="0"/>
          </a:p>
          <a:p>
            <a:pPr marL="457200" lvl="0" indent="-368300" algn="l" rtl="0">
              <a:lnSpc>
                <a:spcPct val="90000"/>
              </a:lnSpc>
              <a:spcBef>
                <a:spcPts val="0"/>
              </a:spcBef>
              <a:spcAft>
                <a:spcPts val="0"/>
              </a:spcAft>
              <a:buSzPts val="2200"/>
              <a:buChar char="-"/>
            </a:pPr>
            <a:r>
              <a:rPr lang="en-US" sz="2200" dirty="0"/>
              <a:t>Loveland</a:t>
            </a:r>
            <a:endParaRPr sz="2200" dirty="0"/>
          </a:p>
          <a:p>
            <a:pPr marL="457200" lvl="0" indent="-368300" algn="l" rtl="0">
              <a:lnSpc>
                <a:spcPct val="90000"/>
              </a:lnSpc>
              <a:spcBef>
                <a:spcPts val="0"/>
              </a:spcBef>
              <a:spcAft>
                <a:spcPts val="0"/>
              </a:spcAft>
              <a:buSzPts val="2200"/>
              <a:buChar char="-"/>
            </a:pPr>
            <a:r>
              <a:rPr lang="en-US" sz="2200" dirty="0"/>
              <a:t>Montrose</a:t>
            </a:r>
            <a:endParaRPr sz="2200" dirty="0"/>
          </a:p>
          <a:p>
            <a:pPr marL="457200" lvl="0" indent="-368300" algn="l" rtl="0">
              <a:lnSpc>
                <a:spcPct val="90000"/>
              </a:lnSpc>
              <a:spcBef>
                <a:spcPts val="0"/>
              </a:spcBef>
              <a:spcAft>
                <a:spcPts val="0"/>
              </a:spcAft>
              <a:buSzPts val="2200"/>
              <a:buChar char="-"/>
            </a:pPr>
            <a:r>
              <a:rPr lang="en-US" sz="2200" dirty="0"/>
              <a:t>Thornton</a:t>
            </a:r>
            <a:endParaRPr sz="2200" dirty="0"/>
          </a:p>
        </p:txBody>
      </p:sp>
      <p:sp>
        <p:nvSpPr>
          <p:cNvPr id="174" name="Google Shape;174;p3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dirty="0"/>
              <a:t>Historical Oversight of PACE Organizations</a:t>
            </a:r>
            <a:endParaRPr sz="4200" dirty="0"/>
          </a:p>
        </p:txBody>
      </p:sp>
      <p:sp>
        <p:nvSpPr>
          <p:cNvPr id="181" name="Google Shape;181;p34"/>
          <p:cNvSpPr txBox="1">
            <a:spLocks noGrp="1"/>
          </p:cNvSpPr>
          <p:nvPr>
            <p:ph type="body" idx="1"/>
          </p:nvPr>
        </p:nvSpPr>
        <p:spPr>
          <a:xfrm>
            <a:off x="628650" y="2214417"/>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1900" dirty="0"/>
              <a:t>The Department has held PACE organizations accountable to the federal rules for PACE through individual contracts with each organization without a comprehensive set of Colorado state-specific regulations.</a:t>
            </a:r>
          </a:p>
          <a:p>
            <a:pPr marL="0" lvl="0" indent="0" algn="l" rtl="0">
              <a:lnSpc>
                <a:spcPct val="90000"/>
              </a:lnSpc>
              <a:spcBef>
                <a:spcPts val="0"/>
              </a:spcBef>
              <a:spcAft>
                <a:spcPts val="0"/>
              </a:spcAft>
              <a:buNone/>
            </a:pPr>
            <a:endParaRPr lang="en-US" sz="1900" dirty="0"/>
          </a:p>
          <a:p>
            <a:pPr marL="0" lvl="0" indent="0" algn="l" rtl="0">
              <a:lnSpc>
                <a:spcPct val="90000"/>
              </a:lnSpc>
              <a:spcBef>
                <a:spcPts val="0"/>
              </a:spcBef>
              <a:spcAft>
                <a:spcPts val="0"/>
              </a:spcAft>
              <a:buNone/>
            </a:pPr>
            <a:endParaRPr sz="1900" dirty="0"/>
          </a:p>
          <a:p>
            <a:pPr marL="0" lvl="0" indent="0" algn="l" rtl="0">
              <a:lnSpc>
                <a:spcPct val="90000"/>
              </a:lnSpc>
              <a:spcBef>
                <a:spcPts val="0"/>
              </a:spcBef>
              <a:spcAft>
                <a:spcPts val="0"/>
              </a:spcAft>
              <a:buNone/>
            </a:pPr>
            <a:r>
              <a:rPr lang="en-US" sz="1900" dirty="0"/>
              <a:t>CMS took the lead in conducting audits in coordination with the Department. In recent years, CMS has changed its audit schedule, creating an opportunity for the Department to initiate its own auditing process.</a:t>
            </a:r>
            <a:endParaRPr sz="1900" dirty="0"/>
          </a:p>
          <a:p>
            <a:pPr marL="0" lvl="0" indent="0" algn="l" rtl="0">
              <a:lnSpc>
                <a:spcPct val="90000"/>
              </a:lnSpc>
              <a:spcBef>
                <a:spcPts val="0"/>
              </a:spcBef>
              <a:spcAft>
                <a:spcPts val="0"/>
              </a:spcAft>
              <a:buNone/>
            </a:pPr>
            <a:endParaRPr sz="2200" dirty="0"/>
          </a:p>
        </p:txBody>
      </p:sp>
      <p:sp>
        <p:nvSpPr>
          <p:cNvPr id="182" name="Google Shape;182;p3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200"/>
              <a:t>Adoption of Senate Bill 22-203</a:t>
            </a:r>
            <a:endParaRPr sz="4200"/>
          </a:p>
        </p:txBody>
      </p:sp>
      <p:sp>
        <p:nvSpPr>
          <p:cNvPr id="189" name="Google Shape;189;p35"/>
          <p:cNvSpPr txBox="1">
            <a:spLocks noGrp="1"/>
          </p:cNvSpPr>
          <p:nvPr>
            <p:ph type="body" idx="1"/>
          </p:nvPr>
        </p:nvSpPr>
        <p:spPr>
          <a:xfrm>
            <a:off x="736804" y="2530282"/>
            <a:ext cx="7886700" cy="42055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200" dirty="0"/>
              <a:t>On June 8th, 2022, Governor Polis approved SB 22-203, which directed the Department to establish minimum regulatory standards and rules for the PACE program which must be sufficient to ensure the health, safety, and welfare of PACE participants.</a:t>
            </a:r>
            <a:endParaRPr sz="2200" dirty="0"/>
          </a:p>
          <a:p>
            <a:pPr marL="0" lvl="0" indent="0" algn="l" rtl="0">
              <a:lnSpc>
                <a:spcPct val="90000"/>
              </a:lnSpc>
              <a:spcBef>
                <a:spcPts val="0"/>
              </a:spcBef>
              <a:spcAft>
                <a:spcPts val="0"/>
              </a:spcAft>
              <a:buNone/>
            </a:pPr>
            <a:endParaRPr sz="2200" dirty="0"/>
          </a:p>
        </p:txBody>
      </p:sp>
      <p:sp>
        <p:nvSpPr>
          <p:cNvPr id="190" name="Google Shape;190;p3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500"/>
              <a:buFont typeface="Trebuchet MS"/>
              <a:buNone/>
            </a:pPr>
            <a:r>
              <a:rPr lang="en-US" sz="4000" dirty="0"/>
              <a:t>Key Points Covered in the Rule</a:t>
            </a:r>
            <a:endParaRPr sz="4000" dirty="0"/>
          </a:p>
        </p:txBody>
      </p:sp>
      <p:sp>
        <p:nvSpPr>
          <p:cNvPr id="197" name="Google Shape;197;p3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457200" lvl="0" indent="-368300" algn="l" rtl="0">
              <a:lnSpc>
                <a:spcPct val="90000"/>
              </a:lnSpc>
              <a:spcBef>
                <a:spcPts val="0"/>
              </a:spcBef>
              <a:spcAft>
                <a:spcPts val="0"/>
              </a:spcAft>
              <a:buSzPts val="2200"/>
              <a:buChar char="-"/>
            </a:pPr>
            <a:r>
              <a:rPr lang="en-US" sz="2200" dirty="0"/>
              <a:t>Incorporation of the federal rule set by reference throughout, to avoid conflict with the federal rule</a:t>
            </a:r>
            <a:endParaRPr sz="2200" dirty="0"/>
          </a:p>
          <a:p>
            <a:pPr marL="0" lvl="0" indent="0" algn="l" rtl="0">
              <a:lnSpc>
                <a:spcPct val="90000"/>
              </a:lnSpc>
              <a:spcBef>
                <a:spcPts val="0"/>
              </a:spcBef>
              <a:spcAft>
                <a:spcPts val="0"/>
              </a:spcAft>
              <a:buNone/>
            </a:pPr>
            <a:endParaRPr sz="2200" dirty="0"/>
          </a:p>
          <a:p>
            <a:pPr marL="457200" lvl="0" indent="-368300" algn="l" rtl="0">
              <a:lnSpc>
                <a:spcPct val="90000"/>
              </a:lnSpc>
              <a:spcBef>
                <a:spcPts val="0"/>
              </a:spcBef>
              <a:spcAft>
                <a:spcPts val="0"/>
              </a:spcAft>
              <a:buSzPts val="2200"/>
              <a:buChar char="-"/>
            </a:pPr>
            <a:r>
              <a:rPr lang="en-US" sz="2200" dirty="0"/>
              <a:t>Department-specific application requirements for an entity seeking to become a PACE organization, or an existing PACE organization seeking to expand its service area</a:t>
            </a:r>
          </a:p>
          <a:p>
            <a:pPr marL="457200" lvl="0" indent="-368300" algn="l" rtl="0">
              <a:lnSpc>
                <a:spcPct val="90000"/>
              </a:lnSpc>
              <a:spcBef>
                <a:spcPts val="0"/>
              </a:spcBef>
              <a:spcAft>
                <a:spcPts val="0"/>
              </a:spcAft>
              <a:buSzPts val="2200"/>
              <a:buChar char="-"/>
            </a:pPr>
            <a:endParaRPr lang="en-US" sz="2200" dirty="0"/>
          </a:p>
          <a:p>
            <a:pPr indent="-368300">
              <a:spcBef>
                <a:spcPts val="0"/>
              </a:spcBef>
              <a:buSzPts val="2200"/>
              <a:buFont typeface="Arial"/>
              <a:buChar char="-"/>
            </a:pPr>
            <a:r>
              <a:rPr lang="en-US" sz="2200" dirty="0"/>
              <a:t>Violations for which the Department may impose sanctions, along with the authority to suspend new participant enrollment of, and suspend payment to, PACE organizations.</a:t>
            </a:r>
          </a:p>
          <a:p>
            <a:pPr marL="457200" lvl="0" indent="-368300" algn="l" rtl="0">
              <a:lnSpc>
                <a:spcPct val="90000"/>
              </a:lnSpc>
              <a:spcBef>
                <a:spcPts val="0"/>
              </a:spcBef>
              <a:spcAft>
                <a:spcPts val="0"/>
              </a:spcAft>
              <a:buSzPts val="2200"/>
              <a:buChar char="-"/>
            </a:pPr>
            <a:endParaRPr sz="2200" dirty="0"/>
          </a:p>
          <a:p>
            <a:pPr marL="0" lvl="0" indent="0" algn="l" rtl="0">
              <a:lnSpc>
                <a:spcPct val="90000"/>
              </a:lnSpc>
              <a:spcBef>
                <a:spcPts val="0"/>
              </a:spcBef>
              <a:spcAft>
                <a:spcPts val="0"/>
              </a:spcAft>
              <a:buNone/>
            </a:pPr>
            <a:endParaRPr lang="en-US" sz="2200" dirty="0"/>
          </a:p>
          <a:p>
            <a:pPr marL="0" lvl="0" indent="0" algn="l" rtl="0">
              <a:lnSpc>
                <a:spcPct val="90000"/>
              </a:lnSpc>
              <a:spcBef>
                <a:spcPts val="0"/>
              </a:spcBef>
              <a:spcAft>
                <a:spcPts val="0"/>
              </a:spcAft>
              <a:buNone/>
            </a:pPr>
            <a:endParaRPr lang="en-US" sz="2200" dirty="0"/>
          </a:p>
        </p:txBody>
      </p:sp>
      <p:sp>
        <p:nvSpPr>
          <p:cNvPr id="198" name="Google Shape;198;p3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Blue Theme">
  <a:themeElements>
    <a:clrScheme name="HCPF">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583</Words>
  <Application>Microsoft Office PowerPoint</Application>
  <PresentationFormat>On-screen Show (4:3)</PresentationFormat>
  <Paragraphs>119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Noto Sans Symbols</vt:lpstr>
      <vt:lpstr>Trebuchet MS</vt:lpstr>
      <vt:lpstr>Blue Theme</vt:lpstr>
      <vt:lpstr>Revision to the Medical Assistance Rule concerning the Program of All-Inclusive Care for the Elderly (PACE), Section 8.497</vt:lpstr>
      <vt:lpstr>What is PACE?</vt:lpstr>
      <vt:lpstr>PACE Benefits and Services</vt:lpstr>
      <vt:lpstr>PACE Benefits and Services Requirements</vt:lpstr>
      <vt:lpstr>PACE Organizations in Colorado</vt:lpstr>
      <vt:lpstr>PACE Covered Service Areas</vt:lpstr>
      <vt:lpstr>Historical Oversight of PACE Organizations</vt:lpstr>
      <vt:lpstr>Adoption of Senate Bill 22-203</vt:lpstr>
      <vt:lpstr>Key Points Covered in the Rule</vt:lpstr>
      <vt:lpstr>Key Points Covered in the Rule</vt:lpstr>
      <vt:lpstr>Stakeholder Engagement</vt:lpstr>
      <vt:lpstr>Stakeholder Entities</vt:lpstr>
      <vt:lpstr>Questions?</vt:lpstr>
      <vt:lpstr>Contact Info</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Gibbons, Zack</cp:lastModifiedBy>
  <cp:revision>4</cp:revision>
  <dcterms:modified xsi:type="dcterms:W3CDTF">2024-02-07T22:42:17Z</dcterms:modified>
</cp:coreProperties>
</file>