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68" r:id="rId3"/>
    <p:sldId id="270" r:id="rId4"/>
    <p:sldId id="272" r:id="rId5"/>
    <p:sldId id="271" r:id="rId6"/>
    <p:sldId id="273" r:id="rId7"/>
    <p:sldId id="274" r:id="rId8"/>
    <p:sldId id="269" r:id="rId9"/>
    <p:sldId id="275" r:id="rId10"/>
  </p:sldIdLst>
  <p:sldSz cx="9144000" cy="5143500" type="screen16x9"/>
  <p:notesSz cx="6858000" cy="9144000"/>
  <p:embeddedFontLst>
    <p:embeddedFont>
      <p:font typeface="Merriweather" panose="00000500000000000000" pitchFamily="2" charset="0"/>
      <p:regular r:id="rId12"/>
      <p:bold r:id="rId13"/>
      <p:italic r:id="rId14"/>
      <p:boldItalic r:id="rId15"/>
    </p:embeddedFont>
    <p:embeddedFont>
      <p:font typeface="Roboto" panose="02000000000000000000" pitchFamily="2" charset="0"/>
      <p:regular r:id="rId16"/>
      <p:bold r:id="rId17"/>
      <p:italic r:id="rId18"/>
      <p:boldItalic r:id="rId19"/>
    </p:embeddedFont>
    <p:embeddedFont>
      <p:font typeface="Trebuchet MS" panose="020B0603020202020204" pitchFamily="34" charset="0"/>
      <p:regular r:id="rId20"/>
      <p:bold r:id="rId21"/>
      <p:italic r:id="rId22"/>
      <p:boldItalic r:id="rId23"/>
    </p:embeddedFont>
    <p:embeddedFont>
      <p:font typeface="Verdana" panose="020B0604030504040204" pitchFamily="34" charset="0"/>
      <p:regular r:id="rId24"/>
      <p:bold r:id="rId25"/>
      <p:italic r:id="rId26"/>
      <p:boldItalic r:id="rId27"/>
    </p:embeddedFont>
  </p:embeddedFontLst>
  <p:custDataLst>
    <p:tags r:id="rId2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Heather" initials="JH" lastIdx="3" clrIdx="0">
    <p:extLst>
      <p:ext uri="{19B8F6BF-5375-455C-9EA6-DF929625EA0E}">
        <p15:presenceInfo xmlns:p15="http://schemas.microsoft.com/office/powerpoint/2012/main" userId="S::hajohn@hcpf.co.gov::72047c1a-2d3d-4984-a1a6-cfcc65d7ca0e" providerId="AD"/>
      </p:ext>
    </p:extLst>
  </p:cmAuthor>
  <p:cmAuthor id="2" name="Uflex 20221" initials="U2" lastIdx="1" clrIdx="1">
    <p:extLst>
      <p:ext uri="{19B8F6BF-5375-455C-9EA6-DF929625EA0E}">
        <p15:presenceInfo xmlns:p15="http://schemas.microsoft.com/office/powerpoint/2012/main" userId="Uflex 2022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970"/>
    <a:srgbClr val="FCD103"/>
    <a:srgbClr val="00196F"/>
    <a:srgbClr val="FED1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605947-7250-4CCF-A30A-1C2A3D3A4D50}" v="28" dt="2023-12-01T00:42:42.1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97"/>
    <p:restoredTop sz="88499" autoAdjust="0"/>
  </p:normalViewPr>
  <p:slideViewPr>
    <p:cSldViewPr snapToGrid="0">
      <p:cViewPr varScale="1">
        <p:scale>
          <a:sx n="74" d="100"/>
          <a:sy n="74" d="100"/>
        </p:scale>
        <p:origin x="1188" y="5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sen, Jennifer" userId="c2a7eb5e-25d1-49de-9da1-3f95684b2963" providerId="ADAL" clId="{A5605947-7250-4CCF-A30A-1C2A3D3A4D50}"/>
    <pc:docChg chg="modSld">
      <pc:chgData name="Larsen, Jennifer" userId="c2a7eb5e-25d1-49de-9da1-3f95684b2963" providerId="ADAL" clId="{A5605947-7250-4CCF-A30A-1C2A3D3A4D50}" dt="2023-12-01T00:41:59.235" v="21" actId="948"/>
      <pc:docMkLst>
        <pc:docMk/>
      </pc:docMkLst>
      <pc:sldChg chg="modSp mod">
        <pc:chgData name="Larsen, Jennifer" userId="c2a7eb5e-25d1-49de-9da1-3f95684b2963" providerId="ADAL" clId="{A5605947-7250-4CCF-A30A-1C2A3D3A4D50}" dt="2023-12-01T00:39:59.332" v="4" actId="948"/>
        <pc:sldMkLst>
          <pc:docMk/>
          <pc:sldMk cId="56449745" sldId="272"/>
        </pc:sldMkLst>
        <pc:spChg chg="mod">
          <ac:chgData name="Larsen, Jennifer" userId="c2a7eb5e-25d1-49de-9da1-3f95684b2963" providerId="ADAL" clId="{A5605947-7250-4CCF-A30A-1C2A3D3A4D50}" dt="2023-12-01T00:39:59.332" v="4" actId="948"/>
          <ac:spMkLst>
            <pc:docMk/>
            <pc:sldMk cId="56449745" sldId="272"/>
            <ac:spMk id="4" creationId="{8684B992-27F7-4956-9951-2034BF316552}"/>
          </ac:spMkLst>
        </pc:spChg>
      </pc:sldChg>
      <pc:sldChg chg="modSp mod">
        <pc:chgData name="Larsen, Jennifer" userId="c2a7eb5e-25d1-49de-9da1-3f95684b2963" providerId="ADAL" clId="{A5605947-7250-4CCF-A30A-1C2A3D3A4D50}" dt="2023-12-01T00:41:19.556" v="9" actId="1076"/>
        <pc:sldMkLst>
          <pc:docMk/>
          <pc:sldMk cId="2008453600" sldId="274"/>
        </pc:sldMkLst>
        <pc:picChg chg="mod modCrop">
          <ac:chgData name="Larsen, Jennifer" userId="c2a7eb5e-25d1-49de-9da1-3f95684b2963" providerId="ADAL" clId="{A5605947-7250-4CCF-A30A-1C2A3D3A4D50}" dt="2023-12-01T00:41:19.556" v="9" actId="1076"/>
          <ac:picMkLst>
            <pc:docMk/>
            <pc:sldMk cId="2008453600" sldId="274"/>
            <ac:picMk id="2" creationId="{E9CD90FC-1DAE-3931-4D5B-C538B2472AD2}"/>
          </ac:picMkLst>
        </pc:picChg>
      </pc:sldChg>
      <pc:sldChg chg="modSp mod">
        <pc:chgData name="Larsen, Jennifer" userId="c2a7eb5e-25d1-49de-9da1-3f95684b2963" providerId="ADAL" clId="{A5605947-7250-4CCF-A30A-1C2A3D3A4D50}" dt="2023-12-01T00:41:59.235" v="21" actId="948"/>
        <pc:sldMkLst>
          <pc:docMk/>
          <pc:sldMk cId="1312345894" sldId="275"/>
        </pc:sldMkLst>
        <pc:spChg chg="mod">
          <ac:chgData name="Larsen, Jennifer" userId="c2a7eb5e-25d1-49de-9da1-3f95684b2963" providerId="ADAL" clId="{A5605947-7250-4CCF-A30A-1C2A3D3A4D50}" dt="2023-12-01T00:41:59.235" v="21" actId="948"/>
          <ac:spMkLst>
            <pc:docMk/>
            <pc:sldMk cId="1312345894" sldId="275"/>
            <ac:spMk id="2" creationId="{86BC6A96-068D-FE6E-CE1D-76E5D22C73B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a</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0234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422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0811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8176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6259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2850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23189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41581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2" name="Picture 1" descr="A blue and black background&#10;&#10;Description automatically generated">
            <a:extLst>
              <a:ext uri="{FF2B5EF4-FFF2-40B4-BE49-F238E27FC236}">
                <a16:creationId xmlns:a16="http://schemas.microsoft.com/office/drawing/2014/main" id="{D1507FFE-F5B6-1BCB-38E1-65AFF91C5073}"/>
              </a:ext>
            </a:extLst>
          </p:cNvPr>
          <p:cNvPicPr>
            <a:picLocks noChangeAspect="1"/>
          </p:cNvPicPr>
          <p:nvPr userDrawn="1"/>
        </p:nvPicPr>
        <p:blipFill>
          <a:blip r:embed="rId2"/>
          <a:stretch>
            <a:fillRect/>
          </a:stretch>
        </p:blipFill>
        <p:spPr>
          <a:xfrm>
            <a:off x="0" y="1013791"/>
            <a:ext cx="9144000" cy="4129709"/>
          </a:xfrm>
          <a:prstGeom prst="rect">
            <a:avLst/>
          </a:prstGeom>
        </p:spPr>
      </p:pic>
      <p:pic>
        <p:nvPicPr>
          <p:cNvPr id="3" name="Google Shape;66;p13">
            <a:extLst>
              <a:ext uri="{FF2B5EF4-FFF2-40B4-BE49-F238E27FC236}">
                <a16:creationId xmlns:a16="http://schemas.microsoft.com/office/drawing/2014/main" id="{CD7DC7C0-96A3-45A5-BD27-E07DCF51E9EA}"/>
              </a:ext>
            </a:extLst>
          </p:cNvPr>
          <p:cNvPicPr preferRelativeResize="0"/>
          <p:nvPr userDrawn="1"/>
        </p:nvPicPr>
        <p:blipFill>
          <a:blip r:embed="rId3">
            <a:alphaModFix/>
          </a:blip>
          <a:stretch>
            <a:fillRect/>
          </a:stretch>
        </p:blipFill>
        <p:spPr>
          <a:xfrm>
            <a:off x="5052724" y="586737"/>
            <a:ext cx="3970028" cy="397002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F4BCD1-CA6B-BC1A-DE1C-6CD9D71DD3D5}"/>
              </a:ext>
            </a:extLst>
          </p:cNvPr>
          <p:cNvPicPr>
            <a:picLocks noChangeAspect="1"/>
          </p:cNvPicPr>
          <p:nvPr userDrawn="1"/>
        </p:nvPicPr>
        <p:blipFill rotWithShape="1">
          <a:blip r:embed="rId2"/>
          <a:srcRect b="2591"/>
          <a:stretch/>
        </p:blipFill>
        <p:spPr>
          <a:xfrm>
            <a:off x="-1" y="0"/>
            <a:ext cx="9144001" cy="5143500"/>
          </a:xfrm>
          <a:prstGeom prst="rect">
            <a:avLst/>
          </a:prstGeom>
        </p:spPr>
      </p:pic>
      <p:pic>
        <p:nvPicPr>
          <p:cNvPr id="5" name="Google Shape;146;p22">
            <a:extLst>
              <a:ext uri="{FF2B5EF4-FFF2-40B4-BE49-F238E27FC236}">
                <a16:creationId xmlns:a16="http://schemas.microsoft.com/office/drawing/2014/main" id="{14435153-C9FF-D46E-D5C7-B6A64A4CA953}"/>
              </a:ext>
            </a:extLst>
          </p:cNvPr>
          <p:cNvPicPr preferRelativeResize="0"/>
          <p:nvPr userDrawn="1"/>
        </p:nvPicPr>
        <p:blipFill>
          <a:blip r:embed="rId3">
            <a:alphaModFix/>
          </a:blip>
          <a:stretch>
            <a:fillRect/>
          </a:stretch>
        </p:blipFill>
        <p:spPr>
          <a:xfrm>
            <a:off x="6326876" y="2638101"/>
            <a:ext cx="2505399" cy="2505399"/>
          </a:xfrm>
          <a:prstGeom prst="rect">
            <a:avLst/>
          </a:prstGeom>
          <a:noFill/>
          <a:ln>
            <a:noFill/>
          </a:ln>
        </p:spPr>
      </p:pic>
    </p:spTree>
    <p:extLst>
      <p:ext uri="{BB962C8B-B14F-4D97-AF65-F5344CB8AC3E}">
        <p14:creationId xmlns:p14="http://schemas.microsoft.com/office/powerpoint/2010/main" val="3389790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blue and white background&#10;&#10;Description automatically generated">
            <a:extLst>
              <a:ext uri="{FF2B5EF4-FFF2-40B4-BE49-F238E27FC236}">
                <a16:creationId xmlns:a16="http://schemas.microsoft.com/office/drawing/2014/main" id="{A3A2F0F8-8E80-40C1-8FD7-360D9D1BF70E}"/>
              </a:ext>
            </a:extLst>
          </p:cNvPr>
          <p:cNvPicPr>
            <a:picLocks noChangeAspect="1"/>
          </p:cNvPicPr>
          <p:nvPr userDrawn="1"/>
        </p:nvPicPr>
        <p:blipFill rotWithShape="1">
          <a:blip r:embed="rId2"/>
          <a:srcRect b="12298"/>
          <a:stretch/>
        </p:blipFill>
        <p:spPr>
          <a:xfrm rot="10800000">
            <a:off x="-3" y="-3"/>
            <a:ext cx="9143999" cy="5188443"/>
          </a:xfrm>
          <a:prstGeom prst="rect">
            <a:avLst/>
          </a:prstGeom>
        </p:spPr>
      </p:pic>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rgbClr val="001970"/>
              </a:buClr>
              <a:buSzPts val="2800"/>
              <a:buNone/>
              <a:defRPr>
                <a:solidFill>
                  <a:srgbClr val="001970"/>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a:p>
        </p:txBody>
      </p:sp>
      <p:pic>
        <p:nvPicPr>
          <p:cNvPr id="5" name="Picture 4">
            <a:extLst>
              <a:ext uri="{FF2B5EF4-FFF2-40B4-BE49-F238E27FC236}">
                <a16:creationId xmlns:a16="http://schemas.microsoft.com/office/drawing/2014/main" id="{D680E9D9-324F-6519-F439-98E953F35AD3}"/>
              </a:ext>
            </a:extLst>
          </p:cNvPr>
          <p:cNvPicPr>
            <a:picLocks noChangeAspect="1"/>
          </p:cNvPicPr>
          <p:nvPr userDrawn="1"/>
        </p:nvPicPr>
        <p:blipFill rotWithShape="1">
          <a:blip r:embed="rId3"/>
          <a:srcRect b="15031"/>
          <a:stretch/>
        </p:blipFill>
        <p:spPr>
          <a:xfrm>
            <a:off x="6384550" y="2169541"/>
            <a:ext cx="2759450" cy="30189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blue and white background&#10;&#10;Description automatically generated">
            <a:extLst>
              <a:ext uri="{FF2B5EF4-FFF2-40B4-BE49-F238E27FC236}">
                <a16:creationId xmlns:a16="http://schemas.microsoft.com/office/drawing/2014/main" id="{A3A2F0F8-8E80-40C1-8FD7-360D9D1BF70E}"/>
              </a:ext>
            </a:extLst>
          </p:cNvPr>
          <p:cNvPicPr>
            <a:picLocks noChangeAspect="1"/>
          </p:cNvPicPr>
          <p:nvPr userDrawn="1"/>
        </p:nvPicPr>
        <p:blipFill rotWithShape="1">
          <a:blip r:embed="rId2"/>
          <a:srcRect b="12298"/>
          <a:stretch/>
        </p:blipFill>
        <p:spPr>
          <a:xfrm rot="10800000">
            <a:off x="-6" y="-4"/>
            <a:ext cx="9143999" cy="5143504"/>
          </a:xfrm>
          <a:prstGeom prst="rect">
            <a:avLst/>
          </a:prstGeom>
        </p:spPr>
      </p:pic>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rgbClr val="001970"/>
              </a:buClr>
              <a:buSzPts val="2800"/>
              <a:buNone/>
              <a:defRPr>
                <a:solidFill>
                  <a:srgbClr val="001970"/>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a:p>
        </p:txBody>
      </p:sp>
      <p:pic>
        <p:nvPicPr>
          <p:cNvPr id="2" name="Picture 1">
            <a:extLst>
              <a:ext uri="{FF2B5EF4-FFF2-40B4-BE49-F238E27FC236}">
                <a16:creationId xmlns:a16="http://schemas.microsoft.com/office/drawing/2014/main" id="{874EF2B2-AA85-368A-1D78-81BB2070E5FF}"/>
              </a:ext>
            </a:extLst>
          </p:cNvPr>
          <p:cNvPicPr>
            <a:picLocks noChangeAspect="1"/>
          </p:cNvPicPr>
          <p:nvPr userDrawn="1"/>
        </p:nvPicPr>
        <p:blipFill rotWithShape="1">
          <a:blip r:embed="rId3"/>
          <a:srcRect b="16091"/>
          <a:stretch/>
        </p:blipFill>
        <p:spPr>
          <a:xfrm>
            <a:off x="6623222" y="1975044"/>
            <a:ext cx="2520778" cy="3168456"/>
          </a:xfrm>
          <a:prstGeom prst="rect">
            <a:avLst/>
          </a:prstGeom>
        </p:spPr>
      </p:pic>
      <p:sp>
        <p:nvSpPr>
          <p:cNvPr id="4" name="TextBox 3">
            <a:extLst>
              <a:ext uri="{FF2B5EF4-FFF2-40B4-BE49-F238E27FC236}">
                <a16:creationId xmlns:a16="http://schemas.microsoft.com/office/drawing/2014/main" id="{E2150CA8-B541-902D-2588-E3CB9424AD23}"/>
              </a:ext>
            </a:extLst>
          </p:cNvPr>
          <p:cNvSpPr txBox="1"/>
          <p:nvPr userDrawn="1"/>
        </p:nvSpPr>
        <p:spPr>
          <a:xfrm>
            <a:off x="2830882" y="6087649"/>
            <a:ext cx="184731" cy="307777"/>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70440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blue and white background&#10;&#10;Description automatically generated">
            <a:extLst>
              <a:ext uri="{FF2B5EF4-FFF2-40B4-BE49-F238E27FC236}">
                <a16:creationId xmlns:a16="http://schemas.microsoft.com/office/drawing/2014/main" id="{A3A2F0F8-8E80-40C1-8FD7-360D9D1BF70E}"/>
              </a:ext>
            </a:extLst>
          </p:cNvPr>
          <p:cNvPicPr>
            <a:picLocks noChangeAspect="1"/>
          </p:cNvPicPr>
          <p:nvPr userDrawn="1"/>
        </p:nvPicPr>
        <p:blipFill rotWithShape="1">
          <a:blip r:embed="rId2"/>
          <a:srcRect b="12298"/>
          <a:stretch/>
        </p:blipFill>
        <p:spPr>
          <a:xfrm rot="10800000">
            <a:off x="-3" y="-3"/>
            <a:ext cx="9143999" cy="5152645"/>
          </a:xfrm>
          <a:prstGeom prst="rect">
            <a:avLst/>
          </a:prstGeom>
        </p:spPr>
      </p:pic>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rgbClr val="001970"/>
              </a:buClr>
              <a:buSzPts val="2800"/>
              <a:buNone/>
              <a:defRPr>
                <a:solidFill>
                  <a:srgbClr val="001970"/>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a:p>
        </p:txBody>
      </p:sp>
      <p:pic>
        <p:nvPicPr>
          <p:cNvPr id="2" name="Picture 1">
            <a:extLst>
              <a:ext uri="{FF2B5EF4-FFF2-40B4-BE49-F238E27FC236}">
                <a16:creationId xmlns:a16="http://schemas.microsoft.com/office/drawing/2014/main" id="{74F391AE-3556-CE1E-CEE7-9B0705520163}"/>
              </a:ext>
            </a:extLst>
          </p:cNvPr>
          <p:cNvPicPr>
            <a:picLocks noChangeAspect="1"/>
          </p:cNvPicPr>
          <p:nvPr userDrawn="1"/>
        </p:nvPicPr>
        <p:blipFill rotWithShape="1">
          <a:blip r:embed="rId3"/>
          <a:srcRect r="3620" b="6817"/>
          <a:stretch/>
        </p:blipFill>
        <p:spPr>
          <a:xfrm>
            <a:off x="7476684" y="1557293"/>
            <a:ext cx="1667316" cy="3595350"/>
          </a:xfrm>
          <a:prstGeom prst="rect">
            <a:avLst/>
          </a:prstGeom>
        </p:spPr>
      </p:pic>
    </p:spTree>
    <p:extLst>
      <p:ext uri="{BB962C8B-B14F-4D97-AF65-F5344CB8AC3E}">
        <p14:creationId xmlns:p14="http://schemas.microsoft.com/office/powerpoint/2010/main" val="285329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A1511-965B-1E6A-A946-626294E13F82}"/>
              </a:ext>
            </a:extLst>
          </p:cNvPr>
          <p:cNvSpPr>
            <a:spLocks noGrp="1"/>
          </p:cNvSpPr>
          <p:nvPr>
            <p:ph type="title"/>
          </p:nvPr>
        </p:nvSpPr>
        <p:spPr/>
        <p:txBody>
          <a:bodyPr/>
          <a:lstStyle/>
          <a:p>
            <a:r>
              <a:rPr lang="en-US"/>
              <a:t>Click to edit Master title style</a:t>
            </a:r>
          </a:p>
        </p:txBody>
      </p:sp>
      <p:pic>
        <p:nvPicPr>
          <p:cNvPr id="4" name="Picture 3" descr="A blue and yellow background&#10;&#10;Description automatically generated">
            <a:extLst>
              <a:ext uri="{FF2B5EF4-FFF2-40B4-BE49-F238E27FC236}">
                <a16:creationId xmlns:a16="http://schemas.microsoft.com/office/drawing/2014/main" id="{5C204183-B687-1ECA-F23A-16F46E73BD56}"/>
              </a:ext>
            </a:extLst>
          </p:cNvPr>
          <p:cNvPicPr>
            <a:picLocks noChangeAspect="1"/>
          </p:cNvPicPr>
          <p:nvPr userDrawn="1"/>
        </p:nvPicPr>
        <p:blipFill>
          <a:blip r:embed="rId2"/>
          <a:stretch>
            <a:fillRect/>
          </a:stretch>
        </p:blipFill>
        <p:spPr>
          <a:xfrm rot="10800000">
            <a:off x="0" y="-2"/>
            <a:ext cx="5387546" cy="5212081"/>
          </a:xfrm>
          <a:prstGeom prst="rect">
            <a:avLst/>
          </a:prstGeom>
        </p:spPr>
      </p:pic>
      <p:pic>
        <p:nvPicPr>
          <p:cNvPr id="5" name="Picture 4" descr="A blue and yellow background&#10;&#10;Description automatically generated">
            <a:extLst>
              <a:ext uri="{FF2B5EF4-FFF2-40B4-BE49-F238E27FC236}">
                <a16:creationId xmlns:a16="http://schemas.microsoft.com/office/drawing/2014/main" id="{ECB31935-9C22-EBF7-B2EB-C4A44BFE6EA0}"/>
              </a:ext>
            </a:extLst>
          </p:cNvPr>
          <p:cNvPicPr>
            <a:picLocks noChangeAspect="1"/>
          </p:cNvPicPr>
          <p:nvPr userDrawn="1"/>
        </p:nvPicPr>
        <p:blipFill>
          <a:blip r:embed="rId2"/>
          <a:stretch>
            <a:fillRect/>
          </a:stretch>
        </p:blipFill>
        <p:spPr>
          <a:xfrm>
            <a:off x="3756454" y="-2"/>
            <a:ext cx="5387546" cy="5212081"/>
          </a:xfrm>
          <a:prstGeom prst="rect">
            <a:avLst/>
          </a:prstGeom>
        </p:spPr>
      </p:pic>
    </p:spTree>
    <p:extLst>
      <p:ext uri="{BB962C8B-B14F-4D97-AF65-F5344CB8AC3E}">
        <p14:creationId xmlns:p14="http://schemas.microsoft.com/office/powerpoint/2010/main" val="85219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blue and white background&#10;&#10;Description automatically generated">
            <a:extLst>
              <a:ext uri="{FF2B5EF4-FFF2-40B4-BE49-F238E27FC236}">
                <a16:creationId xmlns:a16="http://schemas.microsoft.com/office/drawing/2014/main" id="{A3A2F0F8-8E80-40C1-8FD7-360D9D1BF70E}"/>
              </a:ext>
            </a:extLst>
          </p:cNvPr>
          <p:cNvPicPr>
            <a:picLocks noChangeAspect="1"/>
          </p:cNvPicPr>
          <p:nvPr userDrawn="1"/>
        </p:nvPicPr>
        <p:blipFill rotWithShape="1">
          <a:blip r:embed="rId2"/>
          <a:srcRect b="12298"/>
          <a:stretch/>
        </p:blipFill>
        <p:spPr>
          <a:xfrm rot="10800000">
            <a:off x="-3" y="-3"/>
            <a:ext cx="9143999" cy="5212082"/>
          </a:xfrm>
          <a:prstGeom prst="rect">
            <a:avLst/>
          </a:prstGeom>
        </p:spPr>
      </p:pic>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rgbClr val="001970"/>
              </a:buClr>
              <a:buSzPts val="2800"/>
              <a:buNone/>
              <a:defRPr>
                <a:solidFill>
                  <a:srgbClr val="001970"/>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3579893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rgbClr val="001970"/>
              </a:buClr>
              <a:buSzPts val="2800"/>
              <a:buNone/>
              <a:defRPr>
                <a:solidFill>
                  <a:srgbClr val="001970"/>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grpSp>
        <p:nvGrpSpPr>
          <p:cNvPr id="5" name="Group 4">
            <a:extLst>
              <a:ext uri="{FF2B5EF4-FFF2-40B4-BE49-F238E27FC236}">
                <a16:creationId xmlns:a16="http://schemas.microsoft.com/office/drawing/2014/main" id="{9D927479-0F70-19B6-50E7-D4583DC37C3D}"/>
              </a:ext>
            </a:extLst>
          </p:cNvPr>
          <p:cNvGrpSpPr/>
          <p:nvPr userDrawn="1"/>
        </p:nvGrpSpPr>
        <p:grpSpPr>
          <a:xfrm>
            <a:off x="-7" y="-7"/>
            <a:ext cx="9144007" cy="5143507"/>
            <a:chOff x="-7" y="-7"/>
            <a:chExt cx="9144007" cy="5221230"/>
          </a:xfrm>
        </p:grpSpPr>
        <p:pic>
          <p:nvPicPr>
            <p:cNvPr id="3" name="Picture 2" descr="A blue and white background&#10;&#10;Description automatically generated">
              <a:extLst>
                <a:ext uri="{FF2B5EF4-FFF2-40B4-BE49-F238E27FC236}">
                  <a16:creationId xmlns:a16="http://schemas.microsoft.com/office/drawing/2014/main" id="{A3A2F0F8-8E80-40C1-8FD7-360D9D1BF70E}"/>
                </a:ext>
              </a:extLst>
            </p:cNvPr>
            <p:cNvPicPr>
              <a:picLocks noChangeAspect="1"/>
            </p:cNvPicPr>
            <p:nvPr userDrawn="1"/>
          </p:nvPicPr>
          <p:blipFill rotWithShape="1">
            <a:blip r:embed="rId2"/>
            <a:srcRect b="12298"/>
            <a:stretch/>
          </p:blipFill>
          <p:spPr>
            <a:xfrm rot="10800000">
              <a:off x="-7" y="-7"/>
              <a:ext cx="9143999" cy="5221230"/>
            </a:xfrm>
            <a:prstGeom prst="rect">
              <a:avLst/>
            </a:prstGeom>
          </p:spPr>
        </p:pic>
        <p:pic>
          <p:nvPicPr>
            <p:cNvPr id="2" name="Picture 1">
              <a:extLst>
                <a:ext uri="{FF2B5EF4-FFF2-40B4-BE49-F238E27FC236}">
                  <a16:creationId xmlns:a16="http://schemas.microsoft.com/office/drawing/2014/main" id="{25785445-6725-3C97-6607-F7B6D6AF8519}"/>
                </a:ext>
              </a:extLst>
            </p:cNvPr>
            <p:cNvPicPr>
              <a:picLocks noChangeAspect="1"/>
            </p:cNvPicPr>
            <p:nvPr userDrawn="1"/>
          </p:nvPicPr>
          <p:blipFill rotWithShape="1">
            <a:blip r:embed="rId3"/>
            <a:srcRect t="7854"/>
            <a:stretch/>
          </p:blipFill>
          <p:spPr>
            <a:xfrm>
              <a:off x="420130" y="1625550"/>
              <a:ext cx="8723870" cy="3595673"/>
            </a:xfrm>
            <a:prstGeom prst="rect">
              <a:avLst/>
            </a:prstGeom>
          </p:spPr>
        </p:pic>
      </p:grpSp>
      <p:pic>
        <p:nvPicPr>
          <p:cNvPr id="4" name="Google Shape;103;p19">
            <a:extLst>
              <a:ext uri="{FF2B5EF4-FFF2-40B4-BE49-F238E27FC236}">
                <a16:creationId xmlns:a16="http://schemas.microsoft.com/office/drawing/2014/main" id="{E7B0FF0B-1359-1495-14DC-DE45946729C1}"/>
              </a:ext>
            </a:extLst>
          </p:cNvPr>
          <p:cNvPicPr preferRelativeResize="0"/>
          <p:nvPr userDrawn="1"/>
        </p:nvPicPr>
        <p:blipFill>
          <a:blip r:embed="rId4">
            <a:alphaModFix/>
          </a:blip>
          <a:stretch>
            <a:fillRect/>
          </a:stretch>
        </p:blipFill>
        <p:spPr>
          <a:xfrm flipH="1">
            <a:off x="6647525" y="0"/>
            <a:ext cx="1841725" cy="1841725"/>
          </a:xfrm>
          <a:prstGeom prst="rect">
            <a:avLst/>
          </a:prstGeom>
          <a:noFill/>
          <a:ln>
            <a:noFill/>
          </a:ln>
        </p:spPr>
      </p:pic>
      <p:sp>
        <p:nvSpPr>
          <p:cNvPr id="6" name="TextBox 5">
            <a:extLst>
              <a:ext uri="{FF2B5EF4-FFF2-40B4-BE49-F238E27FC236}">
                <a16:creationId xmlns:a16="http://schemas.microsoft.com/office/drawing/2014/main" id="{80EC5270-7E07-01A9-CE98-4398CA8BF944}"/>
              </a:ext>
            </a:extLst>
          </p:cNvPr>
          <p:cNvSpPr txBox="1"/>
          <p:nvPr userDrawn="1"/>
        </p:nvSpPr>
        <p:spPr>
          <a:xfrm>
            <a:off x="8392438" y="4985359"/>
            <a:ext cx="184731" cy="307777"/>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602122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A blue and white background&#10;&#10;Description automatically generated">
            <a:extLst>
              <a:ext uri="{FF2B5EF4-FFF2-40B4-BE49-F238E27FC236}">
                <a16:creationId xmlns:a16="http://schemas.microsoft.com/office/drawing/2014/main" id="{CC477709-0293-95D9-9377-EA7F9B590FDE}"/>
              </a:ext>
            </a:extLst>
          </p:cNvPr>
          <p:cNvPicPr>
            <a:picLocks noChangeAspect="1"/>
          </p:cNvPicPr>
          <p:nvPr userDrawn="1"/>
        </p:nvPicPr>
        <p:blipFill rotWithShape="1">
          <a:blip r:embed="rId2"/>
          <a:srcRect t="42584" b="26527"/>
          <a:stretch/>
        </p:blipFill>
        <p:spPr>
          <a:xfrm rot="10800000">
            <a:off x="-1" y="3331916"/>
            <a:ext cx="9143999" cy="1811584"/>
          </a:xfrm>
          <a:prstGeom prst="rect">
            <a:avLst/>
          </a:prstGeom>
        </p:spPr>
      </p:pic>
      <p:pic>
        <p:nvPicPr>
          <p:cNvPr id="5" name="Google Shape;96;p18">
            <a:extLst>
              <a:ext uri="{FF2B5EF4-FFF2-40B4-BE49-F238E27FC236}">
                <a16:creationId xmlns:a16="http://schemas.microsoft.com/office/drawing/2014/main" id="{5851212A-8F9D-B65B-4891-CCD34C752397}"/>
              </a:ext>
            </a:extLst>
          </p:cNvPr>
          <p:cNvPicPr preferRelativeResize="0"/>
          <p:nvPr userDrawn="1"/>
        </p:nvPicPr>
        <p:blipFill>
          <a:blip r:embed="rId3">
            <a:alphaModFix/>
          </a:blip>
          <a:stretch>
            <a:fillRect/>
          </a:stretch>
        </p:blipFill>
        <p:spPr>
          <a:xfrm>
            <a:off x="311725" y="1897277"/>
            <a:ext cx="2271150" cy="2271150"/>
          </a:xfrm>
          <a:prstGeom prst="rect">
            <a:avLst/>
          </a:prstGeom>
          <a:noFill/>
          <a:ln>
            <a:noFill/>
          </a:ln>
        </p:spPr>
      </p:pic>
      <p:pic>
        <p:nvPicPr>
          <p:cNvPr id="4" name="Picture 3" descr="A person pushing a person in a wheelchair&#10;&#10;Description automatically generated">
            <a:extLst>
              <a:ext uri="{FF2B5EF4-FFF2-40B4-BE49-F238E27FC236}">
                <a16:creationId xmlns:a16="http://schemas.microsoft.com/office/drawing/2014/main" id="{4CCAC350-C2F6-4347-A084-728BAB8E00AA}"/>
              </a:ext>
            </a:extLst>
          </p:cNvPr>
          <p:cNvPicPr>
            <a:picLocks noChangeAspect="1"/>
          </p:cNvPicPr>
          <p:nvPr userDrawn="1"/>
        </p:nvPicPr>
        <p:blipFill>
          <a:blip r:embed="rId4"/>
          <a:stretch>
            <a:fillRect/>
          </a:stretch>
        </p:blipFill>
        <p:spPr>
          <a:xfrm flipH="1">
            <a:off x="6948036" y="3129771"/>
            <a:ext cx="1692215" cy="1889783"/>
          </a:xfrm>
          <a:prstGeom prst="rect">
            <a:avLst/>
          </a:prstGeom>
        </p:spPr>
      </p:pic>
    </p:spTree>
    <p:extLst>
      <p:ext uri="{BB962C8B-B14F-4D97-AF65-F5344CB8AC3E}">
        <p14:creationId xmlns:p14="http://schemas.microsoft.com/office/powerpoint/2010/main" val="1495897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972C2242-87BC-E4D1-F3FD-B46B63958C9B}"/>
              </a:ext>
            </a:extLst>
          </p:cNvPr>
          <p:cNvPicPr>
            <a:picLocks noChangeAspect="1"/>
          </p:cNvPicPr>
          <p:nvPr userDrawn="1"/>
        </p:nvPicPr>
        <p:blipFill rotWithShape="1">
          <a:blip r:embed="rId2"/>
          <a:srcRect t="46348" b="26528"/>
          <a:stretch/>
        </p:blipFill>
        <p:spPr>
          <a:xfrm>
            <a:off x="0" y="0"/>
            <a:ext cx="9143999" cy="1590812"/>
          </a:xfrm>
          <a:prstGeom prst="rect">
            <a:avLst/>
          </a:prstGeom>
        </p:spPr>
      </p:pic>
      <p:sp>
        <p:nvSpPr>
          <p:cNvPr id="2" name="Title 1">
            <a:extLst>
              <a:ext uri="{FF2B5EF4-FFF2-40B4-BE49-F238E27FC236}">
                <a16:creationId xmlns:a16="http://schemas.microsoft.com/office/drawing/2014/main" id="{C2F831EE-D92F-BBA0-E67E-535387B242FE}"/>
              </a:ext>
            </a:extLst>
          </p:cNvPr>
          <p:cNvSpPr>
            <a:spLocks noGrp="1"/>
          </p:cNvSpPr>
          <p:nvPr>
            <p:ph type="title"/>
          </p:nvPr>
        </p:nvSpPr>
        <p:spPr/>
        <p:txBody>
          <a:bodyPr/>
          <a:lstStyle/>
          <a:p>
            <a:r>
              <a:rPr lang="en-US" dirty="0"/>
              <a:t>Click to edit Master title style</a:t>
            </a:r>
          </a:p>
        </p:txBody>
      </p:sp>
      <p:sp>
        <p:nvSpPr>
          <p:cNvPr id="35" name="Rounded Rectangle 34">
            <a:extLst>
              <a:ext uri="{FF2B5EF4-FFF2-40B4-BE49-F238E27FC236}">
                <a16:creationId xmlns:a16="http://schemas.microsoft.com/office/drawing/2014/main" id="{EC8B7B04-70E3-958F-C26B-6D9966F96332}"/>
              </a:ext>
            </a:extLst>
          </p:cNvPr>
          <p:cNvSpPr/>
          <p:nvPr userDrawn="1"/>
        </p:nvSpPr>
        <p:spPr>
          <a:xfrm>
            <a:off x="7926518" y="4447878"/>
            <a:ext cx="914400" cy="453976"/>
          </a:xfrm>
          <a:prstGeom prst="roundRect">
            <a:avLst/>
          </a:prstGeom>
          <a:solidFill>
            <a:srgbClr val="011970"/>
          </a:solidFill>
          <a:ln>
            <a:solidFill>
              <a:srgbClr val="FCD1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AFF04E99-96F8-6B80-63F9-87827AED5162}"/>
              </a:ext>
            </a:extLst>
          </p:cNvPr>
          <p:cNvSpPr/>
          <p:nvPr userDrawn="1"/>
        </p:nvSpPr>
        <p:spPr>
          <a:xfrm>
            <a:off x="6319704" y="4325108"/>
            <a:ext cx="1212651" cy="568873"/>
          </a:xfrm>
          <a:prstGeom prst="roundRect">
            <a:avLst/>
          </a:prstGeom>
          <a:solidFill>
            <a:srgbClr val="011970"/>
          </a:solidFill>
          <a:ln>
            <a:solidFill>
              <a:srgbClr val="FCD1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4BC43865-01F3-30DC-59A0-BA933CBB75DB}"/>
              </a:ext>
            </a:extLst>
          </p:cNvPr>
          <p:cNvSpPr/>
          <p:nvPr userDrawn="1"/>
        </p:nvSpPr>
        <p:spPr>
          <a:xfrm>
            <a:off x="7464625" y="2820291"/>
            <a:ext cx="1379700" cy="677400"/>
          </a:xfrm>
          <a:prstGeom prst="roundRect">
            <a:avLst/>
          </a:prstGeom>
          <a:solidFill>
            <a:srgbClr val="011970"/>
          </a:solidFill>
          <a:ln>
            <a:solidFill>
              <a:srgbClr val="FCD1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1974C194-034A-AABF-BDCB-53B550050110}"/>
              </a:ext>
            </a:extLst>
          </p:cNvPr>
          <p:cNvSpPr/>
          <p:nvPr userDrawn="1"/>
        </p:nvSpPr>
        <p:spPr>
          <a:xfrm>
            <a:off x="1644615" y="3670317"/>
            <a:ext cx="664200" cy="453976"/>
          </a:xfrm>
          <a:prstGeom prst="roundRect">
            <a:avLst/>
          </a:prstGeom>
          <a:solidFill>
            <a:srgbClr val="011970"/>
          </a:solidFill>
          <a:ln>
            <a:solidFill>
              <a:srgbClr val="FCD1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6DFD55A5-92DA-4599-CC20-302336BFE5B9}"/>
              </a:ext>
            </a:extLst>
          </p:cNvPr>
          <p:cNvSpPr/>
          <p:nvPr userDrawn="1"/>
        </p:nvSpPr>
        <p:spPr>
          <a:xfrm>
            <a:off x="5002746" y="2820852"/>
            <a:ext cx="1196033" cy="453976"/>
          </a:xfrm>
          <a:prstGeom prst="roundRect">
            <a:avLst/>
          </a:prstGeom>
          <a:solidFill>
            <a:srgbClr val="011970"/>
          </a:solidFill>
          <a:ln>
            <a:solidFill>
              <a:srgbClr val="FCD1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D5E49F80-7AA1-1D86-F828-0E0D849C2082}"/>
              </a:ext>
            </a:extLst>
          </p:cNvPr>
          <p:cNvSpPr/>
          <p:nvPr userDrawn="1"/>
        </p:nvSpPr>
        <p:spPr>
          <a:xfrm>
            <a:off x="4609869" y="4125705"/>
            <a:ext cx="955201" cy="773688"/>
          </a:xfrm>
          <a:prstGeom prst="roundRect">
            <a:avLst/>
          </a:prstGeom>
          <a:solidFill>
            <a:srgbClr val="011970"/>
          </a:solidFill>
          <a:ln>
            <a:solidFill>
              <a:srgbClr val="FCD1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F028255C-C98B-8BDA-F279-3725A864592B}"/>
              </a:ext>
            </a:extLst>
          </p:cNvPr>
          <p:cNvSpPr/>
          <p:nvPr userDrawn="1"/>
        </p:nvSpPr>
        <p:spPr>
          <a:xfrm>
            <a:off x="538871" y="2820852"/>
            <a:ext cx="963292" cy="560366"/>
          </a:xfrm>
          <a:prstGeom prst="roundRect">
            <a:avLst/>
          </a:prstGeom>
          <a:solidFill>
            <a:srgbClr val="011970"/>
          </a:solidFill>
          <a:ln>
            <a:solidFill>
              <a:srgbClr val="FCD1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a:extLst>
              <a:ext uri="{FF2B5EF4-FFF2-40B4-BE49-F238E27FC236}">
                <a16:creationId xmlns:a16="http://schemas.microsoft.com/office/drawing/2014/main" id="{6521F6F4-AC02-9D42-E1C3-D81298E04C87}"/>
              </a:ext>
            </a:extLst>
          </p:cNvPr>
          <p:cNvSpPr/>
          <p:nvPr userDrawn="1"/>
        </p:nvSpPr>
        <p:spPr>
          <a:xfrm>
            <a:off x="2301183" y="2811826"/>
            <a:ext cx="1359072" cy="773688"/>
          </a:xfrm>
          <a:prstGeom prst="roundRect">
            <a:avLst/>
          </a:prstGeom>
          <a:solidFill>
            <a:srgbClr val="011970"/>
          </a:solidFill>
          <a:ln>
            <a:solidFill>
              <a:srgbClr val="FCD1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524C430B-EBB9-84D5-AFD9-D7E4E745C81A}"/>
              </a:ext>
            </a:extLst>
          </p:cNvPr>
          <p:cNvSpPr/>
          <p:nvPr userDrawn="1"/>
        </p:nvSpPr>
        <p:spPr>
          <a:xfrm>
            <a:off x="2540509" y="4392081"/>
            <a:ext cx="1170000" cy="501900"/>
          </a:xfrm>
          <a:prstGeom prst="roundRect">
            <a:avLst/>
          </a:prstGeom>
          <a:solidFill>
            <a:srgbClr val="011970"/>
          </a:solidFill>
          <a:ln>
            <a:solidFill>
              <a:srgbClr val="FCD1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C6E283AB-B723-3078-140E-47F512230CB4}"/>
              </a:ext>
            </a:extLst>
          </p:cNvPr>
          <p:cNvSpPr/>
          <p:nvPr userDrawn="1"/>
        </p:nvSpPr>
        <p:spPr>
          <a:xfrm>
            <a:off x="545562" y="4341488"/>
            <a:ext cx="1103176" cy="560366"/>
          </a:xfrm>
          <a:prstGeom prst="roundRect">
            <a:avLst/>
          </a:prstGeom>
          <a:solidFill>
            <a:srgbClr val="011970"/>
          </a:solidFill>
          <a:ln>
            <a:solidFill>
              <a:srgbClr val="FCD1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40D45674-96F3-27A5-F654-41B7A878BCF4}"/>
              </a:ext>
            </a:extLst>
          </p:cNvPr>
          <p:cNvSpPr/>
          <p:nvPr userDrawn="1"/>
        </p:nvSpPr>
        <p:spPr>
          <a:xfrm>
            <a:off x="6421910" y="3450627"/>
            <a:ext cx="850963" cy="560366"/>
          </a:xfrm>
          <a:prstGeom prst="roundRect">
            <a:avLst/>
          </a:prstGeom>
          <a:solidFill>
            <a:srgbClr val="011970"/>
          </a:solidFill>
          <a:ln>
            <a:solidFill>
              <a:srgbClr val="FCD1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a:extLst>
              <a:ext uri="{FF2B5EF4-FFF2-40B4-BE49-F238E27FC236}">
                <a16:creationId xmlns:a16="http://schemas.microsoft.com/office/drawing/2014/main" id="{4CC501D5-7360-7E8C-18CF-CD73F4B435A2}"/>
              </a:ext>
            </a:extLst>
          </p:cNvPr>
          <p:cNvSpPr/>
          <p:nvPr userDrawn="1"/>
        </p:nvSpPr>
        <p:spPr>
          <a:xfrm>
            <a:off x="3951269" y="3381218"/>
            <a:ext cx="1205823" cy="610613"/>
          </a:xfrm>
          <a:prstGeom prst="roundRect">
            <a:avLst/>
          </a:prstGeom>
          <a:solidFill>
            <a:srgbClr val="011970"/>
          </a:solidFill>
          <a:ln>
            <a:solidFill>
              <a:srgbClr val="FCD1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554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4" r:id="rId3"/>
    <p:sldLayoutId id="2147483663" r:id="rId4"/>
    <p:sldLayoutId id="2147483667" r:id="rId5"/>
    <p:sldLayoutId id="2147483666" r:id="rId6"/>
    <p:sldLayoutId id="2147483662" r:id="rId7"/>
    <p:sldLayoutId id="2147483661" r:id="rId8"/>
    <p:sldLayoutId id="2147483660" r:id="rId9"/>
    <p:sldLayoutId id="2147483668" r:id="rId10"/>
    <p:sldLayoutId id="2147483649" r:id="rId11"/>
    <p:sldLayoutId id="2147483650" r:id="rId12"/>
    <p:sldLayoutId id="2147483651" r:id="rId13"/>
    <p:sldLayoutId id="2147483653" r:id="rId14"/>
    <p:sldLayoutId id="2147483654" r:id="rId15"/>
    <p:sldLayoutId id="2147483655" r:id="rId16"/>
    <p:sldLayoutId id="214748365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hyperlink" Target="https://www.dol.gov/agencies/whd/direct-care/workers"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hyperlink" Target="https://drive.google.com/file/d/106l2AvmzVxW8460QZn5bq0gvBoIX4GRR/view"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10.xml"/><Relationship Id="rId6" Type="http://schemas.openxmlformats.org/officeDocument/2006/relationships/image" Target="../media/image11.emf"/><Relationship Id="rId5" Type="http://schemas.openxmlformats.org/officeDocument/2006/relationships/hyperlink" Target="mailto:JWolford@circuitmedia.com" TargetMode="External"/><Relationship Id="rId4" Type="http://schemas.openxmlformats.org/officeDocument/2006/relationships/hyperlink" Target="http://hcpf.colorado.gov/Direct-Care-Spotligh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3" name="Title 2">
            <a:extLst>
              <a:ext uri="{FF2B5EF4-FFF2-40B4-BE49-F238E27FC236}">
                <a16:creationId xmlns:a16="http://schemas.microsoft.com/office/drawing/2014/main" id="{CB1396FC-6DDB-2448-C221-AB57368A4CD2}"/>
              </a:ext>
            </a:extLst>
          </p:cNvPr>
          <p:cNvSpPr>
            <a:spLocks noGrp="1"/>
          </p:cNvSpPr>
          <p:nvPr>
            <p:ph type="ctrTitle"/>
          </p:nvPr>
        </p:nvSpPr>
        <p:spPr>
          <a:xfrm>
            <a:off x="311700" y="487293"/>
            <a:ext cx="4741024" cy="916841"/>
          </a:xfrm>
        </p:spPr>
        <p:txBody>
          <a:bodyPr>
            <a:noAutofit/>
          </a:bodyPr>
          <a:lstStyle/>
          <a:p>
            <a:r>
              <a:rPr lang="es" sz="3000" dirty="0">
                <a:solidFill>
                  <a:srgbClr val="00196F"/>
                </a:solidFill>
                <a:latin typeface="Trebuchet MS"/>
                <a:sym typeface="Trebuchet MS"/>
              </a:rPr>
              <a:t>¿Quiénes son los DCW?</a:t>
            </a:r>
            <a:endParaRPr lang="en-US" sz="3000" dirty="0">
              <a:solidFill>
                <a:srgbClr val="00196F"/>
              </a:solidFill>
            </a:endParaRPr>
          </a:p>
        </p:txBody>
      </p:sp>
      <p:sp>
        <p:nvSpPr>
          <p:cNvPr id="2" name="TextBox 1">
            <a:extLst>
              <a:ext uri="{FF2B5EF4-FFF2-40B4-BE49-F238E27FC236}">
                <a16:creationId xmlns:a16="http://schemas.microsoft.com/office/drawing/2014/main" id="{E977C3A7-5F01-9E55-40F6-2AFE9AA5ABCE}"/>
              </a:ext>
            </a:extLst>
          </p:cNvPr>
          <p:cNvSpPr txBox="1"/>
          <p:nvPr/>
        </p:nvSpPr>
        <p:spPr>
          <a:xfrm>
            <a:off x="311700" y="1310349"/>
            <a:ext cx="4893346" cy="1600438"/>
          </a:xfrm>
          <a:prstGeom prst="rect">
            <a:avLst/>
          </a:prstGeom>
          <a:noFill/>
        </p:spPr>
        <p:txBody>
          <a:bodyPr wrap="square" rtlCol="0">
            <a:spAutoFit/>
          </a:bodyPr>
          <a:lstStyle/>
          <a:p>
            <a:pPr marL="0" lvl="0" indent="0" algn="l" rtl="0">
              <a:spcBef>
                <a:spcPts val="0"/>
              </a:spcBef>
              <a:spcAft>
                <a:spcPts val="0"/>
              </a:spcAft>
              <a:buNone/>
            </a:pPr>
            <a:r>
              <a:rPr lang="es-ES" dirty="0">
                <a:solidFill>
                  <a:srgbClr val="001970"/>
                </a:solidFill>
                <a:latin typeface="Verdana" panose="020B0604030504040204" pitchFamily="34" charset="0"/>
                <a:ea typeface="Verdana" panose="020B0604030504040204" pitchFamily="34" charset="0"/>
                <a:cs typeface="Verdana" panose="020B0604030504040204" pitchFamily="34" charset="0"/>
              </a:rPr>
              <a:t>Una visión general de la campaña del Departamento de Política y Financiación de la Atención Médica (HCPF) de Colorado para concienciar sobre el papel vital de los trabajadores de atención directa (DCW) en Colorado. Obtenga más información sobre la campaña y cómo apoyarla.</a:t>
            </a:r>
          </a:p>
          <a:p>
            <a:endParaRPr lang="en-US" dirty="0"/>
          </a:p>
        </p:txBody>
      </p:sp>
      <p:pic>
        <p:nvPicPr>
          <p:cNvPr id="4" name="Picture 3" descr="Logo del Departamento de Política y Financiación de la Atención Médica">
            <a:extLst>
              <a:ext uri="{FF2B5EF4-FFF2-40B4-BE49-F238E27FC236}">
                <a16:creationId xmlns:a16="http://schemas.microsoft.com/office/drawing/2014/main" id="{801EBF60-50BB-5990-1D5F-CB09A0A8258C}"/>
              </a:ext>
            </a:extLst>
          </p:cNvPr>
          <p:cNvPicPr>
            <a:picLocks noChangeAspect="1"/>
          </p:cNvPicPr>
          <p:nvPr/>
        </p:nvPicPr>
        <p:blipFill>
          <a:blip r:embed="rId4"/>
          <a:stretch>
            <a:fillRect/>
          </a:stretch>
        </p:blipFill>
        <p:spPr>
          <a:xfrm>
            <a:off x="543212" y="3947487"/>
            <a:ext cx="4260300" cy="715730"/>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6278A953-57C9-BD8C-F220-77F696B4F78D}"/>
              </a:ext>
            </a:extLst>
          </p:cNvPr>
          <p:cNvSpPr txBox="1">
            <a:spLocks noGrp="1"/>
          </p:cNvSpPr>
          <p:nvPr>
            <p:ph type="title" idx="4294967295"/>
          </p:nvPr>
        </p:nvSpPr>
        <p:spPr>
          <a:xfrm>
            <a:off x="0" y="-950913"/>
            <a:ext cx="8521700" cy="950913"/>
          </a:xfrm>
          <a:prstGeom prst="rect">
            <a:avLst/>
          </a:prstGeom>
        </p:spPr>
        <p:txBody>
          <a:bodyPr spcFirstLastPara="1" wrap="square" lIns="91425" tIns="91425" rIns="91425" bIns="91425" anchor="t" anchorCtr="0">
            <a:normAutofit/>
          </a:bodyPr>
          <a:lstStyle/>
          <a:p>
            <a:pPr marL="0" marR="0" lvl="0" indent="0" algn="l" defTabSz="914400" rtl="0" eaLnBrk="1" fontAlgn="auto" latinLnBrk="0" hangingPunct="1">
              <a:lnSpc>
                <a:spcPct val="100000"/>
              </a:lnSpc>
              <a:spcBef>
                <a:spcPts val="1200"/>
              </a:spcBef>
              <a:spcAft>
                <a:spcPts val="1200"/>
              </a:spcAft>
              <a:buClr>
                <a:schemeClr val="accent1"/>
              </a:buClr>
              <a:buSzPts val="2800"/>
              <a:buFont typeface="Merriweather"/>
              <a:buNone/>
              <a:tabLst/>
              <a:defRPr/>
            </a:pPr>
            <a:r>
              <a:rPr kumimoji="0" lang="en-US" sz="3000" b="0" i="0" u="none" strike="noStrike" kern="0" cap="none" spc="0" normalizeH="0" baseline="0" noProof="0" dirty="0">
                <a:ln>
                  <a:noFill/>
                </a:ln>
                <a:solidFill>
                  <a:srgbClr val="001970"/>
                </a:solidFill>
                <a:effectLst/>
                <a:uLnTx/>
                <a:uFillTx/>
                <a:latin typeface="Trebuchet MS"/>
                <a:ea typeface="Merriweather"/>
                <a:cs typeface="Merriweather"/>
                <a:sym typeface="Trebuchet MS"/>
              </a:rPr>
              <a:t>Campaign Objectives (1)</a:t>
            </a:r>
          </a:p>
        </p:txBody>
      </p:sp>
      <p:sp>
        <p:nvSpPr>
          <p:cNvPr id="3" name="Title">
            <a:extLst>
              <a:ext uri="{FF2B5EF4-FFF2-40B4-BE49-F238E27FC236}">
                <a16:creationId xmlns:a16="http://schemas.microsoft.com/office/drawing/2014/main" id="{CA74C2BF-8C08-8FAD-2889-571E58C371F8}"/>
              </a:ext>
            </a:extLst>
          </p:cNvPr>
          <p:cNvSpPr txBox="1">
            <a:spLocks/>
          </p:cNvSpPr>
          <p:nvPr/>
        </p:nvSpPr>
        <p:spPr>
          <a:xfrm>
            <a:off x="311150" y="161925"/>
            <a:ext cx="8521700" cy="95091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1pPr>
            <a:lvl2pPr marR="0" lvl="1"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2pPr>
            <a:lvl3pPr marR="0" lvl="2"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3pPr>
            <a:lvl4pPr marR="0" lvl="3"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4pPr>
            <a:lvl5pPr marR="0" lvl="4"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5pPr>
            <a:lvl6pPr marR="0" lvl="5"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6pPr>
            <a:lvl7pPr marR="0" lvl="6"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7pPr>
            <a:lvl8pPr marR="0" lvl="7"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8pPr>
            <a:lvl9pPr marR="0" lvl="8"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9pPr>
          </a:lstStyle>
          <a:p>
            <a:pPr>
              <a:spcBef>
                <a:spcPts val="1200"/>
              </a:spcBef>
              <a:spcAft>
                <a:spcPts val="1200"/>
              </a:spcAft>
              <a:defRPr/>
            </a:pPr>
            <a:r>
              <a:rPr lang="es" sz="3000" dirty="0">
                <a:solidFill>
                  <a:srgbClr val="001970"/>
                </a:solidFill>
                <a:latin typeface="Trebuchet MS"/>
                <a:sym typeface="Trebuchet MS"/>
              </a:rPr>
              <a:t>Objetivos de la campaña</a:t>
            </a:r>
            <a:endParaRPr lang="en-US" sz="3000" dirty="0">
              <a:solidFill>
                <a:srgbClr val="001970"/>
              </a:solidFill>
              <a:latin typeface="Trebuchet MS"/>
              <a:sym typeface="Trebuchet MS"/>
            </a:endParaRPr>
          </a:p>
        </p:txBody>
      </p:sp>
      <p:sp>
        <p:nvSpPr>
          <p:cNvPr id="4" name="Content">
            <a:extLst>
              <a:ext uri="{FF2B5EF4-FFF2-40B4-BE49-F238E27FC236}">
                <a16:creationId xmlns:a16="http://schemas.microsoft.com/office/drawing/2014/main" id="{19A77496-53EA-8DF1-B320-00BDB1954F37}"/>
              </a:ext>
            </a:extLst>
          </p:cNvPr>
          <p:cNvSpPr txBox="1">
            <a:spLocks/>
          </p:cNvSpPr>
          <p:nvPr/>
        </p:nvSpPr>
        <p:spPr>
          <a:xfrm>
            <a:off x="3128794" y="1233084"/>
            <a:ext cx="5880564" cy="2166717"/>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s" sz="1600" dirty="0">
                <a:solidFill>
                  <a:srgbClr val="00196F"/>
                </a:solidFill>
                <a:latin typeface="Verdana" panose="020B0604030504040204" pitchFamily="34" charset="0"/>
                <a:ea typeface="Verdana" panose="020B0604030504040204" pitchFamily="34" charset="0"/>
                <a:cs typeface="Verdana" panose="020B0604030504040204" pitchFamily="34" charset="0"/>
                <a:sym typeface="Roboto"/>
              </a:rPr>
              <a:t>Meta</a:t>
            </a:r>
            <a:r>
              <a:rPr kumimoji="0" lang="en-US" sz="1600" b="0" i="0" u="none" strike="noStrike" kern="0" cap="none" spc="0" normalizeH="0" baseline="0" noProof="0" dirty="0">
                <a:ln>
                  <a:noFill/>
                </a:ln>
                <a:solidFill>
                  <a:srgbClr val="00196F"/>
                </a:solidFill>
                <a:effectLst/>
                <a:uLnTx/>
                <a:uFillTx/>
                <a:latin typeface="Verdana" panose="020B0604030504040204" pitchFamily="34" charset="0"/>
                <a:ea typeface="Verdana" panose="020B0604030504040204" pitchFamily="34" charset="0"/>
                <a:cs typeface="Verdana" panose="020B0604030504040204" pitchFamily="34" charset="0"/>
                <a:sym typeface="Roboto"/>
              </a:rPr>
              <a:t>:</a:t>
            </a: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s" sz="1600" b="1" dirty="0">
                <a:solidFill>
                  <a:srgbClr val="00196F"/>
                </a:solidFill>
                <a:latin typeface="Verdana" panose="020B0604030504040204" pitchFamily="34" charset="0"/>
                <a:ea typeface="Verdana" panose="020B0604030504040204" pitchFamily="34" charset="0"/>
                <a:cs typeface="Verdana" panose="020B0604030504040204" pitchFamily="34" charset="0"/>
                <a:sym typeface="Roboto"/>
              </a:rPr>
              <a:t>Concienciar sobre el inestimable papel de los trabajadores de atención directa, animar a los miembros de la comunidad a unirse a esta fuerza de trabajo esencial, y magnificar cómo los DCW proporcionan cuidados compasivos y compañía a los miembros a los que apoyan</a:t>
            </a:r>
            <a:r>
              <a:rPr kumimoji="0" lang="en-US" sz="1600" b="1" i="0" u="none" strike="noStrike" kern="0" cap="none" spc="0" normalizeH="0" baseline="0" noProof="0" dirty="0">
                <a:ln>
                  <a:noFill/>
                </a:ln>
                <a:solidFill>
                  <a:srgbClr val="00196F"/>
                </a:solidFill>
                <a:effectLst/>
                <a:uLnTx/>
                <a:uFillTx/>
                <a:latin typeface="Verdana" panose="020B0604030504040204" pitchFamily="34" charset="0"/>
                <a:ea typeface="Verdana" panose="020B0604030504040204" pitchFamily="34" charset="0"/>
                <a:cs typeface="Verdana" panose="020B0604030504040204" pitchFamily="34" charset="0"/>
                <a:sym typeface="Roboto"/>
              </a:rPr>
              <a:t>.</a:t>
            </a:r>
          </a:p>
        </p:txBody>
      </p:sp>
    </p:spTree>
    <p:custDataLst>
      <p:tags r:id="rId1"/>
    </p:custDataLst>
    <p:extLst>
      <p:ext uri="{BB962C8B-B14F-4D97-AF65-F5344CB8AC3E}">
        <p14:creationId xmlns:p14="http://schemas.microsoft.com/office/powerpoint/2010/main" val="3736916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22167554-256D-8EB5-57EB-053858709173}"/>
              </a:ext>
            </a:extLst>
          </p:cNvPr>
          <p:cNvSpPr txBox="1">
            <a:spLocks noGrp="1"/>
          </p:cNvSpPr>
          <p:nvPr>
            <p:ph type="title"/>
          </p:nvPr>
        </p:nvSpPr>
        <p:spPr>
          <a:xfrm>
            <a:off x="311700" y="161417"/>
            <a:ext cx="8520600" cy="951600"/>
          </a:xfrm>
          <a:prstGeom prst="rect">
            <a:avLst/>
          </a:prstGeom>
        </p:spPr>
        <p:txBody>
          <a:bodyPr spcFirstLastPara="1" wrap="square" lIns="91425" tIns="91425" rIns="91425" bIns="91425" anchor="t" anchorCtr="0">
            <a:normAutofit/>
          </a:bodyPr>
          <a:lstStyle/>
          <a:p>
            <a:pPr>
              <a:spcBef>
                <a:spcPts val="1200"/>
              </a:spcBef>
              <a:spcAft>
                <a:spcPts val="1200"/>
              </a:spcAft>
              <a:buClr>
                <a:schemeClr val="accent1"/>
              </a:buClr>
            </a:pPr>
            <a:r>
              <a:rPr lang="es" sz="3000" dirty="0">
                <a:latin typeface="Trebuchet MS"/>
                <a:sym typeface="Trebuchet MS"/>
              </a:rPr>
              <a:t>Objetivos de la campaña</a:t>
            </a:r>
            <a:endParaRPr sz="3000" dirty="0">
              <a:latin typeface="Trebuchet MS"/>
              <a:sym typeface="Trebuchet MS"/>
            </a:endParaRPr>
          </a:p>
        </p:txBody>
      </p:sp>
      <p:sp>
        <p:nvSpPr>
          <p:cNvPr id="9" name="Content">
            <a:extLst>
              <a:ext uri="{FF2B5EF4-FFF2-40B4-BE49-F238E27FC236}">
                <a16:creationId xmlns:a16="http://schemas.microsoft.com/office/drawing/2014/main" id="{7821B632-EB03-81CD-1C6C-44E1EBBEDE74}"/>
              </a:ext>
            </a:extLst>
          </p:cNvPr>
          <p:cNvSpPr txBox="1"/>
          <p:nvPr/>
        </p:nvSpPr>
        <p:spPr>
          <a:xfrm>
            <a:off x="311726" y="1684067"/>
            <a:ext cx="6380476" cy="31546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6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Audiencia</a:t>
            </a:r>
            <a:r>
              <a:rPr lang="en" sz="16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 </a:t>
            </a:r>
            <a:endParaRPr sz="16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lnSpc>
                <a:spcPct val="115000"/>
              </a:lnSpc>
              <a:spcBef>
                <a:spcPts val="0"/>
              </a:spcBef>
              <a:spcAft>
                <a:spcPts val="0"/>
              </a:spcAft>
              <a:buNone/>
            </a:pPr>
            <a:r>
              <a:rPr lang="es-ES" sz="2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Los futuros DCW y solicitantes del empleo que buscan pasiva o activamente un trabajo en el ámbito de la atención directa</a:t>
            </a:r>
            <a:r>
              <a:rPr lang="en" sz="2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 </a:t>
            </a:r>
            <a:endParaRPr sz="2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spcBef>
                <a:spcPts val="0"/>
              </a:spcBef>
              <a:spcAft>
                <a:spcPts val="0"/>
              </a:spcAft>
              <a:buNone/>
            </a:pPr>
            <a:endParaRPr sz="16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spcBef>
                <a:spcPts val="0"/>
              </a:spcBef>
              <a:spcAft>
                <a:spcPts val="0"/>
              </a:spcAft>
              <a:buNone/>
            </a:pPr>
            <a:endParaRPr sz="16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spcBef>
                <a:spcPts val="0"/>
              </a:spcBef>
              <a:spcAft>
                <a:spcPts val="0"/>
              </a:spcAft>
              <a:buNone/>
            </a:pPr>
            <a:r>
              <a:rPr lang="es-PE" sz="16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Llamada a la acción</a:t>
            </a:r>
            <a:r>
              <a:rPr lang="en" sz="16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 </a:t>
            </a:r>
            <a:endParaRPr sz="16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spcBef>
                <a:spcPts val="0"/>
              </a:spcBef>
              <a:spcAft>
                <a:spcPts val="0"/>
              </a:spcAft>
              <a:buNone/>
            </a:pPr>
            <a:r>
              <a:rPr lang="es-ES" sz="2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Obtenga más información sobre cómo</a:t>
            </a:r>
            <a:br>
              <a:rPr lang="es-ES" sz="2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br>
            <a:r>
              <a:rPr lang="es-ES" sz="2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los DCW marcan la diferencia y cómo</a:t>
            </a:r>
            <a:br>
              <a:rPr lang="es-ES" sz="2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br>
            <a:r>
              <a:rPr lang="es-ES" sz="2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usted también puede serlo</a:t>
            </a:r>
            <a:r>
              <a:rPr lang="en" sz="2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a:t>
            </a:r>
            <a:endParaRPr sz="2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p:txBody>
      </p:sp>
    </p:spTree>
    <p:custDataLst>
      <p:tags r:id="rId1"/>
    </p:custDataLst>
    <p:extLst>
      <p:ext uri="{BB962C8B-B14F-4D97-AF65-F5344CB8AC3E}">
        <p14:creationId xmlns:p14="http://schemas.microsoft.com/office/powerpoint/2010/main" val="833715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9F458E0E-4447-2DA9-2E16-A5939869ED78}"/>
              </a:ext>
            </a:extLst>
          </p:cNvPr>
          <p:cNvSpPr txBox="1">
            <a:spLocks noGrp="1"/>
          </p:cNvSpPr>
          <p:nvPr>
            <p:ph type="title"/>
          </p:nvPr>
        </p:nvSpPr>
        <p:spPr>
          <a:xfrm>
            <a:off x="0" y="-951600"/>
            <a:ext cx="8520600" cy="951600"/>
          </a:xfrm>
          <a:prstGeom prst="rect">
            <a:avLst/>
          </a:prstGeom>
        </p:spPr>
        <p:txBody>
          <a:bodyPr spcFirstLastPara="1" wrap="square" lIns="91425" tIns="91425" rIns="91425" bIns="91425" anchor="t" anchorCtr="0">
            <a:normAutofit/>
          </a:bodyPr>
          <a:lstStyle/>
          <a:p>
            <a:pPr>
              <a:spcBef>
                <a:spcPts val="1200"/>
              </a:spcBef>
              <a:spcAft>
                <a:spcPts val="1200"/>
              </a:spcAft>
              <a:buClr>
                <a:schemeClr val="accent1"/>
              </a:buClr>
            </a:pPr>
            <a:r>
              <a:rPr lang="en" sz="3000" dirty="0">
                <a:latin typeface="Trebuchet MS"/>
                <a:sym typeface="Trebuchet MS"/>
              </a:rPr>
              <a:t>Who are DCWs? (2)</a:t>
            </a:r>
            <a:endParaRPr sz="3000" dirty="0">
              <a:latin typeface="Trebuchet MS"/>
              <a:sym typeface="Trebuchet MS"/>
            </a:endParaRPr>
          </a:p>
        </p:txBody>
      </p:sp>
      <p:sp>
        <p:nvSpPr>
          <p:cNvPr id="2" name="Title">
            <a:extLst>
              <a:ext uri="{FF2B5EF4-FFF2-40B4-BE49-F238E27FC236}">
                <a16:creationId xmlns:a16="http://schemas.microsoft.com/office/drawing/2014/main" id="{C6352C53-9BC3-ABEC-91C5-1A25F8FABCF8}"/>
              </a:ext>
            </a:extLst>
          </p:cNvPr>
          <p:cNvSpPr txBox="1">
            <a:spLocks/>
          </p:cNvSpPr>
          <p:nvPr/>
        </p:nvSpPr>
        <p:spPr>
          <a:xfrm>
            <a:off x="311700" y="161417"/>
            <a:ext cx="8520600" cy="9516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1970"/>
              </a:buClr>
              <a:buSzPts val="2800"/>
              <a:buFont typeface="Merriweather"/>
              <a:buNone/>
              <a:defRPr sz="2800" b="0" i="0" u="none" strike="noStrike" cap="none">
                <a:solidFill>
                  <a:srgbClr val="001970"/>
                </a:solidFill>
                <a:latin typeface="Merriweather"/>
                <a:ea typeface="Merriweather"/>
                <a:cs typeface="Merriweather"/>
                <a:sym typeface="Merriweather"/>
              </a:defRPr>
            </a:lvl1pPr>
            <a:lvl2pPr marR="0" lvl="1"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2pPr>
            <a:lvl3pPr marR="0" lvl="2"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3pPr>
            <a:lvl4pPr marR="0" lvl="3"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4pPr>
            <a:lvl5pPr marR="0" lvl="4"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5pPr>
            <a:lvl6pPr marR="0" lvl="5"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6pPr>
            <a:lvl7pPr marR="0" lvl="6"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7pPr>
            <a:lvl8pPr marR="0" lvl="7"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8pPr>
            <a:lvl9pPr marR="0" lvl="8"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9pPr>
          </a:lstStyle>
          <a:p>
            <a:pPr>
              <a:spcBef>
                <a:spcPts val="1200"/>
              </a:spcBef>
              <a:spcAft>
                <a:spcPts val="1200"/>
              </a:spcAft>
              <a:buClr>
                <a:schemeClr val="accent1"/>
              </a:buClr>
            </a:pPr>
            <a:r>
              <a:rPr lang="es" sz="3000" dirty="0">
                <a:latin typeface="Trebuchet MS"/>
                <a:sym typeface="Trebuchet MS"/>
              </a:rPr>
              <a:t>¿Quiénes son los DCW</a:t>
            </a:r>
            <a:r>
              <a:rPr lang="en-US" sz="3000" dirty="0">
                <a:latin typeface="Trebuchet MS"/>
                <a:sym typeface="Trebuchet MS"/>
              </a:rPr>
              <a:t>?</a:t>
            </a:r>
          </a:p>
        </p:txBody>
      </p:sp>
      <p:sp>
        <p:nvSpPr>
          <p:cNvPr id="4" name="Content">
            <a:extLst>
              <a:ext uri="{FF2B5EF4-FFF2-40B4-BE49-F238E27FC236}">
                <a16:creationId xmlns:a16="http://schemas.microsoft.com/office/drawing/2014/main" id="{8684B992-27F7-4956-9951-2034BF316552}"/>
              </a:ext>
            </a:extLst>
          </p:cNvPr>
          <p:cNvSpPr txBox="1"/>
          <p:nvPr/>
        </p:nvSpPr>
        <p:spPr>
          <a:xfrm>
            <a:off x="311700" y="1634852"/>
            <a:ext cx="8520600" cy="360095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6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Los DCW son trabajadores que prestan servicios de atención, como auxiliares de enfermería titulados, auxiliares médicos a domicilio, auxiliares de cuidados personales, cuidadores y acompañantes</a:t>
            </a:r>
            <a:r>
              <a:rPr lang="en" sz="16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 </a:t>
            </a:r>
            <a:r>
              <a:rPr lang="en" sz="900" dirty="0">
                <a:solidFill>
                  <a:srgbClr val="00B0F0"/>
                </a:solidFill>
                <a:latin typeface="Verdana" panose="020B0604030504040204" pitchFamily="34" charset="0"/>
                <a:ea typeface="Verdana" panose="020B0604030504040204" pitchFamily="34" charset="0"/>
                <a:cs typeface="Verdana" panose="020B0604030504040204" pitchFamily="34" charset="0"/>
                <a:sym typeface="Roboto"/>
              </a:rPr>
              <a:t>(</a:t>
            </a:r>
            <a:r>
              <a:rPr lang="es" sz="900" u="sng" dirty="0">
                <a:solidFill>
                  <a:srgbClr val="00B0F0"/>
                </a:solidFill>
                <a:latin typeface="Verdana" panose="020B0604030504040204" pitchFamily="34" charset="0"/>
                <a:ea typeface="Verdana" panose="020B0604030504040204" pitchFamily="34" charset="0"/>
                <a:cs typeface="Verdana" panose="020B0604030504040204" pitchFamily="34" charset="0"/>
                <a:sym typeface="Roboto"/>
                <a:hlinkClick r:id="rId4">
                  <a:extLst>
                    <a:ext uri="{A12FA001-AC4F-418D-AE19-62706E023703}">
                      <ahyp:hlinkClr xmlns:ahyp="http://schemas.microsoft.com/office/drawing/2018/hyperlinkcolor" val="tx"/>
                    </a:ext>
                  </a:extLst>
                </a:hlinkClick>
              </a:rPr>
              <a:t>Departamento del Trabajo de los EE. UU.</a:t>
            </a:r>
            <a:r>
              <a:rPr lang="en" sz="900" dirty="0">
                <a:solidFill>
                  <a:srgbClr val="00B0F0"/>
                </a:solidFill>
                <a:latin typeface="Verdana" panose="020B0604030504040204" pitchFamily="34" charset="0"/>
                <a:ea typeface="Verdana" panose="020B0604030504040204" pitchFamily="34" charset="0"/>
                <a:cs typeface="Verdana" panose="020B0604030504040204" pitchFamily="34" charset="0"/>
                <a:sym typeface="Roboto"/>
              </a:rPr>
              <a:t>)</a:t>
            </a:r>
            <a:endParaRPr sz="700" dirty="0">
              <a:solidFill>
                <a:srgbClr val="00B0F0"/>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spcBef>
                <a:spcPts val="0"/>
              </a:spcBef>
              <a:spcAft>
                <a:spcPts val="0"/>
              </a:spcAft>
              <a:buNone/>
            </a:pPr>
            <a:r>
              <a:rPr lang="es"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Los trabajadores de atención directa son</a:t>
            </a:r>
            <a:r>
              <a:rPr lang="en"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a:t>
            </a:r>
            <a:endParaRPr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457200" lvl="0" indent="-317500" algn="l" rtl="0">
              <a:spcBef>
                <a:spcPts val="600"/>
              </a:spcBef>
              <a:spcAft>
                <a:spcPts val="0"/>
              </a:spcAft>
              <a:buClr>
                <a:schemeClr val="lt1"/>
              </a:buClr>
              <a:buSzPts val="1400"/>
              <a:buFont typeface="Roboto"/>
              <a:buChar char="●"/>
            </a:pPr>
            <a:r>
              <a:rPr lang="es" sz="10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Cuidadores personales/auxiliares de salud a domicilio: proporcionan apoyo no médico con las tareas diarias en los hogares de los miembros</a:t>
            </a:r>
            <a:r>
              <a:rPr lang="en" sz="10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 </a:t>
            </a:r>
            <a:endParaRPr sz="10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914400" lvl="1" indent="-304800" algn="l" rtl="0">
              <a:spcAft>
                <a:spcPts val="0"/>
              </a:spcAft>
              <a:buClr>
                <a:schemeClr val="lt1"/>
              </a:buClr>
              <a:buSzPts val="1200"/>
              <a:buFont typeface="Roboto"/>
              <a:buChar char="○"/>
            </a:pPr>
            <a:r>
              <a:rPr lang="es" sz="1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Ejemplos: preparar comidas, ayudar con las necesidades higiénicas, limpiar y hacer recado</a:t>
            </a:r>
            <a:r>
              <a:rPr lang="es-PE" sz="1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s</a:t>
            </a:r>
          </a:p>
          <a:p>
            <a:pPr marL="457200" lvl="0" indent="-317500" algn="l" rtl="0">
              <a:spcBef>
                <a:spcPts val="600"/>
              </a:spcBef>
              <a:spcAft>
                <a:spcPts val="0"/>
              </a:spcAft>
              <a:buClr>
                <a:schemeClr val="lt1"/>
              </a:buClr>
              <a:buSzPts val="1400"/>
              <a:buFont typeface="Roboto"/>
              <a:buChar char="●"/>
            </a:pPr>
            <a:r>
              <a:rPr lang="es-PE" sz="10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Auxiliares de enfermería: proporcionan cuidados especializados en las actividades de la vida diaria. </a:t>
            </a:r>
          </a:p>
          <a:p>
            <a:pPr marL="914400" lvl="1" indent="-304800" algn="l" rtl="0">
              <a:spcAft>
                <a:spcPts val="0"/>
              </a:spcAft>
              <a:buClr>
                <a:schemeClr val="lt1"/>
              </a:buClr>
              <a:buSzPts val="1200"/>
              <a:buFont typeface="Roboto"/>
              <a:buChar char="○"/>
            </a:pPr>
            <a:r>
              <a:rPr lang="es" sz="1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Ejemplos: supervisar el estado de salud del miembro, ayudarle a moverse y con la higiene y la preparación de las comidas</a:t>
            </a:r>
            <a:endParaRPr lang="en-US" sz="1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457200" lvl="0" indent="-317500" algn="l" rtl="0">
              <a:spcBef>
                <a:spcPts val="600"/>
              </a:spcBef>
              <a:spcAft>
                <a:spcPts val="0"/>
              </a:spcAft>
              <a:buClr>
                <a:schemeClr val="lt1"/>
              </a:buClr>
              <a:buSzPts val="1400"/>
              <a:buFont typeface="Roboto"/>
              <a:buChar char="●"/>
            </a:pPr>
            <a:r>
              <a:rPr lang="es" sz="10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Profesionales de apoyo directo: proporcionan apoyo, tutoría y compañía a los miembros</a:t>
            </a:r>
            <a:r>
              <a:rPr lang="en" sz="10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 </a:t>
            </a:r>
            <a:endParaRPr sz="10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914400" lvl="1" indent="-304800" algn="l" rtl="0">
              <a:spcAft>
                <a:spcPts val="0"/>
              </a:spcAft>
              <a:buClr>
                <a:schemeClr val="lt1"/>
              </a:buClr>
              <a:buSzPts val="1200"/>
              <a:buFont typeface="Roboto"/>
              <a:buChar char="○"/>
            </a:pPr>
            <a:r>
              <a:rPr lang="es" sz="1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Ejemplos: administrar medicación, apoyar las necesidades de la vida diaria y proporcionar transporte</a:t>
            </a:r>
            <a:r>
              <a:rPr lang="en" sz="1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a:t>
            </a:r>
            <a:endParaRPr sz="1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457200" lvl="0" indent="-317500" algn="l" rtl="0">
              <a:spcBef>
                <a:spcPts val="600"/>
              </a:spcBef>
              <a:spcAft>
                <a:spcPts val="0"/>
              </a:spcAft>
              <a:buClr>
                <a:schemeClr val="lt1"/>
              </a:buClr>
              <a:buSzPts val="1400"/>
              <a:buFont typeface="Roboto"/>
              <a:buChar char="●"/>
            </a:pPr>
            <a:r>
              <a:rPr lang="es-ES" sz="10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Preparadores laborales :proporcionan formación en el puesto de trabajo y apoyo a los miembros</a:t>
            </a:r>
            <a:r>
              <a:rPr lang="en" sz="10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a:t>
            </a:r>
            <a:endParaRPr sz="10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914400" lvl="1" indent="-304800" algn="l" rtl="0">
              <a:spcAft>
                <a:spcPts val="0"/>
              </a:spcAft>
              <a:buClr>
                <a:schemeClr val="lt1"/>
              </a:buClr>
              <a:buSzPts val="1200"/>
              <a:buFont typeface="Roboto"/>
              <a:buChar char="○"/>
            </a:pPr>
            <a:r>
              <a:rPr lang="es" sz="1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Ejemplos: ayudar a los miembros a aprender y realizar tareas laborales y a establecer relaciones positivas</a:t>
            </a:r>
            <a:r>
              <a:rPr lang="en" sz="1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a:t>
            </a:r>
            <a:endParaRPr sz="1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457200" lvl="0" indent="-317500" algn="l" rtl="0">
              <a:spcBef>
                <a:spcPts val="600"/>
              </a:spcBef>
              <a:spcAft>
                <a:spcPts val="0"/>
              </a:spcAft>
              <a:buClr>
                <a:schemeClr val="lt1"/>
              </a:buClr>
              <a:buSzPts val="1400"/>
              <a:buFont typeface="Roboto"/>
              <a:buChar char="●"/>
            </a:pPr>
            <a:r>
              <a:rPr lang="es" sz="10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Cuidadores: proporcionan supervisión, apoyo conductual y ayuda con las actividades de la vida diaria</a:t>
            </a:r>
            <a:r>
              <a:rPr lang="en" sz="10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 </a:t>
            </a:r>
            <a:endParaRPr sz="10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914400" lvl="1" indent="-304800" algn="l" rtl="0">
              <a:spcAft>
                <a:spcPts val="0"/>
              </a:spcAft>
              <a:buClr>
                <a:schemeClr val="lt1"/>
              </a:buClr>
              <a:buSzPts val="1200"/>
              <a:buFont typeface="Roboto"/>
              <a:buChar char="○"/>
            </a:pPr>
            <a:r>
              <a:rPr lang="es" sz="1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Ejemplos: recordatorios de medicación y preparación de alimentos</a:t>
            </a:r>
            <a:r>
              <a:rPr lang="en" sz="1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a:t>
            </a:r>
            <a:endParaRPr sz="1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p:txBody>
      </p:sp>
    </p:spTree>
    <p:custDataLst>
      <p:tags r:id="rId1"/>
    </p:custDataLst>
    <p:extLst>
      <p:ext uri="{BB962C8B-B14F-4D97-AF65-F5344CB8AC3E}">
        <p14:creationId xmlns:p14="http://schemas.microsoft.com/office/powerpoint/2010/main" val="5644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5FD51228-002B-C566-327C-7A97B2C8FE9A}"/>
              </a:ext>
            </a:extLst>
          </p:cNvPr>
          <p:cNvSpPr txBox="1">
            <a:spLocks noGrp="1"/>
          </p:cNvSpPr>
          <p:nvPr>
            <p:ph type="title"/>
          </p:nvPr>
        </p:nvSpPr>
        <p:spPr>
          <a:xfrm>
            <a:off x="311700" y="161417"/>
            <a:ext cx="8520600" cy="951600"/>
          </a:xfrm>
          <a:prstGeom prst="rect">
            <a:avLst/>
          </a:prstGeom>
        </p:spPr>
        <p:txBody>
          <a:bodyPr spcFirstLastPara="1" wrap="square" lIns="91425" tIns="91425" rIns="91425" bIns="91425" anchor="t" anchorCtr="0">
            <a:normAutofit/>
          </a:bodyPr>
          <a:lstStyle/>
          <a:p>
            <a:pPr>
              <a:spcBef>
                <a:spcPts val="1200"/>
              </a:spcBef>
              <a:spcAft>
                <a:spcPts val="1200"/>
              </a:spcAft>
              <a:buClr>
                <a:schemeClr val="accent1"/>
              </a:buClr>
            </a:pPr>
            <a:r>
              <a:rPr lang="es" sz="3000" dirty="0">
                <a:latin typeface="Trebuchet MS"/>
                <a:sym typeface="Trebuchet MS"/>
              </a:rPr>
              <a:t>DCW: proporcionar apoyo que mejora vidas</a:t>
            </a:r>
            <a:endParaRPr sz="3000" dirty="0">
              <a:latin typeface="Trebuchet MS"/>
              <a:sym typeface="Trebuchet MS"/>
            </a:endParaRPr>
          </a:p>
        </p:txBody>
      </p:sp>
      <p:sp>
        <p:nvSpPr>
          <p:cNvPr id="4" name="Content">
            <a:extLst>
              <a:ext uri="{FF2B5EF4-FFF2-40B4-BE49-F238E27FC236}">
                <a16:creationId xmlns:a16="http://schemas.microsoft.com/office/drawing/2014/main" id="{1D7230CA-EF3F-486E-721C-159C74ADD4E2}"/>
              </a:ext>
            </a:extLst>
          </p:cNvPr>
          <p:cNvSpPr txBox="1"/>
          <p:nvPr/>
        </p:nvSpPr>
        <p:spPr>
          <a:xfrm>
            <a:off x="311725" y="1837887"/>
            <a:ext cx="8166300" cy="28930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6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El Departamento de Política y Financiación de la Atención Médica (el Departamento) obtuvo financiación a través del programa de los Servicios Basados en el Hogar y la Comunidad (HCBS) de la Ley del Plan de Rescate Estadounidense (ARPA) para lanzar una campaña de concienciación pública sobre el valor y la importancia del personal de atención directa (DCW). </a:t>
            </a:r>
          </a:p>
          <a:p>
            <a:pPr marL="0" lvl="0" indent="0" algn="l" rtl="0">
              <a:spcBef>
                <a:spcPts val="0"/>
              </a:spcBef>
              <a:spcAft>
                <a:spcPts val="0"/>
              </a:spcAft>
              <a:buNone/>
            </a:pPr>
            <a:endParaRPr lang="es-ES" sz="16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spcBef>
                <a:spcPts val="0"/>
              </a:spcBef>
              <a:spcAft>
                <a:spcPts val="0"/>
              </a:spcAft>
              <a:buNone/>
            </a:pPr>
            <a:endParaRPr lang="es-ES" sz="16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spcBef>
                <a:spcPts val="0"/>
              </a:spcBef>
              <a:spcAft>
                <a:spcPts val="0"/>
              </a:spcAft>
              <a:buNone/>
            </a:pPr>
            <a:r>
              <a:rPr lang="es-ES" sz="1600" dirty="0">
                <a:solidFill>
                  <a:schemeClr val="lt1"/>
                </a:solidFill>
                <a:latin typeface="Verdana" panose="020B0604030504040204" pitchFamily="34" charset="0"/>
                <a:ea typeface="Verdana" panose="020B0604030504040204" pitchFamily="34" charset="0"/>
                <a:cs typeface="Verdana" panose="020B0604030504040204" pitchFamily="34" charset="0"/>
              </a:rPr>
              <a:t>La campaña "¿Quiénes son los DCW? muestra y destaca el valor y la importancia de los DCW y el impacto que cada uno de ellos puede tener en su comunidad. Además, la campaña pretende reclutar a la próxima generación de DCW en este campo crítico</a:t>
            </a:r>
            <a:r>
              <a:rPr lang="en" sz="1600" dirty="0">
                <a:solidFill>
                  <a:schemeClr val="lt1"/>
                </a:solidFill>
                <a:latin typeface="Verdana" panose="020B0604030504040204" pitchFamily="34" charset="0"/>
                <a:ea typeface="Verdana" panose="020B0604030504040204" pitchFamily="34" charset="0"/>
                <a:cs typeface="Verdana" panose="020B0604030504040204" pitchFamily="34" charset="0"/>
              </a:rPr>
              <a:t>.</a:t>
            </a:r>
            <a:endParaRPr sz="1600" dirty="0">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3832259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8420718C-15EB-D70F-94D4-685C9C758526}"/>
              </a:ext>
            </a:extLst>
          </p:cNvPr>
          <p:cNvSpPr txBox="1">
            <a:spLocks noGrp="1"/>
          </p:cNvSpPr>
          <p:nvPr>
            <p:ph type="title"/>
          </p:nvPr>
        </p:nvSpPr>
        <p:spPr>
          <a:xfrm>
            <a:off x="311700" y="161417"/>
            <a:ext cx="8520600" cy="951600"/>
          </a:xfrm>
          <a:prstGeom prst="rect">
            <a:avLst/>
          </a:prstGeom>
        </p:spPr>
        <p:txBody>
          <a:bodyPr spcFirstLastPara="1" wrap="square" lIns="91425" tIns="91425" rIns="91425" bIns="91425" anchor="t" anchorCtr="0">
            <a:normAutofit/>
          </a:bodyPr>
          <a:lstStyle/>
          <a:p>
            <a:pPr marL="0" lvl="0" indent="0" algn="l" rtl="0">
              <a:lnSpc>
                <a:spcPct val="100000"/>
              </a:lnSpc>
              <a:spcBef>
                <a:spcPts val="1200"/>
              </a:spcBef>
              <a:spcAft>
                <a:spcPts val="1200"/>
              </a:spcAft>
              <a:buNone/>
            </a:pPr>
            <a:r>
              <a:rPr lang="es" sz="3000" dirty="0">
                <a:latin typeface="Trebuchet MS"/>
                <a:ea typeface="Trebuchet MS"/>
                <a:cs typeface="Trebuchet MS"/>
                <a:sym typeface="Trebuchet MS"/>
              </a:rPr>
              <a:t>¿Por qué ahora</a:t>
            </a:r>
            <a:r>
              <a:rPr lang="en" sz="3000" dirty="0">
                <a:latin typeface="Trebuchet MS"/>
                <a:ea typeface="Trebuchet MS"/>
                <a:cs typeface="Trebuchet MS"/>
                <a:sym typeface="Trebuchet MS"/>
              </a:rPr>
              <a:t>?</a:t>
            </a:r>
            <a:endParaRPr sz="3000" dirty="0">
              <a:latin typeface="Trebuchet MS"/>
              <a:ea typeface="Trebuchet MS"/>
              <a:cs typeface="Trebuchet MS"/>
              <a:sym typeface="Trebuchet MS"/>
            </a:endParaRPr>
          </a:p>
        </p:txBody>
      </p:sp>
      <p:sp>
        <p:nvSpPr>
          <p:cNvPr id="5" name="Content">
            <a:extLst>
              <a:ext uri="{FF2B5EF4-FFF2-40B4-BE49-F238E27FC236}">
                <a16:creationId xmlns:a16="http://schemas.microsoft.com/office/drawing/2014/main" id="{70F2949A-CD64-E8D2-7283-FC642F28FFB3}"/>
              </a:ext>
            </a:extLst>
          </p:cNvPr>
          <p:cNvSpPr txBox="1"/>
          <p:nvPr/>
        </p:nvSpPr>
        <p:spPr>
          <a:xfrm>
            <a:off x="311725" y="1669287"/>
            <a:ext cx="8520600" cy="29854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dirty="0">
                <a:solidFill>
                  <a:schemeClr val="lt1"/>
                </a:solidFill>
                <a:latin typeface="Verdana" panose="020B0604030504040204" pitchFamily="34" charset="0"/>
                <a:ea typeface="Verdana" panose="020B0604030504040204" pitchFamily="34" charset="0"/>
                <a:cs typeface="Verdana" panose="020B0604030504040204" pitchFamily="34" charset="0"/>
              </a:rPr>
              <a:t>En Colorado hay escasez de trabajadores de atención directa en todo el estado.  </a:t>
            </a:r>
          </a:p>
          <a:p>
            <a:pPr marL="0" lvl="0" indent="0" algn="l" rtl="0">
              <a:spcBef>
                <a:spcPts val="0"/>
              </a:spcBef>
              <a:spcAft>
                <a:spcPts val="0"/>
              </a:spcAft>
              <a:buNone/>
            </a:pPr>
            <a:endParaRPr lang="es-ES" dirty="0">
              <a:solidFill>
                <a:schemeClr val="lt1"/>
              </a:solidFill>
              <a:latin typeface="Verdana" panose="020B0604030504040204" pitchFamily="34" charset="0"/>
              <a:ea typeface="Verdana" panose="020B0604030504040204" pitchFamily="34" charset="0"/>
              <a:cs typeface="Verdana" panose="020B0604030504040204" pitchFamily="34" charset="0"/>
            </a:endParaRPr>
          </a:p>
          <a:p>
            <a:pPr marL="0" lvl="0" indent="0" algn="l" rtl="0">
              <a:spcBef>
                <a:spcPts val="0"/>
              </a:spcBef>
              <a:spcAft>
                <a:spcPts val="0"/>
              </a:spcAft>
              <a:buNone/>
            </a:pPr>
            <a:r>
              <a:rPr lang="es-ES" dirty="0">
                <a:solidFill>
                  <a:schemeClr val="lt1"/>
                </a:solidFill>
                <a:latin typeface="Verdana" panose="020B0604030504040204" pitchFamily="34" charset="0"/>
                <a:ea typeface="Verdana" panose="020B0604030504040204" pitchFamily="34" charset="0"/>
                <a:cs typeface="Verdana" panose="020B0604030504040204" pitchFamily="34" charset="0"/>
              </a:rPr>
              <a:t>Los miembros o las personas que necesitan asistencia por discapacidad, edad o enfermedad dependen de los trabajadores de atención directa para permanecer en entornos domiciliarios y comunitarios. Por lo tanto, el aumento de la población de DCW afecta positivamente a todo el Estado</a:t>
            </a:r>
            <a:r>
              <a:rPr lang="en" dirty="0">
                <a:solidFill>
                  <a:schemeClr val="lt1"/>
                </a:solidFill>
                <a:latin typeface="Verdana" panose="020B0604030504040204" pitchFamily="34" charset="0"/>
                <a:ea typeface="Verdana" panose="020B0604030504040204" pitchFamily="34" charset="0"/>
                <a:cs typeface="Verdana" panose="020B0604030504040204" pitchFamily="34" charset="0"/>
              </a:rPr>
              <a:t>.</a:t>
            </a:r>
            <a:endParaRPr dirty="0">
              <a:solidFill>
                <a:schemeClr val="lt1"/>
              </a:solidFill>
              <a:latin typeface="Verdana" panose="020B0604030504040204" pitchFamily="34" charset="0"/>
              <a:ea typeface="Verdana" panose="020B0604030504040204" pitchFamily="34" charset="0"/>
              <a:cs typeface="Verdana" panose="020B0604030504040204" pitchFamily="34" charset="0"/>
            </a:endParaRPr>
          </a:p>
          <a:p>
            <a:pPr marL="0" lvl="0" indent="0" algn="l" rtl="0">
              <a:spcBef>
                <a:spcPts val="0"/>
              </a:spcBef>
              <a:spcAft>
                <a:spcPts val="0"/>
              </a:spcAft>
              <a:buNone/>
            </a:pPr>
            <a:endParaRPr dirty="0">
              <a:solidFill>
                <a:schemeClr val="lt1"/>
              </a:solidFill>
              <a:latin typeface="Verdana" panose="020B0604030504040204" pitchFamily="34" charset="0"/>
              <a:ea typeface="Verdana" panose="020B0604030504040204" pitchFamily="34" charset="0"/>
              <a:cs typeface="Verdana" panose="020B0604030504040204" pitchFamily="34" charset="0"/>
            </a:endParaRPr>
          </a:p>
          <a:p>
            <a:pPr marL="0" lvl="0" indent="0" algn="l" rtl="0">
              <a:spcBef>
                <a:spcPts val="0"/>
              </a:spcBef>
              <a:spcAft>
                <a:spcPts val="0"/>
              </a:spcAft>
              <a:buNone/>
            </a:pPr>
            <a:r>
              <a:rPr lang="es" dirty="0">
                <a:solidFill>
                  <a:schemeClr val="lt1"/>
                </a:solidFill>
                <a:latin typeface="Verdana" panose="020B0604030504040204" pitchFamily="34" charset="0"/>
                <a:ea typeface="Verdana" panose="020B0604030504040204" pitchFamily="34" charset="0"/>
                <a:cs typeface="Verdana" panose="020B0604030504040204" pitchFamily="34" charset="0"/>
              </a:rPr>
              <a:t>Según</a:t>
            </a:r>
            <a:r>
              <a:rPr lang="en">
                <a:solidFill>
                  <a:schemeClr val="lt1"/>
                </a:solidFill>
                <a:latin typeface="Verdana" panose="020B0604030504040204" pitchFamily="34" charset="0"/>
                <a:ea typeface="Verdana" panose="020B0604030504040204" pitchFamily="34" charset="0"/>
                <a:cs typeface="Verdana" panose="020B0604030504040204" pitchFamily="34" charset="0"/>
              </a:rPr>
              <a:t> </a:t>
            </a:r>
            <a:r>
              <a:rPr lang="es-ES" u="sng">
                <a:solidFill>
                  <a:schemeClr val="bg1"/>
                </a:solid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un </a:t>
            </a:r>
            <a:r>
              <a:rPr lang="es-ES" u="sng" dirty="0">
                <a:solidFill>
                  <a:schemeClr val="bg1"/>
                </a:solid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estudio de Información de Salud Protegida (PHI)PHI de 2022</a:t>
            </a:r>
            <a:r>
              <a:rPr lang="en" dirty="0">
                <a:solidFill>
                  <a:schemeClr val="lt1"/>
                </a:solidFill>
                <a:uFill>
                  <a:noFill/>
                </a:u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a:t>
            </a:r>
            <a:r>
              <a:rPr lang="en" dirty="0">
                <a:solidFill>
                  <a:schemeClr val="lt1"/>
                </a:solidFill>
                <a:latin typeface="Verdana" panose="020B0604030504040204" pitchFamily="34" charset="0"/>
                <a:ea typeface="Verdana" panose="020B0604030504040204" pitchFamily="34" charset="0"/>
                <a:cs typeface="Verdana" panose="020B0604030504040204" pitchFamily="34" charset="0"/>
              </a:rPr>
              <a:t> </a:t>
            </a:r>
            <a:r>
              <a:rPr lang="es" dirty="0">
                <a:solidFill>
                  <a:schemeClr val="lt1"/>
                </a:solidFill>
                <a:latin typeface="Verdana" panose="020B0604030504040204" pitchFamily="34" charset="0"/>
                <a:ea typeface="Verdana" panose="020B0604030504040204" pitchFamily="34" charset="0"/>
                <a:cs typeface="Verdana" panose="020B0604030504040204" pitchFamily="34" charset="0"/>
              </a:rPr>
              <a:t>se prevé que la población de adultos mayores (más de 65 años) en Estados Unidos casi se duplique, pasando de 49.2 millones a 94.7 millones. Este rápido crecimiento demográfico es "el principal impulsor del crecimiento del empleo en la atención directa". El crecimiento también repercutirá en la futura demanda de trabajadores de atención directa. Esto no incluye el número de personas con discapacidades o enfermedades que requieren atención directa.</a:t>
            </a:r>
            <a:endParaRPr dirty="0">
              <a:solidFill>
                <a:srgbClr val="4A86E8"/>
              </a:solidFill>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60832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063CA7-660A-5E64-9C79-9BB8D2F45A4F}"/>
              </a:ext>
            </a:extLst>
          </p:cNvPr>
          <p:cNvSpPr>
            <a:spLocks noGrp="1"/>
          </p:cNvSpPr>
          <p:nvPr>
            <p:ph type="title"/>
          </p:nvPr>
        </p:nvSpPr>
        <p:spPr>
          <a:xfrm>
            <a:off x="0" y="-887829"/>
            <a:ext cx="10668000" cy="572700"/>
          </a:xfrm>
        </p:spPr>
        <p:txBody>
          <a:bodyPr>
            <a:noAutofit/>
          </a:bodyPr>
          <a:lstStyle/>
          <a:p>
            <a:r>
              <a:rPr lang="es-ES" sz="3000" dirty="0">
                <a:latin typeface="+mj-lt"/>
              </a:rPr>
              <a:t>Gráfica de datos de los trabajadores de atención domiciliaria</a:t>
            </a:r>
            <a:endParaRPr lang="en-US" sz="3000" dirty="0">
              <a:latin typeface="+mj-lt"/>
            </a:endParaRPr>
          </a:p>
        </p:txBody>
      </p:sp>
      <p:pic>
        <p:nvPicPr>
          <p:cNvPr id="2" name="Content" descr="A partir de 2020, cuando los trabajadores de atención domiciliaria (HCW) se clasifiquen por:&#10;- Género: La mayoría son mujeres (85%), mientras que los hombres representan el 15% de la fuerza laboral.&#10;- Edad: La mayoría pertenece a la categoría de 55-64 años, con un 24%; la de 45-54 años, con un 21%; la de 35-44 y 25-34 años, con un 17%; la de mayores de 65 años, con un 12%; y el grupo de edad menos representado es el de 16-24 años, con un 9%.&#10;- Raza y etnia: Los trabajadores blancos son mayoría, con un 37%, seguidos de los trabajadores negros/afroamericanos, con un 27%, los hispanos/latinos de cualquier raza, con un 23%, y los asiáticos/de las islas del Pacífico, con un 9%. Todos los demás representaban el 5% de la mano de obra.">
            <a:extLst>
              <a:ext uri="{FF2B5EF4-FFF2-40B4-BE49-F238E27FC236}">
                <a16:creationId xmlns:a16="http://schemas.microsoft.com/office/drawing/2014/main" id="{E9CD90FC-1DAE-3931-4D5B-C538B2472AD2}"/>
              </a:ext>
            </a:extLst>
          </p:cNvPr>
          <p:cNvPicPr preferRelativeResize="0"/>
          <p:nvPr/>
        </p:nvPicPr>
        <p:blipFill rotWithShape="1">
          <a:blip r:embed="rId4"/>
          <a:srcRect l="6252" r="7172"/>
          <a:stretch/>
        </p:blipFill>
        <p:spPr>
          <a:xfrm>
            <a:off x="1524180" y="245223"/>
            <a:ext cx="6095640" cy="4653054"/>
          </a:xfrm>
          <a:prstGeom prst="rect">
            <a:avLst/>
          </a:prstGeom>
          <a:noFill/>
          <a:ln>
            <a:noFill/>
          </a:ln>
        </p:spPr>
      </p:pic>
    </p:spTree>
    <p:custDataLst>
      <p:tags r:id="rId1"/>
    </p:custDataLst>
    <p:extLst>
      <p:ext uri="{BB962C8B-B14F-4D97-AF65-F5344CB8AC3E}">
        <p14:creationId xmlns:p14="http://schemas.microsoft.com/office/powerpoint/2010/main" val="2008453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a:extLst>
              <a:ext uri="{FF2B5EF4-FFF2-40B4-BE49-F238E27FC236}">
                <a16:creationId xmlns:a16="http://schemas.microsoft.com/office/drawing/2014/main" id="{06B11B31-4A69-BCBD-9DD4-CA6E8ABD184D}"/>
              </a:ext>
            </a:extLst>
          </p:cNvPr>
          <p:cNvSpPr txBox="1">
            <a:spLocks noGrp="1"/>
          </p:cNvSpPr>
          <p:nvPr>
            <p:ph type="title"/>
          </p:nvPr>
        </p:nvSpPr>
        <p:spPr>
          <a:xfrm>
            <a:off x="311700" y="161417"/>
            <a:ext cx="8520600" cy="951600"/>
          </a:xfrm>
          <a:prstGeom prst="rect">
            <a:avLst/>
          </a:prstGeom>
        </p:spPr>
        <p:txBody>
          <a:bodyPr spcFirstLastPara="1" wrap="square" lIns="91425" tIns="91425" rIns="91425" bIns="91425" anchor="t" anchorCtr="0">
            <a:normAutofit/>
          </a:bodyPr>
          <a:lstStyle/>
          <a:p>
            <a:pPr>
              <a:spcBef>
                <a:spcPts val="1200"/>
              </a:spcBef>
              <a:spcAft>
                <a:spcPts val="1200"/>
              </a:spcAft>
            </a:pPr>
            <a:r>
              <a:rPr lang="es" sz="3000" dirty="0">
                <a:solidFill>
                  <a:schemeClr val="bg1"/>
                </a:solidFill>
                <a:latin typeface="Trebuchet MS"/>
                <a:sym typeface="Trebuchet MS"/>
              </a:rPr>
              <a:t>Asociaciones</a:t>
            </a:r>
            <a:endParaRPr sz="3000" dirty="0">
              <a:solidFill>
                <a:schemeClr val="bg1"/>
              </a:solidFill>
              <a:latin typeface="Trebuchet MS"/>
              <a:sym typeface="Trebuchet MS"/>
            </a:endParaRPr>
          </a:p>
        </p:txBody>
      </p:sp>
      <p:sp>
        <p:nvSpPr>
          <p:cNvPr id="30" name="Content">
            <a:extLst>
              <a:ext uri="{FF2B5EF4-FFF2-40B4-BE49-F238E27FC236}">
                <a16:creationId xmlns:a16="http://schemas.microsoft.com/office/drawing/2014/main" id="{CED8EF4B-62CE-4021-A761-191EDA66EE5D}"/>
              </a:ext>
            </a:extLst>
          </p:cNvPr>
          <p:cNvSpPr txBox="1"/>
          <p:nvPr/>
        </p:nvSpPr>
        <p:spPr>
          <a:xfrm>
            <a:off x="311725" y="1571083"/>
            <a:ext cx="852060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dirty="0">
                <a:solidFill>
                  <a:srgbClr val="00196F"/>
                </a:solidFill>
                <a:latin typeface="Verdana" panose="020B0604030504040204" pitchFamily="34" charset="0"/>
                <a:ea typeface="Verdana" panose="020B0604030504040204" pitchFamily="34" charset="0"/>
                <a:cs typeface="Verdana" panose="020B0604030504040204" pitchFamily="34" charset="0"/>
                <a:sym typeface="Roboto"/>
              </a:rPr>
              <a:t>La campaña se ha asociado con los siguientes medios para distribuir mensajes clave y publicidad en todo el estado de Colorado. El beneficio para estas asociaciones es que cada medio puede impulsar el mensaje de la campaña en sus comunidades y concienciar sobre quiénes son los DCW y por qué es importante su trabajo.</a:t>
            </a:r>
          </a:p>
        </p:txBody>
      </p:sp>
      <p:sp>
        <p:nvSpPr>
          <p:cNvPr id="32" name="Content">
            <a:extLst>
              <a:ext uri="{FF2B5EF4-FFF2-40B4-BE49-F238E27FC236}">
                <a16:creationId xmlns:a16="http://schemas.microsoft.com/office/drawing/2014/main" id="{6D617393-0F37-F1E4-5AB4-C3ECE4229E21}"/>
              </a:ext>
            </a:extLst>
          </p:cNvPr>
          <p:cNvSpPr txBox="1"/>
          <p:nvPr/>
        </p:nvSpPr>
        <p:spPr>
          <a:xfrm>
            <a:off x="561820" y="2896023"/>
            <a:ext cx="914400" cy="37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Kool105</a:t>
            </a:r>
            <a:endParaRPr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p:txBody>
      </p:sp>
      <p:sp>
        <p:nvSpPr>
          <p:cNvPr id="38" name="Content">
            <a:extLst>
              <a:ext uri="{FF2B5EF4-FFF2-40B4-BE49-F238E27FC236}">
                <a16:creationId xmlns:a16="http://schemas.microsoft.com/office/drawing/2014/main" id="{A28DD227-C496-746F-E6CA-9ED8CC04B58F}"/>
              </a:ext>
            </a:extLst>
          </p:cNvPr>
          <p:cNvSpPr txBox="1"/>
          <p:nvPr/>
        </p:nvSpPr>
        <p:spPr>
          <a:xfrm>
            <a:off x="2291828" y="2821282"/>
            <a:ext cx="1381200" cy="67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Kroenke Sports &amp; Entertainment</a:t>
            </a:r>
            <a:endParaRPr sz="1200" dirty="0">
              <a:latin typeface="Verdana" panose="020B0604030504040204" pitchFamily="34" charset="0"/>
              <a:ea typeface="Verdana" panose="020B0604030504040204" pitchFamily="34" charset="0"/>
              <a:cs typeface="Verdana" panose="020B0604030504040204" pitchFamily="34" charset="0"/>
              <a:sym typeface="Roboto"/>
            </a:endParaRPr>
          </a:p>
        </p:txBody>
      </p:sp>
      <p:sp>
        <p:nvSpPr>
          <p:cNvPr id="40" name="Content">
            <a:extLst>
              <a:ext uri="{FF2B5EF4-FFF2-40B4-BE49-F238E27FC236}">
                <a16:creationId xmlns:a16="http://schemas.microsoft.com/office/drawing/2014/main" id="{7E636CF1-0548-53CE-63D3-524550CE5D27}"/>
              </a:ext>
            </a:extLst>
          </p:cNvPr>
          <p:cNvSpPr txBox="1"/>
          <p:nvPr/>
        </p:nvSpPr>
        <p:spPr>
          <a:xfrm>
            <a:off x="4983007" y="2850401"/>
            <a:ext cx="1216800" cy="32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Telemundo</a:t>
            </a:r>
            <a:endParaRPr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ctr" rtl="0">
              <a:spcBef>
                <a:spcPts val="0"/>
              </a:spcBef>
              <a:spcAft>
                <a:spcPts val="0"/>
              </a:spcAft>
              <a:buNone/>
            </a:pPr>
            <a:endParaRPr sz="1200" dirty="0">
              <a:latin typeface="Verdana" panose="020B0604030504040204" pitchFamily="34" charset="0"/>
              <a:ea typeface="Verdana" panose="020B0604030504040204" pitchFamily="34" charset="0"/>
              <a:cs typeface="Verdana" panose="020B0604030504040204" pitchFamily="34" charset="0"/>
              <a:sym typeface="Roboto"/>
            </a:endParaRPr>
          </a:p>
        </p:txBody>
      </p:sp>
      <p:sp>
        <p:nvSpPr>
          <p:cNvPr id="54" name="Content">
            <a:extLst>
              <a:ext uri="{FF2B5EF4-FFF2-40B4-BE49-F238E27FC236}">
                <a16:creationId xmlns:a16="http://schemas.microsoft.com/office/drawing/2014/main" id="{B6B17D34-69E7-0C2B-6306-C82FD43ECBF3}"/>
              </a:ext>
            </a:extLst>
          </p:cNvPr>
          <p:cNvSpPr txBox="1"/>
          <p:nvPr/>
        </p:nvSpPr>
        <p:spPr>
          <a:xfrm>
            <a:off x="7464625" y="2865182"/>
            <a:ext cx="1381200" cy="50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El Comercio de Colorado</a:t>
            </a:r>
          </a:p>
          <a:p>
            <a:pPr marL="0" lvl="0" indent="0" algn="ctr" rtl="0">
              <a:spcBef>
                <a:spcPts val="0"/>
              </a:spcBef>
              <a:spcAft>
                <a:spcPts val="0"/>
              </a:spcAft>
              <a:buNone/>
            </a:pPr>
            <a:endParaRPr lang="en-US" sz="1200" dirty="0">
              <a:latin typeface="Verdana" panose="020B0604030504040204" pitchFamily="34" charset="0"/>
              <a:ea typeface="Verdana" panose="020B0604030504040204" pitchFamily="34" charset="0"/>
              <a:cs typeface="Verdana" panose="020B0604030504040204" pitchFamily="34" charset="0"/>
              <a:sym typeface="Roboto"/>
            </a:endParaRPr>
          </a:p>
        </p:txBody>
      </p:sp>
      <p:sp>
        <p:nvSpPr>
          <p:cNvPr id="50" name="Content">
            <a:extLst>
              <a:ext uri="{FF2B5EF4-FFF2-40B4-BE49-F238E27FC236}">
                <a16:creationId xmlns:a16="http://schemas.microsoft.com/office/drawing/2014/main" id="{7C5FCC67-C8D1-B749-4D65-A2D05825A64E}"/>
              </a:ext>
            </a:extLst>
          </p:cNvPr>
          <p:cNvSpPr txBox="1"/>
          <p:nvPr/>
        </p:nvSpPr>
        <p:spPr>
          <a:xfrm>
            <a:off x="1648738" y="3715725"/>
            <a:ext cx="664200" cy="37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CBS</a:t>
            </a:r>
            <a:endParaRPr sz="1200" dirty="0">
              <a:latin typeface="Verdana" panose="020B0604030504040204" pitchFamily="34" charset="0"/>
              <a:ea typeface="Verdana" panose="020B0604030504040204" pitchFamily="34" charset="0"/>
              <a:cs typeface="Verdana" panose="020B0604030504040204" pitchFamily="34" charset="0"/>
              <a:sym typeface="Roboto"/>
            </a:endParaRPr>
          </a:p>
        </p:txBody>
      </p:sp>
      <p:sp>
        <p:nvSpPr>
          <p:cNvPr id="46" name="Content">
            <a:extLst>
              <a:ext uri="{FF2B5EF4-FFF2-40B4-BE49-F238E27FC236}">
                <a16:creationId xmlns:a16="http://schemas.microsoft.com/office/drawing/2014/main" id="{31CEC677-C14B-865C-8BCF-B689B896382E}"/>
              </a:ext>
            </a:extLst>
          </p:cNvPr>
          <p:cNvSpPr txBox="1"/>
          <p:nvPr/>
        </p:nvSpPr>
        <p:spPr>
          <a:xfrm>
            <a:off x="4088346" y="3387293"/>
            <a:ext cx="914400" cy="62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Peacock &amp; NBC+</a:t>
            </a:r>
            <a:endParaRPr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ctr" rtl="0">
              <a:spcBef>
                <a:spcPts val="0"/>
              </a:spcBef>
              <a:spcAft>
                <a:spcPts val="0"/>
              </a:spcAft>
              <a:buNone/>
            </a:pPr>
            <a:endParaRPr sz="1200" dirty="0">
              <a:latin typeface="Verdana" panose="020B0604030504040204" pitchFamily="34" charset="0"/>
              <a:ea typeface="Verdana" panose="020B0604030504040204" pitchFamily="34" charset="0"/>
              <a:cs typeface="Verdana" panose="020B0604030504040204" pitchFamily="34" charset="0"/>
              <a:sym typeface="Roboto"/>
            </a:endParaRPr>
          </a:p>
        </p:txBody>
      </p:sp>
      <p:sp>
        <p:nvSpPr>
          <p:cNvPr id="34" name="Content">
            <a:extLst>
              <a:ext uri="{FF2B5EF4-FFF2-40B4-BE49-F238E27FC236}">
                <a16:creationId xmlns:a16="http://schemas.microsoft.com/office/drawing/2014/main" id="{06B8A46B-9589-AA46-26F4-A0446EAD9411}"/>
              </a:ext>
            </a:extLst>
          </p:cNvPr>
          <p:cNvSpPr txBox="1"/>
          <p:nvPr/>
        </p:nvSpPr>
        <p:spPr>
          <a:xfrm>
            <a:off x="6504009" y="3428692"/>
            <a:ext cx="664200" cy="53304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MIX 100</a:t>
            </a:r>
            <a:endParaRPr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ctr" rtl="0">
              <a:spcBef>
                <a:spcPts val="0"/>
              </a:spcBef>
              <a:spcAft>
                <a:spcPts val="0"/>
              </a:spcAft>
              <a:buNone/>
            </a:pPr>
            <a:endParaRPr sz="1200" dirty="0">
              <a:latin typeface="Verdana" panose="020B0604030504040204" pitchFamily="34" charset="0"/>
              <a:ea typeface="Verdana" panose="020B0604030504040204" pitchFamily="34" charset="0"/>
              <a:cs typeface="Verdana" panose="020B0604030504040204" pitchFamily="34" charset="0"/>
              <a:sym typeface="Roboto"/>
            </a:endParaRPr>
          </a:p>
        </p:txBody>
      </p:sp>
      <p:sp>
        <p:nvSpPr>
          <p:cNvPr id="36" name="Content">
            <a:extLst>
              <a:ext uri="{FF2B5EF4-FFF2-40B4-BE49-F238E27FC236}">
                <a16:creationId xmlns:a16="http://schemas.microsoft.com/office/drawing/2014/main" id="{C910D264-0022-D82C-E27C-81359351E7B3}"/>
              </a:ext>
            </a:extLst>
          </p:cNvPr>
          <p:cNvSpPr txBox="1"/>
          <p:nvPr/>
        </p:nvSpPr>
        <p:spPr>
          <a:xfrm>
            <a:off x="615164" y="4345421"/>
            <a:ext cx="963292" cy="43744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err="1">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Outfront</a:t>
            </a:r>
            <a:r>
              <a:rPr lang="en"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 Magazine</a:t>
            </a:r>
            <a:endParaRPr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ctr" rtl="0">
              <a:spcBef>
                <a:spcPts val="0"/>
              </a:spcBef>
              <a:spcAft>
                <a:spcPts val="0"/>
              </a:spcAft>
              <a:buNone/>
            </a:pPr>
            <a:endParaRPr sz="1200" dirty="0">
              <a:latin typeface="Verdana" panose="020B0604030504040204" pitchFamily="34" charset="0"/>
              <a:ea typeface="Verdana" panose="020B0604030504040204" pitchFamily="34" charset="0"/>
              <a:cs typeface="Verdana" panose="020B0604030504040204" pitchFamily="34" charset="0"/>
              <a:sym typeface="Roboto"/>
            </a:endParaRPr>
          </a:p>
        </p:txBody>
      </p:sp>
      <p:sp>
        <p:nvSpPr>
          <p:cNvPr id="48" name="Content">
            <a:extLst>
              <a:ext uri="{FF2B5EF4-FFF2-40B4-BE49-F238E27FC236}">
                <a16:creationId xmlns:a16="http://schemas.microsoft.com/office/drawing/2014/main" id="{8A817FA9-7E11-E6EE-960F-8908FA6B198F}"/>
              </a:ext>
            </a:extLst>
          </p:cNvPr>
          <p:cNvSpPr txBox="1"/>
          <p:nvPr/>
        </p:nvSpPr>
        <p:spPr>
          <a:xfrm>
            <a:off x="2541350" y="4465398"/>
            <a:ext cx="1170000" cy="37919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err="1">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Westword</a:t>
            </a:r>
            <a:endParaRPr sz="1200">
              <a:latin typeface="Verdana" panose="020B0604030504040204" pitchFamily="34" charset="0"/>
              <a:ea typeface="Verdana" panose="020B0604030504040204" pitchFamily="34" charset="0"/>
              <a:cs typeface="Verdana" panose="020B0604030504040204" pitchFamily="34" charset="0"/>
              <a:sym typeface="Roboto"/>
            </a:endParaRPr>
          </a:p>
        </p:txBody>
      </p:sp>
      <p:sp>
        <p:nvSpPr>
          <p:cNvPr id="44" name="Content">
            <a:extLst>
              <a:ext uri="{FF2B5EF4-FFF2-40B4-BE49-F238E27FC236}">
                <a16:creationId xmlns:a16="http://schemas.microsoft.com/office/drawing/2014/main" id="{9F3837E6-541F-24EC-6DC7-7C46B55C2509}"/>
              </a:ext>
            </a:extLst>
          </p:cNvPr>
          <p:cNvSpPr txBox="1"/>
          <p:nvPr/>
        </p:nvSpPr>
        <p:spPr>
          <a:xfrm>
            <a:off x="4611056" y="4096316"/>
            <a:ext cx="955200" cy="76814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The Colorado Sun</a:t>
            </a:r>
            <a:endParaRPr sz="120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ctr" rtl="0">
              <a:spcBef>
                <a:spcPts val="0"/>
              </a:spcBef>
              <a:spcAft>
                <a:spcPts val="0"/>
              </a:spcAft>
              <a:buNone/>
            </a:pPr>
            <a:endParaRPr sz="1200">
              <a:latin typeface="Verdana" panose="020B0604030504040204" pitchFamily="34" charset="0"/>
              <a:ea typeface="Verdana" panose="020B0604030504040204" pitchFamily="34" charset="0"/>
              <a:cs typeface="Verdana" panose="020B0604030504040204" pitchFamily="34" charset="0"/>
              <a:sym typeface="Roboto"/>
            </a:endParaRPr>
          </a:p>
        </p:txBody>
      </p:sp>
      <p:sp>
        <p:nvSpPr>
          <p:cNvPr id="52" name="Content">
            <a:extLst>
              <a:ext uri="{FF2B5EF4-FFF2-40B4-BE49-F238E27FC236}">
                <a16:creationId xmlns:a16="http://schemas.microsoft.com/office/drawing/2014/main" id="{CA0EAC2C-552E-AF06-6573-E975B96AD107}"/>
              </a:ext>
            </a:extLst>
          </p:cNvPr>
          <p:cNvSpPr txBox="1"/>
          <p:nvPr/>
        </p:nvSpPr>
        <p:spPr>
          <a:xfrm>
            <a:off x="6367525" y="4320770"/>
            <a:ext cx="1097100" cy="50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Lamar Advertising</a:t>
            </a:r>
            <a:endParaRPr sz="120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ctr" rtl="0">
              <a:spcBef>
                <a:spcPts val="0"/>
              </a:spcBef>
              <a:spcAft>
                <a:spcPts val="0"/>
              </a:spcAft>
              <a:buNone/>
            </a:pPr>
            <a:endParaRPr sz="1200">
              <a:latin typeface="Verdana" panose="020B0604030504040204" pitchFamily="34" charset="0"/>
              <a:ea typeface="Verdana" panose="020B0604030504040204" pitchFamily="34" charset="0"/>
              <a:cs typeface="Verdana" panose="020B0604030504040204" pitchFamily="34" charset="0"/>
              <a:sym typeface="Roboto"/>
            </a:endParaRPr>
          </a:p>
        </p:txBody>
      </p:sp>
      <p:sp>
        <p:nvSpPr>
          <p:cNvPr id="42" name="Content">
            <a:extLst>
              <a:ext uri="{FF2B5EF4-FFF2-40B4-BE49-F238E27FC236}">
                <a16:creationId xmlns:a16="http://schemas.microsoft.com/office/drawing/2014/main" id="{9F457C90-8196-7DFA-EC8B-7BD8461AB137}"/>
              </a:ext>
            </a:extLst>
          </p:cNvPr>
          <p:cNvSpPr txBox="1"/>
          <p:nvPr/>
        </p:nvSpPr>
        <p:spPr>
          <a:xfrm>
            <a:off x="7940970" y="4485266"/>
            <a:ext cx="914400" cy="37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9News</a:t>
            </a:r>
            <a:endParaRPr sz="1200">
              <a:latin typeface="Verdana" panose="020B0604030504040204" pitchFamily="34" charset="0"/>
              <a:ea typeface="Verdana" panose="020B0604030504040204" pitchFamily="34" charset="0"/>
              <a:cs typeface="Verdana" panose="020B0604030504040204" pitchFamily="34" charset="0"/>
              <a:sym typeface="Roboto"/>
            </a:endParaRPr>
          </a:p>
        </p:txBody>
      </p:sp>
    </p:spTree>
    <p:custDataLst>
      <p:tags r:id="rId1"/>
    </p:custDataLst>
    <p:extLst>
      <p:ext uri="{BB962C8B-B14F-4D97-AF65-F5344CB8AC3E}">
        <p14:creationId xmlns:p14="http://schemas.microsoft.com/office/powerpoint/2010/main" val="2282620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AC736D-3F25-0B38-1603-C6454E321BB6}"/>
              </a:ext>
            </a:extLst>
          </p:cNvPr>
          <p:cNvSpPr>
            <a:spLocks noGrp="1"/>
          </p:cNvSpPr>
          <p:nvPr>
            <p:ph type="title" idx="4294967295"/>
          </p:nvPr>
        </p:nvSpPr>
        <p:spPr>
          <a:xfrm>
            <a:off x="0" y="-872330"/>
            <a:ext cx="8520600" cy="572700"/>
          </a:xfrm>
        </p:spPr>
        <p:txBody>
          <a:bodyPr>
            <a:noAutofit/>
          </a:bodyPr>
          <a:lstStyle/>
          <a:p>
            <a:r>
              <a:rPr lang="en-US" sz="3000" dirty="0" err="1">
                <a:latin typeface="+mj-lt"/>
              </a:rPr>
              <a:t>Recursos</a:t>
            </a:r>
            <a:endParaRPr lang="en-US" sz="3000" dirty="0">
              <a:latin typeface="+mj-lt"/>
            </a:endParaRPr>
          </a:p>
        </p:txBody>
      </p:sp>
      <p:sp>
        <p:nvSpPr>
          <p:cNvPr id="2" name="Content">
            <a:extLst>
              <a:ext uri="{FF2B5EF4-FFF2-40B4-BE49-F238E27FC236}">
                <a16:creationId xmlns:a16="http://schemas.microsoft.com/office/drawing/2014/main" id="{86BC6A96-068D-FE6E-CE1D-76E5D22C73BA}"/>
              </a:ext>
            </a:extLst>
          </p:cNvPr>
          <p:cNvSpPr txBox="1">
            <a:spLocks/>
          </p:cNvSpPr>
          <p:nvPr/>
        </p:nvSpPr>
        <p:spPr>
          <a:xfrm>
            <a:off x="311725" y="500925"/>
            <a:ext cx="8601000" cy="3774300"/>
          </a:xfrm>
          <a:prstGeom prst="rect">
            <a:avLst/>
          </a:prstGeom>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 sz="2700" dirty="0">
                <a:solidFill>
                  <a:schemeClr val="bg1"/>
                </a:solidFill>
                <a:latin typeface="Trebuchet MS"/>
                <a:ea typeface="Trebuchet MS"/>
                <a:cs typeface="Trebuchet MS"/>
                <a:sym typeface="Trebuchet MS"/>
              </a:rPr>
              <a:t>Obtenga más información sobre cómo los DCWs marcan la diferencia y cómo usted también puede serlo en</a:t>
            </a:r>
            <a:r>
              <a:rPr lang="en-US" sz="2700" dirty="0">
                <a:solidFill>
                  <a:schemeClr val="bg1"/>
                </a:solidFill>
                <a:latin typeface="Trebuchet MS"/>
                <a:ea typeface="Trebuchet MS"/>
                <a:cs typeface="Trebuchet MS"/>
                <a:sym typeface="Trebuchet MS"/>
              </a:rPr>
              <a:t>:</a:t>
            </a:r>
            <a:br>
              <a:rPr lang="en-US" sz="2700" dirty="0">
                <a:latin typeface="Trebuchet MS"/>
                <a:ea typeface="Trebuchet MS"/>
                <a:cs typeface="Trebuchet MS"/>
                <a:sym typeface="Trebuchet MS"/>
              </a:rPr>
            </a:br>
            <a:r>
              <a:rPr lang="en-US" sz="2700" u="sng" dirty="0">
                <a:solidFill>
                  <a:srgbClr val="00B0F0"/>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hcpf.colorado.gov/Direct-Care-Spotlight</a:t>
            </a:r>
            <a:endParaRPr lang="en-US" sz="2700" dirty="0">
              <a:solidFill>
                <a:schemeClr val="bg1"/>
              </a:solidFill>
              <a:latin typeface="Trebuchet MS"/>
              <a:ea typeface="Trebuchet MS"/>
              <a:cs typeface="Trebuchet MS"/>
              <a:sym typeface="Trebuchet MS"/>
            </a:endParaRPr>
          </a:p>
          <a:p>
            <a:pPr>
              <a:spcBef>
                <a:spcPts val="1800"/>
              </a:spcBef>
            </a:pPr>
            <a:r>
              <a:rPr lang="es" sz="2700" dirty="0">
                <a:solidFill>
                  <a:schemeClr val="bg1"/>
                </a:solidFill>
                <a:latin typeface="Trebuchet MS"/>
                <a:ea typeface="Trebuchet MS"/>
                <a:cs typeface="Trebuchet MS"/>
                <a:sym typeface="Trebuchet MS"/>
              </a:rPr>
              <a:t>Para apoyar esta campaña, diríjase a </a:t>
            </a:r>
            <a:r>
              <a:rPr lang="en-US" sz="2700" dirty="0">
                <a:solidFill>
                  <a:schemeClr val="bg1"/>
                </a:solidFill>
                <a:latin typeface="Trebuchet MS"/>
                <a:ea typeface="Trebuchet MS"/>
                <a:cs typeface="Trebuchet MS"/>
                <a:sym typeface="Trebuchet MS"/>
              </a:rPr>
              <a:t>: </a:t>
            </a:r>
            <a:r>
              <a:rPr lang="en-US" sz="2700" u="sng" dirty="0">
                <a:solidFill>
                  <a:srgbClr val="00B0F0"/>
                </a:solidFill>
                <a:latin typeface="Trebuchet MS"/>
                <a:sym typeface="Trebuchet MS"/>
                <a:hlinkClick r:id="rId5">
                  <a:extLst>
                    <a:ext uri="{A12FA001-AC4F-418D-AE19-62706E023703}">
                      <ahyp:hlinkClr xmlns:ahyp="http://schemas.microsoft.com/office/drawing/2018/hyperlinkcolor" val="tx"/>
                    </a:ext>
                  </a:extLst>
                </a:hlinkClick>
              </a:rPr>
              <a:t>JWolford@circuitmedia.com</a:t>
            </a:r>
            <a:endParaRPr lang="en-US" sz="2700" u="sng" dirty="0">
              <a:solidFill>
                <a:srgbClr val="00B0F0"/>
              </a:solidFill>
              <a:latin typeface="Trebuchet MS"/>
              <a:sym typeface="Trebuchet MS"/>
            </a:endParaRPr>
          </a:p>
        </p:txBody>
      </p:sp>
      <p:pic>
        <p:nvPicPr>
          <p:cNvPr id="4" name="Picture 3" descr="Logo del Departamento de Política y Financiación de la Atención Médica">
            <a:extLst>
              <a:ext uri="{FF2B5EF4-FFF2-40B4-BE49-F238E27FC236}">
                <a16:creationId xmlns:a16="http://schemas.microsoft.com/office/drawing/2014/main" id="{A2FE204A-D5A9-92B9-D8ED-C42C3E2349DA}"/>
              </a:ext>
            </a:extLst>
          </p:cNvPr>
          <p:cNvPicPr>
            <a:picLocks noChangeAspect="1"/>
          </p:cNvPicPr>
          <p:nvPr/>
        </p:nvPicPr>
        <p:blipFill>
          <a:blip r:embed="rId6"/>
          <a:stretch>
            <a:fillRect/>
          </a:stretch>
        </p:blipFill>
        <p:spPr>
          <a:xfrm>
            <a:off x="457237" y="4162741"/>
            <a:ext cx="4014179" cy="675462"/>
          </a:xfrm>
          <a:prstGeom prst="rect">
            <a:avLst/>
          </a:prstGeom>
        </p:spPr>
      </p:pic>
    </p:spTree>
    <p:custDataLst>
      <p:tags r:id="rId1"/>
    </p:custDataLst>
    <p:extLst>
      <p:ext uri="{BB962C8B-B14F-4D97-AF65-F5344CB8AC3E}">
        <p14:creationId xmlns:p14="http://schemas.microsoft.com/office/powerpoint/2010/main" val="13123458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245D38"/>
      </a:accent5>
      <a:accent6>
        <a:srgbClr val="D0F6FF"/>
      </a:accent6>
      <a:hlink>
        <a:srgbClr val="009384"/>
      </a:hlink>
      <a:folHlink>
        <a:srgbClr val="009384"/>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TotalTime>
  <Words>808</Words>
  <Application>Microsoft Office PowerPoint</Application>
  <PresentationFormat>On-screen Show (16:9)</PresentationFormat>
  <Paragraphs>57</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Roboto</vt:lpstr>
      <vt:lpstr>Arial</vt:lpstr>
      <vt:lpstr>Trebuchet MS</vt:lpstr>
      <vt:lpstr>Merriweather</vt:lpstr>
      <vt:lpstr>Verdana</vt:lpstr>
      <vt:lpstr>Paradigm</vt:lpstr>
      <vt:lpstr>¿Quiénes son los DCW?</vt:lpstr>
      <vt:lpstr>Campaign Objectives (1)</vt:lpstr>
      <vt:lpstr>Objetivos de la campaña</vt:lpstr>
      <vt:lpstr>Who are DCWs? (2)</vt:lpstr>
      <vt:lpstr>DCW: proporcionar apoyo que mejora vidas</vt:lpstr>
      <vt:lpstr>¿Por qué ahora?</vt:lpstr>
      <vt:lpstr>Gráfica de datos de los trabajadores de atención domiciliaria</vt:lpstr>
      <vt:lpstr>Asociaciones</vt:lpstr>
      <vt:lpstr>Recursos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 Care Worker Presentation-Spanish-November 2023</dc:title>
  <dc:creator>Johnson, Heather</dc:creator>
  <cp:lastModifiedBy>Larsen, Jennifer</cp:lastModifiedBy>
  <cp:revision>38</cp:revision>
  <dcterms:modified xsi:type="dcterms:W3CDTF">2023-12-01T00:42:54Z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42ADC7E6-FF4F-4232-A8FB-66401B5031E7</vt:lpwstr>
  </property>
  <property fmtid="{D5CDD505-2E9C-101B-9397-08002B2CF9AE}" pid="3" name="ArticulatePath">
    <vt:lpwstr>https://cohcpf-my.sharepoint.com/personal/jalars_hcpf_co_gov/Documents/Desktop/DCW Spotlight Folder/Direct Care Worker Presentation-Spanish-November 2023</vt:lpwstr>
  </property>
</Properties>
</file>