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68" r:id="rId3"/>
    <p:sldId id="270" r:id="rId4"/>
    <p:sldId id="272" r:id="rId5"/>
    <p:sldId id="271" r:id="rId6"/>
    <p:sldId id="273" r:id="rId7"/>
    <p:sldId id="274" r:id="rId8"/>
    <p:sldId id="269" r:id="rId9"/>
    <p:sldId id="275" r:id="rId10"/>
  </p:sldIdLst>
  <p:sldSz cx="9144000" cy="5143500" type="screen16x9"/>
  <p:notesSz cx="6858000" cy="9144000"/>
  <p:embeddedFontLst>
    <p:embeddedFont>
      <p:font typeface="Merriweather" panose="00000500000000000000" pitchFamily="2"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Heather" initials="JH" lastIdx="3" clrIdx="0">
    <p:extLst>
      <p:ext uri="{19B8F6BF-5375-455C-9EA6-DF929625EA0E}">
        <p15:presenceInfo xmlns:p15="http://schemas.microsoft.com/office/powerpoint/2012/main" userId="S::hajohn@hcpf.co.gov::72047c1a-2d3d-4984-a1a6-cfcc65d7ca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970"/>
    <a:srgbClr val="FCD103"/>
    <a:srgbClr val="00196F"/>
    <a:srgbClr val="FED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91D0F-9C89-49AC-80BC-6F6C07583867}" v="91" dt="2023-11-07T04:36:11.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2" autoAdjust="0"/>
    <p:restoredTop sz="93792" autoAdjust="0"/>
  </p:normalViewPr>
  <p:slideViewPr>
    <p:cSldViewPr snapToGrid="0">
      <p:cViewPr varScale="1">
        <p:scale>
          <a:sx n="79" d="100"/>
          <a:sy n="79" d="100"/>
        </p:scale>
        <p:origin x="948"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en, Jennifer" userId="c2a7eb5e-25d1-49de-9da1-3f95684b2963" providerId="ADAL" clId="{95591D0F-9C89-49AC-80BC-6F6C07583867}"/>
    <pc:docChg chg="undo custSel modSld modMainMaster">
      <pc:chgData name="Larsen, Jennifer" userId="c2a7eb5e-25d1-49de-9da1-3f95684b2963" providerId="ADAL" clId="{95591D0F-9C89-49AC-80BC-6F6C07583867}" dt="2023-11-07T04:33:21.937" v="448" actId="962"/>
      <pc:docMkLst>
        <pc:docMk/>
      </pc:docMkLst>
      <pc:sldChg chg="addSp modSp mod">
        <pc:chgData name="Larsen, Jennifer" userId="c2a7eb5e-25d1-49de-9da1-3f95684b2963" providerId="ADAL" clId="{95591D0F-9C89-49AC-80BC-6F6C07583867}" dt="2023-11-07T04:33:21.937" v="448" actId="962"/>
        <pc:sldMkLst>
          <pc:docMk/>
          <pc:sldMk cId="0" sldId="256"/>
        </pc:sldMkLst>
        <pc:picChg chg="add mod">
          <ac:chgData name="Larsen, Jennifer" userId="c2a7eb5e-25d1-49de-9da1-3f95684b2963" providerId="ADAL" clId="{95591D0F-9C89-49AC-80BC-6F6C07583867}" dt="2023-11-07T04:33:21.937" v="448" actId="962"/>
          <ac:picMkLst>
            <pc:docMk/>
            <pc:sldMk cId="0" sldId="256"/>
            <ac:picMk id="4" creationId="{21DF1040-5BC4-4D98-A2E7-0162B8FE044F}"/>
          </ac:picMkLst>
        </pc:picChg>
      </pc:sldChg>
      <pc:sldChg chg="modSp">
        <pc:chgData name="Larsen, Jennifer" userId="c2a7eb5e-25d1-49de-9da1-3f95684b2963" providerId="ADAL" clId="{95591D0F-9C89-49AC-80BC-6F6C07583867}" dt="2023-11-07T04:01:05.658" v="290" actId="13244"/>
        <pc:sldMkLst>
          <pc:docMk/>
          <pc:sldMk cId="3736916967" sldId="268"/>
        </pc:sldMkLst>
        <pc:spChg chg="mod">
          <ac:chgData name="Larsen, Jennifer" userId="c2a7eb5e-25d1-49de-9da1-3f95684b2963" providerId="ADAL" clId="{95591D0F-9C89-49AC-80BC-6F6C07583867}" dt="2023-11-07T04:01:05.658" v="290" actId="13244"/>
          <ac:spMkLst>
            <pc:docMk/>
            <pc:sldMk cId="3736916967" sldId="268"/>
            <ac:spMk id="6" creationId="{6278A953-57C9-BD8C-F220-77F696B4F78D}"/>
          </ac:spMkLst>
        </pc:spChg>
      </pc:sldChg>
      <pc:sldChg chg="modSp">
        <pc:chgData name="Larsen, Jennifer" userId="c2a7eb5e-25d1-49de-9da1-3f95684b2963" providerId="ADAL" clId="{95591D0F-9C89-49AC-80BC-6F6C07583867}" dt="2023-11-07T04:02:25.282" v="302" actId="13244"/>
        <pc:sldMkLst>
          <pc:docMk/>
          <pc:sldMk cId="2282620974" sldId="269"/>
        </pc:sldMkLst>
        <pc:spChg chg="mod">
          <ac:chgData name="Larsen, Jennifer" userId="c2a7eb5e-25d1-49de-9da1-3f95684b2963" providerId="ADAL" clId="{95591D0F-9C89-49AC-80BC-6F6C07583867}" dt="2023-11-07T04:01:54.466" v="295" actId="13244"/>
          <ac:spMkLst>
            <pc:docMk/>
            <pc:sldMk cId="2282620974" sldId="269"/>
            <ac:spMk id="38" creationId="{A28DD227-C496-746F-E6CA-9ED8CC04B58F}"/>
          </ac:spMkLst>
        </pc:spChg>
        <pc:spChg chg="mod">
          <ac:chgData name="Larsen, Jennifer" userId="c2a7eb5e-25d1-49de-9da1-3f95684b2963" providerId="ADAL" clId="{95591D0F-9C89-49AC-80BC-6F6C07583867}" dt="2023-11-07T04:01:57.572" v="296" actId="13244"/>
          <ac:spMkLst>
            <pc:docMk/>
            <pc:sldMk cId="2282620974" sldId="269"/>
            <ac:spMk id="40" creationId="{7E636CF1-0548-53CE-63D3-524550CE5D27}"/>
          </ac:spMkLst>
        </pc:spChg>
        <pc:spChg chg="mod">
          <ac:chgData name="Larsen, Jennifer" userId="c2a7eb5e-25d1-49de-9da1-3f95684b2963" providerId="ADAL" clId="{95591D0F-9C89-49AC-80BC-6F6C07583867}" dt="2023-11-07T04:02:22.557" v="301" actId="13244"/>
          <ac:spMkLst>
            <pc:docMk/>
            <pc:sldMk cId="2282620974" sldId="269"/>
            <ac:spMk id="44" creationId="{9F3837E6-541F-24EC-6DC7-7C46B55C2509}"/>
          </ac:spMkLst>
        </pc:spChg>
        <pc:spChg chg="mod">
          <ac:chgData name="Larsen, Jennifer" userId="c2a7eb5e-25d1-49de-9da1-3f95684b2963" providerId="ADAL" clId="{95591D0F-9C89-49AC-80BC-6F6C07583867}" dt="2023-11-07T04:02:12.227" v="299" actId="13244"/>
          <ac:spMkLst>
            <pc:docMk/>
            <pc:sldMk cId="2282620974" sldId="269"/>
            <ac:spMk id="46" creationId="{31CEC677-C14B-865C-8BCF-B689B896382E}"/>
          </ac:spMkLst>
        </pc:spChg>
        <pc:spChg chg="mod">
          <ac:chgData name="Larsen, Jennifer" userId="c2a7eb5e-25d1-49de-9da1-3f95684b2963" providerId="ADAL" clId="{95591D0F-9C89-49AC-80BC-6F6C07583867}" dt="2023-11-07T04:02:19.965" v="300" actId="13244"/>
          <ac:spMkLst>
            <pc:docMk/>
            <pc:sldMk cId="2282620974" sldId="269"/>
            <ac:spMk id="48" creationId="{8A817FA9-7E11-E6EE-960F-8908FA6B198F}"/>
          </ac:spMkLst>
        </pc:spChg>
        <pc:spChg chg="mod">
          <ac:chgData name="Larsen, Jennifer" userId="c2a7eb5e-25d1-49de-9da1-3f95684b2963" providerId="ADAL" clId="{95591D0F-9C89-49AC-80BC-6F6C07583867}" dt="2023-11-07T04:02:09.096" v="298" actId="13244"/>
          <ac:spMkLst>
            <pc:docMk/>
            <pc:sldMk cId="2282620974" sldId="269"/>
            <ac:spMk id="50" creationId="{7C5FCC67-C8D1-B749-4D65-A2D05825A64E}"/>
          </ac:spMkLst>
        </pc:spChg>
        <pc:spChg chg="mod">
          <ac:chgData name="Larsen, Jennifer" userId="c2a7eb5e-25d1-49de-9da1-3f95684b2963" providerId="ADAL" clId="{95591D0F-9C89-49AC-80BC-6F6C07583867}" dt="2023-11-07T04:02:25.282" v="302" actId="13244"/>
          <ac:spMkLst>
            <pc:docMk/>
            <pc:sldMk cId="2282620974" sldId="269"/>
            <ac:spMk id="52" creationId="{CA0EAC2C-552E-AF06-6573-E975B96AD107}"/>
          </ac:spMkLst>
        </pc:spChg>
        <pc:spChg chg="mod">
          <ac:chgData name="Larsen, Jennifer" userId="c2a7eb5e-25d1-49de-9da1-3f95684b2963" providerId="ADAL" clId="{95591D0F-9C89-49AC-80BC-6F6C07583867}" dt="2023-11-07T04:02:02.976" v="297" actId="13244"/>
          <ac:spMkLst>
            <pc:docMk/>
            <pc:sldMk cId="2282620974" sldId="269"/>
            <ac:spMk id="54" creationId="{B6B17D34-69E7-0C2B-6306-C82FD43ECBF3}"/>
          </ac:spMkLst>
        </pc:spChg>
        <pc:spChg chg="mod">
          <ac:chgData name="Larsen, Jennifer" userId="c2a7eb5e-25d1-49de-9da1-3f95684b2963" providerId="ADAL" clId="{95591D0F-9C89-49AC-80BC-6F6C07583867}" dt="2023-11-07T04:01:40.514" v="294" actId="13244"/>
          <ac:spMkLst>
            <pc:docMk/>
            <pc:sldMk cId="2282620974" sldId="269"/>
            <ac:spMk id="57" creationId="{06B11B31-4A69-BCBD-9DD4-CA6E8ABD184D}"/>
          </ac:spMkLst>
        </pc:spChg>
      </pc:sldChg>
      <pc:sldChg chg="delSp modSp mod">
        <pc:chgData name="Larsen, Jennifer" userId="c2a7eb5e-25d1-49de-9da1-3f95684b2963" providerId="ADAL" clId="{95591D0F-9C89-49AC-80BC-6F6C07583867}" dt="2023-11-07T04:01:17.140" v="291" actId="13244"/>
        <pc:sldMkLst>
          <pc:docMk/>
          <pc:sldMk cId="833715455" sldId="270"/>
        </pc:sldMkLst>
        <pc:spChg chg="del">
          <ac:chgData name="Larsen, Jennifer" userId="c2a7eb5e-25d1-49de-9da1-3f95684b2963" providerId="ADAL" clId="{95591D0F-9C89-49AC-80BC-6F6C07583867}" dt="2023-11-07T03:59:21.344" v="286" actId="478"/>
          <ac:spMkLst>
            <pc:docMk/>
            <pc:sldMk cId="833715455" sldId="270"/>
            <ac:spMk id="11" creationId="{06D21F8D-9A14-6C0D-F557-2E965CE9E94E}"/>
          </ac:spMkLst>
        </pc:spChg>
        <pc:spChg chg="mod">
          <ac:chgData name="Larsen, Jennifer" userId="c2a7eb5e-25d1-49de-9da1-3f95684b2963" providerId="ADAL" clId="{95591D0F-9C89-49AC-80BC-6F6C07583867}" dt="2023-11-07T04:01:17.140" v="291" actId="13244"/>
          <ac:spMkLst>
            <pc:docMk/>
            <pc:sldMk cId="833715455" sldId="270"/>
            <ac:spMk id="14" creationId="{22167554-256D-8EB5-57EB-053858709173}"/>
          </ac:spMkLst>
        </pc:spChg>
      </pc:sldChg>
      <pc:sldChg chg="addSp delSp modSp mod">
        <pc:chgData name="Larsen, Jennifer" userId="c2a7eb5e-25d1-49de-9da1-3f95684b2963" providerId="ADAL" clId="{95591D0F-9C89-49AC-80BC-6F6C07583867}" dt="2023-11-07T04:01:25.676" v="292" actId="13244"/>
        <pc:sldMkLst>
          <pc:docMk/>
          <pc:sldMk cId="56449745" sldId="272"/>
        </pc:sldMkLst>
        <pc:spChg chg="mod">
          <ac:chgData name="Larsen, Jennifer" userId="c2a7eb5e-25d1-49de-9da1-3f95684b2963" providerId="ADAL" clId="{95591D0F-9C89-49AC-80BC-6F6C07583867}" dt="2023-11-07T03:55:22.002" v="35" actId="948"/>
          <ac:spMkLst>
            <pc:docMk/>
            <pc:sldMk cId="56449745" sldId="272"/>
            <ac:spMk id="4" creationId="{8684B992-27F7-4956-9951-2034BF316552}"/>
          </ac:spMkLst>
        </pc:spChg>
        <pc:spChg chg="add del">
          <ac:chgData name="Larsen, Jennifer" userId="c2a7eb5e-25d1-49de-9da1-3f95684b2963" providerId="ADAL" clId="{95591D0F-9C89-49AC-80BC-6F6C07583867}" dt="2023-11-07T03:59:42.721" v="289" actId="478"/>
          <ac:spMkLst>
            <pc:docMk/>
            <pc:sldMk cId="56449745" sldId="272"/>
            <ac:spMk id="5" creationId="{29B0F1E2-9E3C-BA99-94A4-B81E95D92B9B}"/>
          </ac:spMkLst>
        </pc:spChg>
        <pc:spChg chg="mod">
          <ac:chgData name="Larsen, Jennifer" userId="c2a7eb5e-25d1-49de-9da1-3f95684b2963" providerId="ADAL" clId="{95591D0F-9C89-49AC-80BC-6F6C07583867}" dt="2023-11-07T04:01:25.676" v="292" actId="13244"/>
          <ac:spMkLst>
            <pc:docMk/>
            <pc:sldMk cId="56449745" sldId="272"/>
            <ac:spMk id="8" creationId="{9F458E0E-4447-2DA9-2E16-A5939869ED78}"/>
          </ac:spMkLst>
        </pc:spChg>
      </pc:sldChg>
      <pc:sldChg chg="modSp mod">
        <pc:chgData name="Larsen, Jennifer" userId="c2a7eb5e-25d1-49de-9da1-3f95684b2963" providerId="ADAL" clId="{95591D0F-9C89-49AC-80BC-6F6C07583867}" dt="2023-11-07T04:01:30.824" v="293" actId="13244"/>
        <pc:sldMkLst>
          <pc:docMk/>
          <pc:sldMk cId="60832869" sldId="273"/>
        </pc:sldMkLst>
        <pc:spChg chg="mod">
          <ac:chgData name="Larsen, Jennifer" userId="c2a7eb5e-25d1-49de-9da1-3f95684b2963" providerId="ADAL" clId="{95591D0F-9C89-49AC-80BC-6F6C07583867}" dt="2023-11-07T03:55:51.704" v="36" actId="207"/>
          <ac:spMkLst>
            <pc:docMk/>
            <pc:sldMk cId="60832869" sldId="273"/>
            <ac:spMk id="5" creationId="{70F2949A-CD64-E8D2-7283-FC642F28FFB3}"/>
          </ac:spMkLst>
        </pc:spChg>
        <pc:spChg chg="mod">
          <ac:chgData name="Larsen, Jennifer" userId="c2a7eb5e-25d1-49de-9da1-3f95684b2963" providerId="ADAL" clId="{95591D0F-9C89-49AC-80BC-6F6C07583867}" dt="2023-11-07T04:01:30.824" v="293" actId="13244"/>
          <ac:spMkLst>
            <pc:docMk/>
            <pc:sldMk cId="60832869" sldId="273"/>
            <ac:spMk id="7" creationId="{8420718C-15EB-D70F-94D4-685C9C758526}"/>
          </ac:spMkLst>
        </pc:spChg>
      </pc:sldChg>
      <pc:sldChg chg="addSp modSp mod">
        <pc:chgData name="Larsen, Jennifer" userId="c2a7eb5e-25d1-49de-9da1-3f95684b2963" providerId="ADAL" clId="{95591D0F-9C89-49AC-80BC-6F6C07583867}" dt="2023-11-07T03:58:19.349" v="275" actId="962"/>
        <pc:sldMkLst>
          <pc:docMk/>
          <pc:sldMk cId="2008453600" sldId="274"/>
        </pc:sldMkLst>
        <pc:picChg chg="add mod modCrop">
          <ac:chgData name="Larsen, Jennifer" userId="c2a7eb5e-25d1-49de-9da1-3f95684b2963" providerId="ADAL" clId="{95591D0F-9C89-49AC-80BC-6F6C07583867}" dt="2023-11-07T03:58:19.349" v="275" actId="962"/>
          <ac:picMkLst>
            <pc:docMk/>
            <pc:sldMk cId="2008453600" sldId="274"/>
            <ac:picMk id="2" creationId="{06760F26-33F4-403A-A878-6F3940F0CD9F}"/>
          </ac:picMkLst>
        </pc:picChg>
      </pc:sldChg>
      <pc:sldChg chg="modSp mod">
        <pc:chgData name="Larsen, Jennifer" userId="c2a7eb5e-25d1-49de-9da1-3f95684b2963" providerId="ADAL" clId="{95591D0F-9C89-49AC-80BC-6F6C07583867}" dt="2023-11-07T03:58:55.291" v="285" actId="14100"/>
        <pc:sldMkLst>
          <pc:docMk/>
          <pc:sldMk cId="1312345894" sldId="275"/>
        </pc:sldMkLst>
        <pc:spChg chg="mod">
          <ac:chgData name="Larsen, Jennifer" userId="c2a7eb5e-25d1-49de-9da1-3f95684b2963" providerId="ADAL" clId="{95591D0F-9C89-49AC-80BC-6F6C07583867}" dt="2023-11-07T03:58:55.291" v="285" actId="14100"/>
          <ac:spMkLst>
            <pc:docMk/>
            <pc:sldMk cId="1312345894" sldId="275"/>
            <ac:spMk id="2" creationId="{86BC6A96-068D-FE6E-CE1D-76E5D22C73BA}"/>
          </ac:spMkLst>
        </pc:spChg>
      </pc:sldChg>
      <pc:sldMasterChg chg="modSldLayout">
        <pc:chgData name="Larsen, Jennifer" userId="c2a7eb5e-25d1-49de-9da1-3f95684b2963" providerId="ADAL" clId="{95591D0F-9C89-49AC-80BC-6F6C07583867}" dt="2023-11-07T04:32:20.523" v="303" actId="478"/>
        <pc:sldMasterMkLst>
          <pc:docMk/>
          <pc:sldMasterMk cId="0" sldId="2147483659"/>
        </pc:sldMasterMkLst>
        <pc:sldLayoutChg chg="delSp mod">
          <pc:chgData name="Larsen, Jennifer" userId="c2a7eb5e-25d1-49de-9da1-3f95684b2963" providerId="ADAL" clId="{95591D0F-9C89-49AC-80BC-6F6C07583867}" dt="2023-11-07T04:32:20.523" v="303" actId="478"/>
          <pc:sldLayoutMkLst>
            <pc:docMk/>
            <pc:sldMasterMk cId="0" sldId="2147483659"/>
            <pc:sldLayoutMk cId="0" sldId="2147483648"/>
          </pc:sldLayoutMkLst>
          <pc:picChg chg="del">
            <ac:chgData name="Larsen, Jennifer" userId="c2a7eb5e-25d1-49de-9da1-3f95684b2963" providerId="ADAL" clId="{95591D0F-9C89-49AC-80BC-6F6C07583867}" dt="2023-11-07T04:32:20.523" v="303" actId="478"/>
            <ac:picMkLst>
              <pc:docMk/>
              <pc:sldMasterMk cId="0" sldId="2147483659"/>
              <pc:sldLayoutMk cId="0" sldId="2147483648"/>
              <ac:picMk id="4" creationId="{B56E6412-FADF-D33C-5776-27796277C94D}"/>
            </ac:picMkLst>
          </pc:picChg>
        </pc:sldLayoutChg>
        <pc:sldLayoutChg chg="delSp mod">
          <pc:chgData name="Larsen, Jennifer" userId="c2a7eb5e-25d1-49de-9da1-3f95684b2963" providerId="ADAL" clId="{95591D0F-9C89-49AC-80BC-6F6C07583867}" dt="2023-11-07T03:56:34.588" v="37" actId="478"/>
          <pc:sldLayoutMkLst>
            <pc:docMk/>
            <pc:sldMasterMk cId="0" sldId="2147483659"/>
            <pc:sldLayoutMk cId="85219683" sldId="2147483667"/>
          </pc:sldLayoutMkLst>
          <pc:picChg chg="del">
            <ac:chgData name="Larsen, Jennifer" userId="c2a7eb5e-25d1-49de-9da1-3f95684b2963" providerId="ADAL" clId="{95591D0F-9C89-49AC-80BC-6F6C07583867}" dt="2023-11-07T03:56:34.588" v="37" actId="478"/>
            <ac:picMkLst>
              <pc:docMk/>
              <pc:sldMasterMk cId="0" sldId="2147483659"/>
              <pc:sldLayoutMk cId="85219683" sldId="2147483667"/>
              <ac:picMk id="6" creationId="{70406B19-62C4-160A-FF73-A1FAEBA73F8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023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422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081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17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625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3189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A blue and black background&#10;&#10;Description automatically generated">
            <a:extLst>
              <a:ext uri="{FF2B5EF4-FFF2-40B4-BE49-F238E27FC236}">
                <a16:creationId xmlns:a16="http://schemas.microsoft.com/office/drawing/2014/main" id="{D1507FFE-F5B6-1BCB-38E1-65AFF91C5073}"/>
              </a:ext>
            </a:extLst>
          </p:cNvPr>
          <p:cNvPicPr>
            <a:picLocks noChangeAspect="1"/>
          </p:cNvPicPr>
          <p:nvPr userDrawn="1"/>
        </p:nvPicPr>
        <p:blipFill>
          <a:blip r:embed="rId3"/>
          <a:stretch>
            <a:fillRect/>
          </a:stretch>
        </p:blipFill>
        <p:spPr>
          <a:xfrm>
            <a:off x="0" y="1013791"/>
            <a:ext cx="9144000" cy="4129709"/>
          </a:xfrm>
          <a:prstGeom prst="rect">
            <a:avLst/>
          </a:prstGeom>
        </p:spPr>
      </p:pic>
      <p:pic>
        <p:nvPicPr>
          <p:cNvPr id="3" name="Google Shape;66;p13">
            <a:extLst>
              <a:ext uri="{FF2B5EF4-FFF2-40B4-BE49-F238E27FC236}">
                <a16:creationId xmlns:a16="http://schemas.microsoft.com/office/drawing/2014/main" id="{CD7DC7C0-96A3-45A5-BD27-E07DCF51E9EA}"/>
              </a:ext>
            </a:extLst>
          </p:cNvPr>
          <p:cNvPicPr preferRelativeResize="0"/>
          <p:nvPr userDrawn="1"/>
        </p:nvPicPr>
        <p:blipFill>
          <a:blip r:embed="rId4">
            <a:alphaModFix/>
          </a:blip>
          <a:stretch>
            <a:fillRect/>
          </a:stretch>
        </p:blipFill>
        <p:spPr>
          <a:xfrm>
            <a:off x="5052724" y="586737"/>
            <a:ext cx="3970028" cy="3970028"/>
          </a:xfrm>
          <a:prstGeom prst="rect">
            <a:avLst/>
          </a:prstGeom>
          <a:noFill/>
          <a:ln>
            <a:noFill/>
          </a:ln>
        </p:spPr>
      </p:pic>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F4BCD1-CA6B-BC1A-DE1C-6CD9D71DD3D5}"/>
              </a:ext>
            </a:extLst>
          </p:cNvPr>
          <p:cNvPicPr>
            <a:picLocks noChangeAspect="1"/>
          </p:cNvPicPr>
          <p:nvPr userDrawn="1"/>
        </p:nvPicPr>
        <p:blipFill rotWithShape="1">
          <a:blip r:embed="rId2"/>
          <a:srcRect b="2591"/>
          <a:stretch/>
        </p:blipFill>
        <p:spPr>
          <a:xfrm>
            <a:off x="-1" y="0"/>
            <a:ext cx="9144001" cy="5143500"/>
          </a:xfrm>
          <a:prstGeom prst="rect">
            <a:avLst/>
          </a:prstGeom>
        </p:spPr>
      </p:pic>
      <p:pic>
        <p:nvPicPr>
          <p:cNvPr id="5" name="Google Shape;146;p22">
            <a:extLst>
              <a:ext uri="{FF2B5EF4-FFF2-40B4-BE49-F238E27FC236}">
                <a16:creationId xmlns:a16="http://schemas.microsoft.com/office/drawing/2014/main" id="{14435153-C9FF-D46E-D5C7-B6A64A4CA953}"/>
              </a:ext>
            </a:extLst>
          </p:cNvPr>
          <p:cNvPicPr preferRelativeResize="0"/>
          <p:nvPr userDrawn="1"/>
        </p:nvPicPr>
        <p:blipFill>
          <a:blip r:embed="rId3">
            <a:alphaModFix/>
          </a:blip>
          <a:stretch>
            <a:fillRect/>
          </a:stretch>
        </p:blipFill>
        <p:spPr>
          <a:xfrm>
            <a:off x="6326876" y="2638101"/>
            <a:ext cx="2505399" cy="2505399"/>
          </a:xfrm>
          <a:prstGeom prst="rect">
            <a:avLst/>
          </a:prstGeom>
          <a:noFill/>
          <a:ln>
            <a:noFill/>
          </a:ln>
        </p:spPr>
      </p:pic>
      <p:pic>
        <p:nvPicPr>
          <p:cNvPr id="6" name="Picture 5">
            <a:extLst>
              <a:ext uri="{FF2B5EF4-FFF2-40B4-BE49-F238E27FC236}">
                <a16:creationId xmlns:a16="http://schemas.microsoft.com/office/drawing/2014/main" id="{5986B818-D51A-95B7-D1D0-6C405E6BC377}"/>
              </a:ext>
            </a:extLst>
          </p:cNvPr>
          <p:cNvPicPr>
            <a:picLocks noChangeAspect="1"/>
          </p:cNvPicPr>
          <p:nvPr userDrawn="1"/>
        </p:nvPicPr>
        <p:blipFill>
          <a:blip r:embed="rId4"/>
          <a:stretch>
            <a:fillRect/>
          </a:stretch>
        </p:blipFill>
        <p:spPr>
          <a:xfrm>
            <a:off x="457237" y="4162741"/>
            <a:ext cx="4014179" cy="675462"/>
          </a:xfrm>
          <a:prstGeom prst="rect">
            <a:avLst/>
          </a:prstGeom>
        </p:spPr>
      </p:pic>
    </p:spTree>
    <p:extLst>
      <p:ext uri="{BB962C8B-B14F-4D97-AF65-F5344CB8AC3E}">
        <p14:creationId xmlns:p14="http://schemas.microsoft.com/office/powerpoint/2010/main" val="338979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3" y="-3"/>
            <a:ext cx="9143999" cy="5188443"/>
          </a:xfrm>
          <a:prstGeom prst="rect">
            <a:avLst/>
          </a:prstGeom>
        </p:spPr>
      </p:pic>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dirty="0"/>
          </a:p>
        </p:txBody>
      </p:sp>
      <p:pic>
        <p:nvPicPr>
          <p:cNvPr id="5" name="Picture 4">
            <a:extLst>
              <a:ext uri="{FF2B5EF4-FFF2-40B4-BE49-F238E27FC236}">
                <a16:creationId xmlns:a16="http://schemas.microsoft.com/office/drawing/2014/main" id="{D680E9D9-324F-6519-F439-98E953F35AD3}"/>
              </a:ext>
            </a:extLst>
          </p:cNvPr>
          <p:cNvPicPr>
            <a:picLocks noChangeAspect="1"/>
          </p:cNvPicPr>
          <p:nvPr userDrawn="1"/>
        </p:nvPicPr>
        <p:blipFill rotWithShape="1">
          <a:blip r:embed="rId3"/>
          <a:srcRect b="15031"/>
          <a:stretch/>
        </p:blipFill>
        <p:spPr>
          <a:xfrm>
            <a:off x="6384550" y="2169541"/>
            <a:ext cx="2759450" cy="3018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6" y="-4"/>
            <a:ext cx="9143999" cy="5143504"/>
          </a:xfrm>
          <a:prstGeom prst="rect">
            <a:avLst/>
          </a:prstGeom>
        </p:spPr>
      </p:pic>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dirty="0"/>
          </a:p>
        </p:txBody>
      </p:sp>
      <p:pic>
        <p:nvPicPr>
          <p:cNvPr id="2" name="Picture 1">
            <a:extLst>
              <a:ext uri="{FF2B5EF4-FFF2-40B4-BE49-F238E27FC236}">
                <a16:creationId xmlns:a16="http://schemas.microsoft.com/office/drawing/2014/main" id="{874EF2B2-AA85-368A-1D78-81BB2070E5FF}"/>
              </a:ext>
            </a:extLst>
          </p:cNvPr>
          <p:cNvPicPr>
            <a:picLocks noChangeAspect="1"/>
          </p:cNvPicPr>
          <p:nvPr userDrawn="1"/>
        </p:nvPicPr>
        <p:blipFill rotWithShape="1">
          <a:blip r:embed="rId3"/>
          <a:srcRect b="16091"/>
          <a:stretch/>
        </p:blipFill>
        <p:spPr>
          <a:xfrm>
            <a:off x="6623222" y="1975044"/>
            <a:ext cx="2520778" cy="3168456"/>
          </a:xfrm>
          <a:prstGeom prst="rect">
            <a:avLst/>
          </a:prstGeom>
        </p:spPr>
      </p:pic>
    </p:spTree>
    <p:extLst>
      <p:ext uri="{BB962C8B-B14F-4D97-AF65-F5344CB8AC3E}">
        <p14:creationId xmlns:p14="http://schemas.microsoft.com/office/powerpoint/2010/main" val="270440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3" y="-3"/>
            <a:ext cx="9143999" cy="5152645"/>
          </a:xfrm>
          <a:prstGeom prst="rect">
            <a:avLst/>
          </a:prstGeom>
        </p:spPr>
      </p:pic>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dirty="0"/>
          </a:p>
        </p:txBody>
      </p:sp>
      <p:pic>
        <p:nvPicPr>
          <p:cNvPr id="2" name="Picture 1">
            <a:extLst>
              <a:ext uri="{FF2B5EF4-FFF2-40B4-BE49-F238E27FC236}">
                <a16:creationId xmlns:a16="http://schemas.microsoft.com/office/drawing/2014/main" id="{74F391AE-3556-CE1E-CEE7-9B0705520163}"/>
              </a:ext>
            </a:extLst>
          </p:cNvPr>
          <p:cNvPicPr>
            <a:picLocks noChangeAspect="1"/>
          </p:cNvPicPr>
          <p:nvPr userDrawn="1"/>
        </p:nvPicPr>
        <p:blipFill rotWithShape="1">
          <a:blip r:embed="rId3"/>
          <a:srcRect r="3620" b="6817"/>
          <a:stretch/>
        </p:blipFill>
        <p:spPr>
          <a:xfrm>
            <a:off x="7476684" y="1557293"/>
            <a:ext cx="1667316" cy="3595350"/>
          </a:xfrm>
          <a:prstGeom prst="rect">
            <a:avLst/>
          </a:prstGeom>
        </p:spPr>
      </p:pic>
    </p:spTree>
    <p:extLst>
      <p:ext uri="{BB962C8B-B14F-4D97-AF65-F5344CB8AC3E}">
        <p14:creationId xmlns:p14="http://schemas.microsoft.com/office/powerpoint/2010/main" val="28532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1511-965B-1E6A-A946-626294E13F82}"/>
              </a:ext>
            </a:extLst>
          </p:cNvPr>
          <p:cNvSpPr>
            <a:spLocks noGrp="1"/>
          </p:cNvSpPr>
          <p:nvPr>
            <p:ph type="title"/>
          </p:nvPr>
        </p:nvSpPr>
        <p:spPr/>
        <p:txBody>
          <a:bodyPr/>
          <a:lstStyle/>
          <a:p>
            <a:r>
              <a:rPr lang="en-US"/>
              <a:t>Click to edit Master title style</a:t>
            </a:r>
          </a:p>
        </p:txBody>
      </p:sp>
      <p:pic>
        <p:nvPicPr>
          <p:cNvPr id="4" name="Picture 3" descr="A blue and yellow background&#10;&#10;Description automatically generated">
            <a:extLst>
              <a:ext uri="{FF2B5EF4-FFF2-40B4-BE49-F238E27FC236}">
                <a16:creationId xmlns:a16="http://schemas.microsoft.com/office/drawing/2014/main" id="{5C204183-B687-1ECA-F23A-16F46E73BD56}"/>
              </a:ext>
            </a:extLst>
          </p:cNvPr>
          <p:cNvPicPr>
            <a:picLocks noChangeAspect="1"/>
          </p:cNvPicPr>
          <p:nvPr userDrawn="1"/>
        </p:nvPicPr>
        <p:blipFill>
          <a:blip r:embed="rId3"/>
          <a:stretch>
            <a:fillRect/>
          </a:stretch>
        </p:blipFill>
        <p:spPr>
          <a:xfrm rot="10800000">
            <a:off x="0" y="-2"/>
            <a:ext cx="5387546" cy="5212081"/>
          </a:xfrm>
          <a:prstGeom prst="rect">
            <a:avLst/>
          </a:prstGeom>
        </p:spPr>
      </p:pic>
      <p:pic>
        <p:nvPicPr>
          <p:cNvPr id="5" name="Picture 4" descr="A blue and yellow background&#10;&#10;Description automatically generated">
            <a:extLst>
              <a:ext uri="{FF2B5EF4-FFF2-40B4-BE49-F238E27FC236}">
                <a16:creationId xmlns:a16="http://schemas.microsoft.com/office/drawing/2014/main" id="{ECB31935-9C22-EBF7-B2EB-C4A44BFE6EA0}"/>
              </a:ext>
            </a:extLst>
          </p:cNvPr>
          <p:cNvPicPr>
            <a:picLocks noChangeAspect="1"/>
          </p:cNvPicPr>
          <p:nvPr userDrawn="1"/>
        </p:nvPicPr>
        <p:blipFill>
          <a:blip r:embed="rId3"/>
          <a:stretch>
            <a:fillRect/>
          </a:stretch>
        </p:blipFill>
        <p:spPr>
          <a:xfrm>
            <a:off x="3756454" y="-2"/>
            <a:ext cx="5387546" cy="5212081"/>
          </a:xfrm>
          <a:prstGeom prst="rect">
            <a:avLst/>
          </a:prstGeom>
        </p:spPr>
      </p:pic>
    </p:spTree>
    <p:custDataLst>
      <p:tags r:id="rId1"/>
    </p:custDataLst>
    <p:extLst>
      <p:ext uri="{BB962C8B-B14F-4D97-AF65-F5344CB8AC3E}">
        <p14:creationId xmlns:p14="http://schemas.microsoft.com/office/powerpoint/2010/main" val="8521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3" y="-3"/>
            <a:ext cx="9143999" cy="5212082"/>
          </a:xfrm>
          <a:prstGeom prst="rect">
            <a:avLst/>
          </a:prstGeom>
        </p:spPr>
      </p:pic>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57989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1970"/>
              </a:buClr>
              <a:buSzPts val="2800"/>
              <a:buNone/>
              <a:defRPr>
                <a:solidFill>
                  <a:srgbClr val="001970"/>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grpSp>
        <p:nvGrpSpPr>
          <p:cNvPr id="5" name="Group 4">
            <a:extLst>
              <a:ext uri="{FF2B5EF4-FFF2-40B4-BE49-F238E27FC236}">
                <a16:creationId xmlns:a16="http://schemas.microsoft.com/office/drawing/2014/main" id="{9D927479-0F70-19B6-50E7-D4583DC37C3D}"/>
              </a:ext>
            </a:extLst>
          </p:cNvPr>
          <p:cNvGrpSpPr/>
          <p:nvPr userDrawn="1"/>
        </p:nvGrpSpPr>
        <p:grpSpPr>
          <a:xfrm>
            <a:off x="-7" y="-7"/>
            <a:ext cx="9144007" cy="5143507"/>
            <a:chOff x="-7" y="-7"/>
            <a:chExt cx="9144007" cy="5221230"/>
          </a:xfrm>
        </p:grpSpPr>
        <p:pic>
          <p:nvPicPr>
            <p:cNvPr id="3" name="Picture 2" descr="A blue and white background&#10;&#10;Description automatically generated">
              <a:extLst>
                <a:ext uri="{FF2B5EF4-FFF2-40B4-BE49-F238E27FC236}">
                  <a16:creationId xmlns:a16="http://schemas.microsoft.com/office/drawing/2014/main" id="{A3A2F0F8-8E80-40C1-8FD7-360D9D1BF70E}"/>
                </a:ext>
              </a:extLst>
            </p:cNvPr>
            <p:cNvPicPr>
              <a:picLocks noChangeAspect="1"/>
            </p:cNvPicPr>
            <p:nvPr userDrawn="1"/>
          </p:nvPicPr>
          <p:blipFill rotWithShape="1">
            <a:blip r:embed="rId2"/>
            <a:srcRect b="12298"/>
            <a:stretch/>
          </p:blipFill>
          <p:spPr>
            <a:xfrm rot="10800000">
              <a:off x="-7" y="-7"/>
              <a:ext cx="9143999" cy="5221230"/>
            </a:xfrm>
            <a:prstGeom prst="rect">
              <a:avLst/>
            </a:prstGeom>
          </p:spPr>
        </p:pic>
        <p:pic>
          <p:nvPicPr>
            <p:cNvPr id="2" name="Picture 1">
              <a:extLst>
                <a:ext uri="{FF2B5EF4-FFF2-40B4-BE49-F238E27FC236}">
                  <a16:creationId xmlns:a16="http://schemas.microsoft.com/office/drawing/2014/main" id="{25785445-6725-3C97-6607-F7B6D6AF8519}"/>
                </a:ext>
              </a:extLst>
            </p:cNvPr>
            <p:cNvPicPr>
              <a:picLocks noChangeAspect="1"/>
            </p:cNvPicPr>
            <p:nvPr userDrawn="1"/>
          </p:nvPicPr>
          <p:blipFill rotWithShape="1">
            <a:blip r:embed="rId3"/>
            <a:srcRect t="7854"/>
            <a:stretch/>
          </p:blipFill>
          <p:spPr>
            <a:xfrm>
              <a:off x="420130" y="1625550"/>
              <a:ext cx="8723870" cy="3595673"/>
            </a:xfrm>
            <a:prstGeom prst="rect">
              <a:avLst/>
            </a:prstGeom>
          </p:spPr>
        </p:pic>
      </p:grpSp>
      <p:pic>
        <p:nvPicPr>
          <p:cNvPr id="4" name="Google Shape;103;p19">
            <a:extLst>
              <a:ext uri="{FF2B5EF4-FFF2-40B4-BE49-F238E27FC236}">
                <a16:creationId xmlns:a16="http://schemas.microsoft.com/office/drawing/2014/main" id="{E7B0FF0B-1359-1495-14DC-DE45946729C1}"/>
              </a:ext>
            </a:extLst>
          </p:cNvPr>
          <p:cNvPicPr preferRelativeResize="0"/>
          <p:nvPr userDrawn="1"/>
        </p:nvPicPr>
        <p:blipFill>
          <a:blip r:embed="rId4">
            <a:alphaModFix/>
          </a:blip>
          <a:stretch>
            <a:fillRect/>
          </a:stretch>
        </p:blipFill>
        <p:spPr>
          <a:xfrm flipH="1">
            <a:off x="6647525" y="0"/>
            <a:ext cx="1841725" cy="1841725"/>
          </a:xfrm>
          <a:prstGeom prst="rect">
            <a:avLst/>
          </a:prstGeom>
          <a:noFill/>
          <a:ln>
            <a:noFill/>
          </a:ln>
        </p:spPr>
      </p:pic>
    </p:spTree>
    <p:extLst>
      <p:ext uri="{BB962C8B-B14F-4D97-AF65-F5344CB8AC3E}">
        <p14:creationId xmlns:p14="http://schemas.microsoft.com/office/powerpoint/2010/main" val="160212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blue and white background&#10;&#10;Description automatically generated">
            <a:extLst>
              <a:ext uri="{FF2B5EF4-FFF2-40B4-BE49-F238E27FC236}">
                <a16:creationId xmlns:a16="http://schemas.microsoft.com/office/drawing/2014/main" id="{CC477709-0293-95D9-9377-EA7F9B590FDE}"/>
              </a:ext>
            </a:extLst>
          </p:cNvPr>
          <p:cNvPicPr>
            <a:picLocks noChangeAspect="1"/>
          </p:cNvPicPr>
          <p:nvPr userDrawn="1"/>
        </p:nvPicPr>
        <p:blipFill rotWithShape="1">
          <a:blip r:embed="rId2"/>
          <a:srcRect t="42584" b="26527"/>
          <a:stretch/>
        </p:blipFill>
        <p:spPr>
          <a:xfrm rot="10800000">
            <a:off x="-1" y="3331916"/>
            <a:ext cx="9143999" cy="1811584"/>
          </a:xfrm>
          <a:prstGeom prst="rect">
            <a:avLst/>
          </a:prstGeom>
        </p:spPr>
      </p:pic>
      <p:pic>
        <p:nvPicPr>
          <p:cNvPr id="5" name="Google Shape;96;p18">
            <a:extLst>
              <a:ext uri="{FF2B5EF4-FFF2-40B4-BE49-F238E27FC236}">
                <a16:creationId xmlns:a16="http://schemas.microsoft.com/office/drawing/2014/main" id="{5851212A-8F9D-B65B-4891-CCD34C752397}"/>
              </a:ext>
            </a:extLst>
          </p:cNvPr>
          <p:cNvPicPr preferRelativeResize="0"/>
          <p:nvPr userDrawn="1"/>
        </p:nvPicPr>
        <p:blipFill>
          <a:blip r:embed="rId3">
            <a:alphaModFix/>
          </a:blip>
          <a:stretch>
            <a:fillRect/>
          </a:stretch>
        </p:blipFill>
        <p:spPr>
          <a:xfrm>
            <a:off x="311725" y="1897277"/>
            <a:ext cx="2271150" cy="2271150"/>
          </a:xfrm>
          <a:prstGeom prst="rect">
            <a:avLst/>
          </a:prstGeom>
          <a:noFill/>
          <a:ln>
            <a:noFill/>
          </a:ln>
        </p:spPr>
      </p:pic>
      <p:pic>
        <p:nvPicPr>
          <p:cNvPr id="4" name="Picture 3" descr="A person pushing a person in a wheelchair&#10;&#10;Description automatically generated">
            <a:extLst>
              <a:ext uri="{FF2B5EF4-FFF2-40B4-BE49-F238E27FC236}">
                <a16:creationId xmlns:a16="http://schemas.microsoft.com/office/drawing/2014/main" id="{4CCAC350-C2F6-4347-A084-728BAB8E00AA}"/>
              </a:ext>
            </a:extLst>
          </p:cNvPr>
          <p:cNvPicPr>
            <a:picLocks noChangeAspect="1"/>
          </p:cNvPicPr>
          <p:nvPr userDrawn="1"/>
        </p:nvPicPr>
        <p:blipFill>
          <a:blip r:embed="rId4"/>
          <a:stretch>
            <a:fillRect/>
          </a:stretch>
        </p:blipFill>
        <p:spPr>
          <a:xfrm flipH="1">
            <a:off x="6948036" y="3129771"/>
            <a:ext cx="1692215" cy="1889783"/>
          </a:xfrm>
          <a:prstGeom prst="rect">
            <a:avLst/>
          </a:prstGeom>
        </p:spPr>
      </p:pic>
    </p:spTree>
    <p:extLst>
      <p:ext uri="{BB962C8B-B14F-4D97-AF65-F5344CB8AC3E}">
        <p14:creationId xmlns:p14="http://schemas.microsoft.com/office/powerpoint/2010/main" val="149589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972C2242-87BC-E4D1-F3FD-B46B63958C9B}"/>
              </a:ext>
            </a:extLst>
          </p:cNvPr>
          <p:cNvPicPr>
            <a:picLocks noChangeAspect="1"/>
          </p:cNvPicPr>
          <p:nvPr userDrawn="1"/>
        </p:nvPicPr>
        <p:blipFill rotWithShape="1">
          <a:blip r:embed="rId2"/>
          <a:srcRect t="46348" b="26528"/>
          <a:stretch/>
        </p:blipFill>
        <p:spPr>
          <a:xfrm>
            <a:off x="0" y="0"/>
            <a:ext cx="9143999" cy="1590812"/>
          </a:xfrm>
          <a:prstGeom prst="rect">
            <a:avLst/>
          </a:prstGeom>
        </p:spPr>
      </p:pic>
      <p:sp>
        <p:nvSpPr>
          <p:cNvPr id="2" name="Title 1">
            <a:extLst>
              <a:ext uri="{FF2B5EF4-FFF2-40B4-BE49-F238E27FC236}">
                <a16:creationId xmlns:a16="http://schemas.microsoft.com/office/drawing/2014/main" id="{C2F831EE-D92F-BBA0-E67E-535387B242FE}"/>
              </a:ext>
            </a:extLst>
          </p:cNvPr>
          <p:cNvSpPr>
            <a:spLocks noGrp="1"/>
          </p:cNvSpPr>
          <p:nvPr>
            <p:ph type="title"/>
          </p:nvPr>
        </p:nvSpPr>
        <p:spPr/>
        <p:txBody>
          <a:bodyPr/>
          <a:lstStyle/>
          <a:p>
            <a:r>
              <a:rPr lang="en-US" dirty="0"/>
              <a:t>Click to edit Master title style</a:t>
            </a:r>
          </a:p>
        </p:txBody>
      </p:sp>
      <p:sp>
        <p:nvSpPr>
          <p:cNvPr id="35" name="Rounded Rectangle 34">
            <a:extLst>
              <a:ext uri="{FF2B5EF4-FFF2-40B4-BE49-F238E27FC236}">
                <a16:creationId xmlns:a16="http://schemas.microsoft.com/office/drawing/2014/main" id="{EC8B7B04-70E3-958F-C26B-6D9966F96332}"/>
              </a:ext>
            </a:extLst>
          </p:cNvPr>
          <p:cNvSpPr/>
          <p:nvPr userDrawn="1"/>
        </p:nvSpPr>
        <p:spPr>
          <a:xfrm>
            <a:off x="7926518" y="4447878"/>
            <a:ext cx="914400" cy="45397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AFF04E99-96F8-6B80-63F9-87827AED5162}"/>
              </a:ext>
            </a:extLst>
          </p:cNvPr>
          <p:cNvSpPr/>
          <p:nvPr userDrawn="1"/>
        </p:nvSpPr>
        <p:spPr>
          <a:xfrm>
            <a:off x="6319704" y="4325108"/>
            <a:ext cx="1212651" cy="568873"/>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4BC43865-01F3-30DC-59A0-BA933CBB75DB}"/>
              </a:ext>
            </a:extLst>
          </p:cNvPr>
          <p:cNvSpPr/>
          <p:nvPr userDrawn="1"/>
        </p:nvSpPr>
        <p:spPr>
          <a:xfrm>
            <a:off x="7464625" y="2820291"/>
            <a:ext cx="1379700" cy="677400"/>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974C194-034A-AABF-BDCB-53B550050110}"/>
              </a:ext>
            </a:extLst>
          </p:cNvPr>
          <p:cNvSpPr/>
          <p:nvPr userDrawn="1"/>
        </p:nvSpPr>
        <p:spPr>
          <a:xfrm>
            <a:off x="1644615" y="3670317"/>
            <a:ext cx="664200" cy="45397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6DFD55A5-92DA-4599-CC20-302336BFE5B9}"/>
              </a:ext>
            </a:extLst>
          </p:cNvPr>
          <p:cNvSpPr/>
          <p:nvPr userDrawn="1"/>
        </p:nvSpPr>
        <p:spPr>
          <a:xfrm>
            <a:off x="5002746" y="2820852"/>
            <a:ext cx="1196033" cy="45397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D5E49F80-7AA1-1D86-F828-0E0D849C2082}"/>
              </a:ext>
            </a:extLst>
          </p:cNvPr>
          <p:cNvSpPr/>
          <p:nvPr userDrawn="1"/>
        </p:nvSpPr>
        <p:spPr>
          <a:xfrm>
            <a:off x="4609869" y="4125705"/>
            <a:ext cx="955201" cy="773688"/>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F028255C-C98B-8BDA-F279-3725A864592B}"/>
              </a:ext>
            </a:extLst>
          </p:cNvPr>
          <p:cNvSpPr/>
          <p:nvPr userDrawn="1"/>
        </p:nvSpPr>
        <p:spPr>
          <a:xfrm>
            <a:off x="538871" y="2820852"/>
            <a:ext cx="963292" cy="56036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6521F6F4-AC02-9D42-E1C3-D81298E04C87}"/>
              </a:ext>
            </a:extLst>
          </p:cNvPr>
          <p:cNvSpPr/>
          <p:nvPr userDrawn="1"/>
        </p:nvSpPr>
        <p:spPr>
          <a:xfrm>
            <a:off x="2301183" y="2811826"/>
            <a:ext cx="1359072" cy="773688"/>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524C430B-EBB9-84D5-AFD9-D7E4E745C81A}"/>
              </a:ext>
            </a:extLst>
          </p:cNvPr>
          <p:cNvSpPr/>
          <p:nvPr userDrawn="1"/>
        </p:nvSpPr>
        <p:spPr>
          <a:xfrm>
            <a:off x="2540509" y="4392081"/>
            <a:ext cx="1170000" cy="501900"/>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C6E283AB-B723-3078-140E-47F512230CB4}"/>
              </a:ext>
            </a:extLst>
          </p:cNvPr>
          <p:cNvSpPr/>
          <p:nvPr userDrawn="1"/>
        </p:nvSpPr>
        <p:spPr>
          <a:xfrm>
            <a:off x="545562" y="4341488"/>
            <a:ext cx="1103176" cy="56036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40D45674-96F3-27A5-F654-41B7A878BCF4}"/>
              </a:ext>
            </a:extLst>
          </p:cNvPr>
          <p:cNvSpPr/>
          <p:nvPr userDrawn="1"/>
        </p:nvSpPr>
        <p:spPr>
          <a:xfrm>
            <a:off x="6421910" y="3450627"/>
            <a:ext cx="850963" cy="560366"/>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4CC501D5-7360-7E8C-18CF-CD73F4B435A2}"/>
              </a:ext>
            </a:extLst>
          </p:cNvPr>
          <p:cNvSpPr/>
          <p:nvPr userDrawn="1"/>
        </p:nvSpPr>
        <p:spPr>
          <a:xfrm>
            <a:off x="3951269" y="3381218"/>
            <a:ext cx="1205823" cy="610613"/>
          </a:xfrm>
          <a:prstGeom prst="roundRect">
            <a:avLst/>
          </a:prstGeom>
          <a:solidFill>
            <a:srgbClr val="011970"/>
          </a:solidFill>
          <a:ln>
            <a:solidFill>
              <a:srgbClr val="FCD1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55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4" r:id="rId3"/>
    <p:sldLayoutId id="2147483663" r:id="rId4"/>
    <p:sldLayoutId id="2147483667" r:id="rId5"/>
    <p:sldLayoutId id="2147483666" r:id="rId6"/>
    <p:sldLayoutId id="2147483662" r:id="rId7"/>
    <p:sldLayoutId id="2147483661" r:id="rId8"/>
    <p:sldLayoutId id="2147483660" r:id="rId9"/>
    <p:sldLayoutId id="2147483668" r:id="rId10"/>
    <p:sldLayoutId id="2147483649" r:id="rId11"/>
    <p:sldLayoutId id="2147483650" r:id="rId12"/>
    <p:sldLayoutId id="2147483651" r:id="rId13"/>
    <p:sldLayoutId id="2147483653" r:id="rId14"/>
    <p:sldLayoutId id="2147483654" r:id="rId15"/>
    <p:sldLayoutId id="2147483655" r:id="rId16"/>
    <p:sldLayoutId id="214748365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hyperlink" Target="https://www.dol.gov/agencies/whd/direct-care/worker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https://drive.google.com/file/d/106l2AvmzVxW8460QZn5bq0gvBoIX4GRR/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hyperlink" Target="http://hcpf.colorado.gov/Direct-Care-Spotlight" TargetMode="External"/><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hyperlink" Target="mailto:JWolford@circuitmedi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13"/>
          <p:cNvSpPr txBox="1">
            <a:spLocks noGrp="1"/>
          </p:cNvSpPr>
          <p:nvPr>
            <p:ph type="subTitle" idx="1"/>
          </p:nvPr>
        </p:nvSpPr>
        <p:spPr>
          <a:xfrm>
            <a:off x="311700" y="1349270"/>
            <a:ext cx="4912200" cy="16042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1970"/>
                </a:solidFill>
                <a:latin typeface="Verdana" panose="020B0604030504040204" pitchFamily="34" charset="0"/>
                <a:ea typeface="Verdana" panose="020B0604030504040204" pitchFamily="34" charset="0"/>
                <a:cs typeface="Verdana" panose="020B0604030504040204" pitchFamily="34" charset="0"/>
              </a:rPr>
              <a:t>An overview of the Colorado Department of Health Care Policy and Financing (HCPF) campaign to raise awareness of the vital role of Direct Care Workers in Colorado. Learn more about the campaign and how you can support it.</a:t>
            </a:r>
            <a:endParaRPr dirty="0">
              <a:solidFill>
                <a:srgbClr val="00197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CB1396FC-6DDB-2448-C221-AB57368A4CD2}"/>
              </a:ext>
            </a:extLst>
          </p:cNvPr>
          <p:cNvSpPr>
            <a:spLocks noGrp="1"/>
          </p:cNvSpPr>
          <p:nvPr>
            <p:ph type="ctrTitle"/>
          </p:nvPr>
        </p:nvSpPr>
        <p:spPr>
          <a:xfrm>
            <a:off x="311700" y="487293"/>
            <a:ext cx="4741024" cy="916841"/>
          </a:xfrm>
        </p:spPr>
        <p:txBody>
          <a:bodyPr>
            <a:normAutofit fontScale="90000"/>
          </a:bodyPr>
          <a:lstStyle/>
          <a:p>
            <a:r>
              <a:rPr lang="en" sz="5400" dirty="0">
                <a:solidFill>
                  <a:srgbClr val="00196F"/>
                </a:solidFill>
                <a:latin typeface="Trebuchet MS"/>
                <a:sym typeface="Trebuchet MS"/>
              </a:rPr>
              <a:t>Who are DCWs?</a:t>
            </a:r>
            <a:endParaRPr lang="en-US" sz="5400" dirty="0">
              <a:solidFill>
                <a:srgbClr val="00196F"/>
              </a:solidFill>
            </a:endParaRPr>
          </a:p>
        </p:txBody>
      </p:sp>
      <p:pic>
        <p:nvPicPr>
          <p:cNvPr id="4" name="Picture 3" descr="Colorado Department of Health Care Policy and Financing logo">
            <a:extLst>
              <a:ext uri="{FF2B5EF4-FFF2-40B4-BE49-F238E27FC236}">
                <a16:creationId xmlns:a16="http://schemas.microsoft.com/office/drawing/2014/main" id="{21DF1040-5BC4-4D98-A2E7-0162B8FE044F}"/>
              </a:ext>
            </a:extLst>
          </p:cNvPr>
          <p:cNvPicPr>
            <a:picLocks noChangeAspect="1"/>
          </p:cNvPicPr>
          <p:nvPr/>
        </p:nvPicPr>
        <p:blipFill>
          <a:blip r:embed="rId4"/>
          <a:stretch>
            <a:fillRect/>
          </a:stretch>
        </p:blipFill>
        <p:spPr>
          <a:xfrm>
            <a:off x="543212" y="3947487"/>
            <a:ext cx="4260300" cy="71573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1;p14">
            <a:extLst>
              <a:ext uri="{FF2B5EF4-FFF2-40B4-BE49-F238E27FC236}">
                <a16:creationId xmlns:a16="http://schemas.microsoft.com/office/drawing/2014/main" id="{6278A953-57C9-BD8C-F220-77F696B4F78D}"/>
              </a:ext>
            </a:extLst>
          </p:cNvPr>
          <p:cNvSpPr txBox="1">
            <a:spLocks noGrp="1"/>
          </p:cNvSpPr>
          <p:nvPr>
            <p:ph type="title" idx="4294967295"/>
          </p:nvPr>
        </p:nvSpPr>
        <p:spPr>
          <a:xfrm>
            <a:off x="311700" y="161417"/>
            <a:ext cx="8520600" cy="951600"/>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1200"/>
              </a:spcAft>
              <a:buNone/>
            </a:pPr>
            <a:r>
              <a:rPr lang="en" sz="3000" dirty="0">
                <a:solidFill>
                  <a:srgbClr val="001970"/>
                </a:solidFill>
                <a:latin typeface="Trebuchet MS"/>
                <a:sym typeface="Trebuchet MS"/>
              </a:rPr>
              <a:t>Campaign Objectives</a:t>
            </a:r>
            <a:endParaRPr sz="3000" dirty="0">
              <a:solidFill>
                <a:srgbClr val="001970"/>
              </a:solidFill>
              <a:latin typeface="Trebuchet MS"/>
              <a:sym typeface="Trebuchet MS"/>
            </a:endParaRPr>
          </a:p>
        </p:txBody>
      </p:sp>
      <p:sp>
        <p:nvSpPr>
          <p:cNvPr id="4" name="Google Shape;95;p18">
            <a:extLst>
              <a:ext uri="{FF2B5EF4-FFF2-40B4-BE49-F238E27FC236}">
                <a16:creationId xmlns:a16="http://schemas.microsoft.com/office/drawing/2014/main" id="{19A77496-53EA-8DF1-B320-00BDB1954F37}"/>
              </a:ext>
            </a:extLst>
          </p:cNvPr>
          <p:cNvSpPr txBox="1"/>
          <p:nvPr/>
        </p:nvSpPr>
        <p:spPr>
          <a:xfrm>
            <a:off x="3128794" y="1233084"/>
            <a:ext cx="5880564" cy="216671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rPr>
              <a:t>Goal:</a:t>
            </a:r>
            <a:endParaRPr sz="1600"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lnSpc>
                <a:spcPct val="115000"/>
              </a:lnSpc>
              <a:spcBef>
                <a:spcPts val="0"/>
              </a:spcBef>
              <a:spcAft>
                <a:spcPts val="0"/>
              </a:spcAft>
              <a:buNone/>
            </a:pPr>
            <a:r>
              <a:rPr lang="en" sz="1600" b="1"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rPr>
              <a:t>To raise awareness about the invaluable role of Direct Care Workers, encourage community members to join this essential workforce, and magnify how DCWs provide compassionate care and companionship to the members they support.</a:t>
            </a:r>
            <a:endParaRPr sz="1600" b="1"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endParaRPr>
          </a:p>
        </p:txBody>
      </p:sp>
    </p:spTree>
    <p:custDataLst>
      <p:tags r:id="rId1"/>
    </p:custDataLst>
    <p:extLst>
      <p:ext uri="{BB962C8B-B14F-4D97-AF65-F5344CB8AC3E}">
        <p14:creationId xmlns:p14="http://schemas.microsoft.com/office/powerpoint/2010/main" val="373691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71;p14">
            <a:extLst>
              <a:ext uri="{FF2B5EF4-FFF2-40B4-BE49-F238E27FC236}">
                <a16:creationId xmlns:a16="http://schemas.microsoft.com/office/drawing/2014/main" id="{22167554-256D-8EB5-57EB-053858709173}"/>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a:spcBef>
                <a:spcPts val="1200"/>
              </a:spcBef>
              <a:spcAft>
                <a:spcPts val="1200"/>
              </a:spcAft>
              <a:buClr>
                <a:schemeClr val="accent1"/>
              </a:buClr>
            </a:pPr>
            <a:r>
              <a:rPr lang="en" sz="3000" dirty="0">
                <a:latin typeface="Trebuchet MS"/>
                <a:sym typeface="Trebuchet MS"/>
              </a:rPr>
              <a:t>Campaign Objectives</a:t>
            </a:r>
            <a:endParaRPr sz="3000" dirty="0">
              <a:latin typeface="Trebuchet MS"/>
              <a:sym typeface="Trebuchet MS"/>
            </a:endParaRPr>
          </a:p>
        </p:txBody>
      </p:sp>
      <p:sp>
        <p:nvSpPr>
          <p:cNvPr id="9" name="Google Shape;102;p19">
            <a:extLst>
              <a:ext uri="{FF2B5EF4-FFF2-40B4-BE49-F238E27FC236}">
                <a16:creationId xmlns:a16="http://schemas.microsoft.com/office/drawing/2014/main" id="{7821B632-EB03-81CD-1C6C-44E1EBBEDE74}"/>
              </a:ext>
            </a:extLst>
          </p:cNvPr>
          <p:cNvSpPr txBox="1"/>
          <p:nvPr/>
        </p:nvSpPr>
        <p:spPr>
          <a:xfrm>
            <a:off x="311726" y="1684067"/>
            <a:ext cx="7404308" cy="24929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Target Audience: </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lnSpc>
                <a:spcPct val="115000"/>
              </a:lnSpc>
              <a:spcBef>
                <a:spcPts val="0"/>
              </a:spcBef>
              <a:spcAft>
                <a:spcPts val="0"/>
              </a:spcAft>
              <a:buNone/>
            </a:pPr>
            <a:r>
              <a:rPr lang="en"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Prospective DCWs and job seekers looking either passively or actively for work in direct care. </a:t>
            </a:r>
            <a:endParaRPr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Call to Action: </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n"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Learn more about how DCWs make a difference </a:t>
            </a:r>
            <a:br>
              <a:rPr lang="en"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br>
            <a:r>
              <a:rPr lang="en"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and how you can be one too.</a:t>
            </a:r>
            <a:endParaRPr sz="20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p:txBody>
      </p:sp>
    </p:spTree>
    <p:custDataLst>
      <p:tags r:id="rId1"/>
    </p:custDataLst>
    <p:extLst>
      <p:ext uri="{BB962C8B-B14F-4D97-AF65-F5344CB8AC3E}">
        <p14:creationId xmlns:p14="http://schemas.microsoft.com/office/powerpoint/2010/main" val="83371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1;p14">
            <a:extLst>
              <a:ext uri="{FF2B5EF4-FFF2-40B4-BE49-F238E27FC236}">
                <a16:creationId xmlns:a16="http://schemas.microsoft.com/office/drawing/2014/main" id="{9F458E0E-4447-2DA9-2E16-A5939869ED78}"/>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a:spcBef>
                <a:spcPts val="1200"/>
              </a:spcBef>
              <a:spcAft>
                <a:spcPts val="1200"/>
              </a:spcAft>
              <a:buClr>
                <a:schemeClr val="accent1"/>
              </a:buClr>
            </a:pPr>
            <a:r>
              <a:rPr lang="en" sz="3000" dirty="0">
                <a:latin typeface="Trebuchet MS"/>
                <a:sym typeface="Trebuchet MS"/>
              </a:rPr>
              <a:t>Who are DCWs?</a:t>
            </a:r>
            <a:endParaRPr sz="3000" dirty="0">
              <a:latin typeface="Trebuchet MS"/>
              <a:sym typeface="Trebuchet MS"/>
            </a:endParaRPr>
          </a:p>
        </p:txBody>
      </p:sp>
      <p:sp>
        <p:nvSpPr>
          <p:cNvPr id="4" name="Google Shape;78;p15">
            <a:extLst>
              <a:ext uri="{FF2B5EF4-FFF2-40B4-BE49-F238E27FC236}">
                <a16:creationId xmlns:a16="http://schemas.microsoft.com/office/drawing/2014/main" id="{8684B992-27F7-4956-9951-2034BF316552}"/>
              </a:ext>
            </a:extLst>
          </p:cNvPr>
          <p:cNvSpPr txBox="1"/>
          <p:nvPr/>
        </p:nvSpPr>
        <p:spPr>
          <a:xfrm>
            <a:off x="311700" y="1392092"/>
            <a:ext cx="8520600" cy="36932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DCWs are workers who provide care services, such as certified nursing assistants, home health aides, personal care aides, caregivers, and companions. </a:t>
            </a:r>
            <a:r>
              <a:rPr lang="en" sz="900" u="sng" dirty="0">
                <a:solidFill>
                  <a:srgbClr val="00B0F0"/>
                </a:solidFill>
                <a:latin typeface="Verdana" panose="020B0604030504040204" pitchFamily="34" charset="0"/>
                <a:ea typeface="Verdana" panose="020B0604030504040204" pitchFamily="34" charset="0"/>
                <a:cs typeface="Verdana" panose="020B0604030504040204" pitchFamily="34" charset="0"/>
                <a:sym typeface="Roboto"/>
                <a:hlinkClick r:id="rId4">
                  <a:extLst>
                    <a:ext uri="{A12FA001-AC4F-418D-AE19-62706E023703}">
                      <ahyp:hlinkClr xmlns:ahyp="http://schemas.microsoft.com/office/drawing/2018/hyperlinkcolor" val="tx"/>
                    </a:ext>
                  </a:extLst>
                </a:hlinkClick>
              </a:rPr>
              <a:t>U.S. Department of Labor</a:t>
            </a:r>
            <a:endParaRPr sz="7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600"/>
              </a:spcBef>
              <a:spcAft>
                <a:spcPts val="0"/>
              </a:spcAft>
              <a:buNone/>
            </a:pPr>
            <a:r>
              <a:rPr lang="en"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Direct Care Workers are:</a:t>
            </a:r>
            <a:endParaRPr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457200" lvl="0" indent="-317500" algn="l" rtl="0">
              <a:spcBef>
                <a:spcPts val="600"/>
              </a:spcBef>
              <a:spcAft>
                <a:spcPts val="0"/>
              </a:spcAft>
              <a:buClr>
                <a:schemeClr val="lt1"/>
              </a:buClr>
              <a:buSzPts val="1400"/>
              <a:buFont typeface="Roboto"/>
              <a:buChar char="●"/>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Personal Care Worker/Home Health Aides - Provide non-medical support with daily tasks in member’s homes. </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914400" lvl="1" indent="-304800" algn="l" rtl="0">
              <a:spcAft>
                <a:spcPts val="0"/>
              </a:spcAft>
              <a:buClr>
                <a:schemeClr val="lt1"/>
              </a:buClr>
              <a:buSzPts val="1200"/>
              <a:buFont typeface="Roboto"/>
              <a:buChar char="○"/>
            </a:pPr>
            <a:r>
              <a:rPr lang="en" sz="11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Examples: cooking meals, assisting with hygiene needs, cleaning, and running errands</a:t>
            </a:r>
            <a:endParaRPr sz="11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457200" lvl="0" indent="-317500" algn="l" rtl="0">
              <a:spcBef>
                <a:spcPts val="600"/>
              </a:spcBef>
              <a:spcAft>
                <a:spcPts val="0"/>
              </a:spcAft>
              <a:buClr>
                <a:schemeClr val="lt1"/>
              </a:buClr>
              <a:buSzPts val="1400"/>
              <a:buFont typeface="Roboto"/>
              <a:buChar char="●"/>
            </a:pPr>
            <a:r>
              <a:rPr lang="en-US"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Nursing Aides - Provide skilled care with activities of daily living. </a:t>
            </a:r>
          </a:p>
          <a:p>
            <a:pPr marL="914400" lvl="1" indent="-304800" algn="l" rtl="0">
              <a:spcAft>
                <a:spcPts val="0"/>
              </a:spcAft>
              <a:buClr>
                <a:schemeClr val="lt1"/>
              </a:buClr>
              <a:buSzPts val="1200"/>
              <a:buFont typeface="Roboto"/>
              <a:buChar char="○"/>
            </a:pPr>
            <a:r>
              <a:rPr lang="en-US" sz="11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Examples: Monitor member’s health status, assistance with transfers, hygiene, and meal preparation</a:t>
            </a:r>
          </a:p>
          <a:p>
            <a:pPr marL="457200" lvl="0" indent="-317500" algn="l" rtl="0">
              <a:spcBef>
                <a:spcPts val="600"/>
              </a:spcBef>
              <a:spcAft>
                <a:spcPts val="0"/>
              </a:spcAft>
              <a:buClr>
                <a:schemeClr val="lt1"/>
              </a:buClr>
              <a:buSzPts val="1400"/>
              <a:buFont typeface="Roboto"/>
              <a:buChar char="●"/>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Direct Support Professionals - Provide support, mentorship, and companionship to members. </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914400" lvl="1" indent="-304800" algn="l" rtl="0">
              <a:spcAft>
                <a:spcPts val="0"/>
              </a:spcAft>
              <a:buClr>
                <a:schemeClr val="lt1"/>
              </a:buClr>
              <a:buSzPts val="1200"/>
              <a:buFont typeface="Roboto"/>
              <a:buChar char="○"/>
            </a:pPr>
            <a:r>
              <a:rPr lang="en" sz="11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Examples: administer medication, support daily living needs, and provide transportation.</a:t>
            </a:r>
            <a:endParaRPr sz="11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457200" lvl="0" indent="-317500" algn="l" rtl="0">
              <a:spcBef>
                <a:spcPts val="600"/>
              </a:spcBef>
              <a:spcAft>
                <a:spcPts val="0"/>
              </a:spcAft>
              <a:buClr>
                <a:schemeClr val="lt1"/>
              </a:buClr>
              <a:buSzPts val="1400"/>
              <a:buFont typeface="Roboto"/>
              <a:buChar char="●"/>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Job Coaches - Provide on-the-job training and support for members.</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914400" lvl="1" indent="-304800" algn="l" rtl="0">
              <a:spcAft>
                <a:spcPts val="0"/>
              </a:spcAft>
              <a:buClr>
                <a:schemeClr val="lt1"/>
              </a:buClr>
              <a:buSzPts val="1200"/>
              <a:buFont typeface="Roboto"/>
              <a:buChar char="○"/>
            </a:pPr>
            <a:r>
              <a:rPr lang="en" sz="11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Examples: Helping members learn and perform job tasks and build positive relationships.</a:t>
            </a:r>
            <a:endParaRPr sz="11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457200" lvl="0" indent="-317500" algn="l" rtl="0">
              <a:spcBef>
                <a:spcPts val="600"/>
              </a:spcBef>
              <a:spcAft>
                <a:spcPts val="0"/>
              </a:spcAft>
              <a:buClr>
                <a:schemeClr val="lt1"/>
              </a:buClr>
              <a:buSzPts val="1400"/>
              <a:buFont typeface="Roboto"/>
              <a:buChar char="●"/>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Caregivers - Provide supervision, behavior supports, and assistance with activities of daily living. </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914400" lvl="1" indent="-304800" algn="l" rtl="0">
              <a:spcAft>
                <a:spcPts val="0"/>
              </a:spcAft>
              <a:buClr>
                <a:schemeClr val="lt1"/>
              </a:buClr>
              <a:buSzPts val="1200"/>
              <a:buFont typeface="Roboto"/>
              <a:buChar char="○"/>
            </a:pPr>
            <a:r>
              <a:rPr lang="en" sz="11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Examples: medication reminders, and food preparation.</a:t>
            </a:r>
            <a:endParaRPr sz="1600" b="1"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p:txBody>
      </p:sp>
    </p:spTree>
    <p:custDataLst>
      <p:tags r:id="rId1"/>
    </p:custDataLst>
    <p:extLst>
      <p:ext uri="{BB962C8B-B14F-4D97-AF65-F5344CB8AC3E}">
        <p14:creationId xmlns:p14="http://schemas.microsoft.com/office/powerpoint/2010/main" val="5644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p14">
            <a:extLst>
              <a:ext uri="{FF2B5EF4-FFF2-40B4-BE49-F238E27FC236}">
                <a16:creationId xmlns:a16="http://schemas.microsoft.com/office/drawing/2014/main" id="{5FD51228-002B-C566-327C-7A97B2C8FE9A}"/>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a:spcBef>
                <a:spcPts val="1200"/>
              </a:spcBef>
              <a:spcAft>
                <a:spcPts val="1200"/>
              </a:spcAft>
              <a:buClr>
                <a:schemeClr val="accent1"/>
              </a:buClr>
            </a:pPr>
            <a:r>
              <a:rPr lang="en" sz="3000" dirty="0">
                <a:latin typeface="Trebuchet MS"/>
                <a:sym typeface="Trebuchet MS"/>
              </a:rPr>
              <a:t>DCWs, providing support that improves lives</a:t>
            </a:r>
            <a:endParaRPr sz="3000" dirty="0">
              <a:latin typeface="Trebuchet MS"/>
              <a:sym typeface="Trebuchet MS"/>
            </a:endParaRPr>
          </a:p>
        </p:txBody>
      </p:sp>
      <p:sp>
        <p:nvSpPr>
          <p:cNvPr id="4" name="Google Shape;72;p14">
            <a:extLst>
              <a:ext uri="{FF2B5EF4-FFF2-40B4-BE49-F238E27FC236}">
                <a16:creationId xmlns:a16="http://schemas.microsoft.com/office/drawing/2014/main" id="{1D7230CA-EF3F-486E-721C-159C74ADD4E2}"/>
              </a:ext>
            </a:extLst>
          </p:cNvPr>
          <p:cNvSpPr txBox="1"/>
          <p:nvPr/>
        </p:nvSpPr>
        <p:spPr>
          <a:xfrm>
            <a:off x="311725" y="1837887"/>
            <a:ext cx="8166300" cy="28930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The Department of Health Care Policy and Financing (the Department) obtained funding via the Home and Community Based Services (HCBS) American Rescue Plan Act (ARPA) program to launch a public awareness campaign about the value and importance of the Direct Care Workforce (DCW). </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rPr>
              <a:t>The campaign — “Who is a DCW?” — showcases and highlights the value and importance of the DCW and the impact individual DCWs can make in their community. Additionally, the campaign seeks to recruit the next generation of DCWs into this critical field.</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83225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1;p14">
            <a:extLst>
              <a:ext uri="{FF2B5EF4-FFF2-40B4-BE49-F238E27FC236}">
                <a16:creationId xmlns:a16="http://schemas.microsoft.com/office/drawing/2014/main" id="{8420718C-15EB-D70F-94D4-685C9C758526}"/>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1200"/>
              </a:spcAft>
              <a:buNone/>
            </a:pPr>
            <a:r>
              <a:rPr lang="en" sz="3000" dirty="0">
                <a:latin typeface="Trebuchet MS"/>
                <a:ea typeface="Trebuchet MS"/>
                <a:cs typeface="Trebuchet MS"/>
                <a:sym typeface="Trebuchet MS"/>
              </a:rPr>
              <a:t>Why Now?</a:t>
            </a:r>
            <a:endParaRPr sz="3000" dirty="0">
              <a:latin typeface="Trebuchet MS"/>
              <a:ea typeface="Trebuchet MS"/>
              <a:cs typeface="Trebuchet MS"/>
              <a:sym typeface="Trebuchet MS"/>
            </a:endParaRPr>
          </a:p>
        </p:txBody>
      </p:sp>
      <p:sp>
        <p:nvSpPr>
          <p:cNvPr id="5" name="Google Shape;89;p17">
            <a:extLst>
              <a:ext uri="{FF2B5EF4-FFF2-40B4-BE49-F238E27FC236}">
                <a16:creationId xmlns:a16="http://schemas.microsoft.com/office/drawing/2014/main" id="{70F2949A-CD64-E8D2-7283-FC642F28FFB3}"/>
              </a:ext>
            </a:extLst>
          </p:cNvPr>
          <p:cNvSpPr txBox="1"/>
          <p:nvPr/>
        </p:nvSpPr>
        <p:spPr>
          <a:xfrm>
            <a:off x="311725" y="1669287"/>
            <a:ext cx="8520600" cy="31392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rPr>
              <a:t>There is a state-wide shortage of direct care workers in Colorado.  </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rPr>
              <a:t>Members or individuals requiring assistance due to disability, age, or illness rely on the direct care workforce to remain in home and community-based settings. Therefore, increasing the DCW population positively affects the entire State.</a:t>
            </a: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endParaRPr sz="1600" dirty="0">
              <a:solidFill>
                <a:schemeClr val="lt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rPr>
              <a:t>According to </a:t>
            </a:r>
            <a:r>
              <a:rPr lang="en" sz="1600" u="sng" dirty="0">
                <a:solidFill>
                  <a:srgbClr val="00B0F0"/>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a 2022 PHI study</a:t>
            </a:r>
            <a:r>
              <a:rPr lang="en" sz="1600" dirty="0">
                <a:solidFill>
                  <a:schemeClr val="lt1"/>
                </a:solidFill>
                <a:uFill>
                  <a:noFill/>
                </a:u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a:t>
            </a:r>
            <a:r>
              <a:rPr lang="en" sz="1600" dirty="0">
                <a:solidFill>
                  <a:schemeClr val="lt1"/>
                </a:solidFill>
                <a:latin typeface="Verdana" panose="020B0604030504040204" pitchFamily="34" charset="0"/>
                <a:ea typeface="Verdana" panose="020B0604030504040204" pitchFamily="34" charset="0"/>
                <a:cs typeface="Verdana" panose="020B0604030504040204" pitchFamily="34" charset="0"/>
              </a:rPr>
              <a:t> the population of older adults (age 65+) in the U.S. is projected to nearly double from 49.2 million to 94.7 million. This rapid demographic growth is “the primary driver of job growth in the direct care workforce.” The growth will also impact future demand for direct care workers. This doesn’t include the number of residents with disabilities and/or illnesses that require direct care.</a:t>
            </a:r>
            <a:endParaRPr sz="1600" dirty="0">
              <a:solidFill>
                <a:srgbClr val="4A86E8"/>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6083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3;p16" descr="Home Care Workers Chart showing breakdown of workers across genders, age, and race and ethnicity.">
            <a:extLst>
              <a:ext uri="{FF2B5EF4-FFF2-40B4-BE49-F238E27FC236}">
                <a16:creationId xmlns:a16="http://schemas.microsoft.com/office/drawing/2014/main" id="{06760F26-33F4-403A-A878-6F3940F0CD9F}"/>
              </a:ext>
            </a:extLst>
          </p:cNvPr>
          <p:cNvPicPr preferRelativeResize="0"/>
          <p:nvPr/>
        </p:nvPicPr>
        <p:blipFill rotWithShape="1">
          <a:blip r:embed="rId3">
            <a:alphaModFix/>
          </a:blip>
          <a:srcRect l="7360" r="9086"/>
          <a:stretch/>
        </p:blipFill>
        <p:spPr>
          <a:xfrm>
            <a:off x="1427312" y="166130"/>
            <a:ext cx="6289376" cy="4977370"/>
          </a:xfrm>
          <a:prstGeom prst="rect">
            <a:avLst/>
          </a:prstGeom>
          <a:noFill/>
          <a:ln>
            <a:noFill/>
          </a:ln>
        </p:spPr>
      </p:pic>
    </p:spTree>
    <p:custDataLst>
      <p:tags r:id="rId1"/>
    </p:custDataLst>
    <p:extLst>
      <p:ext uri="{BB962C8B-B14F-4D97-AF65-F5344CB8AC3E}">
        <p14:creationId xmlns:p14="http://schemas.microsoft.com/office/powerpoint/2010/main" val="200845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71;p14">
            <a:extLst>
              <a:ext uri="{FF2B5EF4-FFF2-40B4-BE49-F238E27FC236}">
                <a16:creationId xmlns:a16="http://schemas.microsoft.com/office/drawing/2014/main" id="{06B11B31-4A69-BCBD-9DD4-CA6E8ABD184D}"/>
              </a:ext>
            </a:extLst>
          </p:cNvPr>
          <p:cNvSpPr txBox="1">
            <a:spLocks noGrp="1"/>
          </p:cNvSpPr>
          <p:nvPr>
            <p:ph type="title"/>
          </p:nvPr>
        </p:nvSpPr>
        <p:spPr>
          <a:xfrm>
            <a:off x="311700" y="161417"/>
            <a:ext cx="8520600" cy="951600"/>
          </a:xfrm>
          <a:prstGeom prst="rect">
            <a:avLst/>
          </a:prstGeom>
        </p:spPr>
        <p:txBody>
          <a:bodyPr spcFirstLastPara="1" wrap="square" lIns="91425" tIns="91425" rIns="91425" bIns="91425" anchor="t" anchorCtr="0">
            <a:normAutofit/>
          </a:bodyPr>
          <a:lstStyle/>
          <a:p>
            <a:pPr>
              <a:spcBef>
                <a:spcPts val="1200"/>
              </a:spcBef>
              <a:spcAft>
                <a:spcPts val="1200"/>
              </a:spcAft>
            </a:pPr>
            <a:r>
              <a:rPr lang="en" sz="3000" dirty="0">
                <a:solidFill>
                  <a:schemeClr val="bg1"/>
                </a:solidFill>
                <a:latin typeface="Trebuchet MS"/>
                <a:sym typeface="Trebuchet MS"/>
              </a:rPr>
              <a:t>Partnerships</a:t>
            </a:r>
            <a:endParaRPr sz="3000" dirty="0">
              <a:solidFill>
                <a:schemeClr val="bg1"/>
              </a:solidFill>
              <a:latin typeface="Trebuchet MS"/>
              <a:sym typeface="Trebuchet MS"/>
            </a:endParaRPr>
          </a:p>
        </p:txBody>
      </p:sp>
      <p:sp>
        <p:nvSpPr>
          <p:cNvPr id="30" name="Google Shape;109;p20">
            <a:extLst>
              <a:ext uri="{FF2B5EF4-FFF2-40B4-BE49-F238E27FC236}">
                <a16:creationId xmlns:a16="http://schemas.microsoft.com/office/drawing/2014/main" id="{CED8EF4B-62CE-4021-A761-191EDA66EE5D}"/>
              </a:ext>
            </a:extLst>
          </p:cNvPr>
          <p:cNvSpPr txBox="1"/>
          <p:nvPr/>
        </p:nvSpPr>
        <p:spPr>
          <a:xfrm>
            <a:off x="311725" y="1571083"/>
            <a:ext cx="85206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rPr>
              <a:t>The campaign has partnered with the following outlets to distribute key messages and advertising across the state of Colorado. The benefit for these partnerships is that each respective outlet can boost the campaign messaging throughout their niche communities and raise awareness about who DCWs are and why the work is important.</a:t>
            </a:r>
            <a:endParaRPr dirty="0">
              <a:solidFill>
                <a:srgbClr val="00196F"/>
              </a:solidFill>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2" name="Google Shape;111;p20">
            <a:extLst>
              <a:ext uri="{FF2B5EF4-FFF2-40B4-BE49-F238E27FC236}">
                <a16:creationId xmlns:a16="http://schemas.microsoft.com/office/drawing/2014/main" id="{6D617393-0F37-F1E4-5AB4-C3ECE4229E21}"/>
              </a:ext>
            </a:extLst>
          </p:cNvPr>
          <p:cNvSpPr txBox="1"/>
          <p:nvPr/>
        </p:nvSpPr>
        <p:spPr>
          <a:xfrm>
            <a:off x="561820" y="2896023"/>
            <a:ext cx="9144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Kool105</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8" name="Google Shape;117;p20">
            <a:extLst>
              <a:ext uri="{FF2B5EF4-FFF2-40B4-BE49-F238E27FC236}">
                <a16:creationId xmlns:a16="http://schemas.microsoft.com/office/drawing/2014/main" id="{A28DD227-C496-746F-E6CA-9ED8CC04B58F}"/>
              </a:ext>
            </a:extLst>
          </p:cNvPr>
          <p:cNvSpPr txBox="1"/>
          <p:nvPr/>
        </p:nvSpPr>
        <p:spPr>
          <a:xfrm>
            <a:off x="2291828" y="2821282"/>
            <a:ext cx="1381200" cy="67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Kroenke Sports &amp; Entertainment</a:t>
            </a: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0" name="Google Shape;119;p20">
            <a:extLst>
              <a:ext uri="{FF2B5EF4-FFF2-40B4-BE49-F238E27FC236}">
                <a16:creationId xmlns:a16="http://schemas.microsoft.com/office/drawing/2014/main" id="{7E636CF1-0548-53CE-63D3-524550CE5D27}"/>
              </a:ext>
            </a:extLst>
          </p:cNvPr>
          <p:cNvSpPr txBox="1"/>
          <p:nvPr/>
        </p:nvSpPr>
        <p:spPr>
          <a:xfrm>
            <a:off x="4983007" y="2850401"/>
            <a:ext cx="1216800" cy="32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Telemundo</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54" name="Google Shape;133;p20">
            <a:extLst>
              <a:ext uri="{FF2B5EF4-FFF2-40B4-BE49-F238E27FC236}">
                <a16:creationId xmlns:a16="http://schemas.microsoft.com/office/drawing/2014/main" id="{B6B17D34-69E7-0C2B-6306-C82FD43ECBF3}"/>
              </a:ext>
            </a:extLst>
          </p:cNvPr>
          <p:cNvSpPr txBox="1"/>
          <p:nvPr/>
        </p:nvSpPr>
        <p:spPr>
          <a:xfrm>
            <a:off x="7464625" y="2865182"/>
            <a:ext cx="1381200" cy="50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El Comercio de Colorado</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50" name="Google Shape;129;p20">
            <a:extLst>
              <a:ext uri="{FF2B5EF4-FFF2-40B4-BE49-F238E27FC236}">
                <a16:creationId xmlns:a16="http://schemas.microsoft.com/office/drawing/2014/main" id="{7C5FCC67-C8D1-B749-4D65-A2D05825A64E}"/>
              </a:ext>
            </a:extLst>
          </p:cNvPr>
          <p:cNvSpPr txBox="1"/>
          <p:nvPr/>
        </p:nvSpPr>
        <p:spPr>
          <a:xfrm>
            <a:off x="1648738" y="3715725"/>
            <a:ext cx="6642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CBS</a:t>
            </a: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6" name="Google Shape;125;p20">
            <a:extLst>
              <a:ext uri="{FF2B5EF4-FFF2-40B4-BE49-F238E27FC236}">
                <a16:creationId xmlns:a16="http://schemas.microsoft.com/office/drawing/2014/main" id="{31CEC677-C14B-865C-8BCF-B689B896382E}"/>
              </a:ext>
            </a:extLst>
          </p:cNvPr>
          <p:cNvSpPr txBox="1"/>
          <p:nvPr/>
        </p:nvSpPr>
        <p:spPr>
          <a:xfrm>
            <a:off x="4088346" y="3387293"/>
            <a:ext cx="914400" cy="6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Peacock &amp; NBC+</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4" name="Google Shape;113;p20">
            <a:extLst>
              <a:ext uri="{FF2B5EF4-FFF2-40B4-BE49-F238E27FC236}">
                <a16:creationId xmlns:a16="http://schemas.microsoft.com/office/drawing/2014/main" id="{06B8A46B-9589-AA46-26F4-A0446EAD9411}"/>
              </a:ext>
            </a:extLst>
          </p:cNvPr>
          <p:cNvSpPr txBox="1"/>
          <p:nvPr/>
        </p:nvSpPr>
        <p:spPr>
          <a:xfrm>
            <a:off x="6504009" y="3428692"/>
            <a:ext cx="664200" cy="5330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MIX 100</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6" name="Google Shape;115;p20">
            <a:extLst>
              <a:ext uri="{FF2B5EF4-FFF2-40B4-BE49-F238E27FC236}">
                <a16:creationId xmlns:a16="http://schemas.microsoft.com/office/drawing/2014/main" id="{C910D264-0022-D82C-E27C-81359351E7B3}"/>
              </a:ext>
            </a:extLst>
          </p:cNvPr>
          <p:cNvSpPr txBox="1"/>
          <p:nvPr/>
        </p:nvSpPr>
        <p:spPr>
          <a:xfrm>
            <a:off x="615164" y="4345421"/>
            <a:ext cx="963292" cy="4374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err="1">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Outfront</a:t>
            </a: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 Magazine</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8" name="Google Shape;127;p20">
            <a:extLst>
              <a:ext uri="{FF2B5EF4-FFF2-40B4-BE49-F238E27FC236}">
                <a16:creationId xmlns:a16="http://schemas.microsoft.com/office/drawing/2014/main" id="{8A817FA9-7E11-E6EE-960F-8908FA6B198F}"/>
              </a:ext>
            </a:extLst>
          </p:cNvPr>
          <p:cNvSpPr txBox="1"/>
          <p:nvPr/>
        </p:nvSpPr>
        <p:spPr>
          <a:xfrm>
            <a:off x="2541350" y="4465398"/>
            <a:ext cx="1170000" cy="37919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err="1">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Westword</a:t>
            </a: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4" name="Google Shape;123;p20">
            <a:extLst>
              <a:ext uri="{FF2B5EF4-FFF2-40B4-BE49-F238E27FC236}">
                <a16:creationId xmlns:a16="http://schemas.microsoft.com/office/drawing/2014/main" id="{9F3837E6-541F-24EC-6DC7-7C46B55C2509}"/>
              </a:ext>
            </a:extLst>
          </p:cNvPr>
          <p:cNvSpPr txBox="1"/>
          <p:nvPr/>
        </p:nvSpPr>
        <p:spPr>
          <a:xfrm>
            <a:off x="4611056" y="4096316"/>
            <a:ext cx="955200" cy="76814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The Colorado Sun</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52" name="Google Shape;131;p20">
            <a:extLst>
              <a:ext uri="{FF2B5EF4-FFF2-40B4-BE49-F238E27FC236}">
                <a16:creationId xmlns:a16="http://schemas.microsoft.com/office/drawing/2014/main" id="{CA0EAC2C-552E-AF06-6573-E975B96AD107}"/>
              </a:ext>
            </a:extLst>
          </p:cNvPr>
          <p:cNvSpPr txBox="1"/>
          <p:nvPr/>
        </p:nvSpPr>
        <p:spPr>
          <a:xfrm>
            <a:off x="6367525" y="4320770"/>
            <a:ext cx="1097100" cy="50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Lamar Advertising</a:t>
            </a:r>
            <a:endParaRPr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ctr" rtl="0">
              <a:spcBef>
                <a:spcPts val="0"/>
              </a:spcBef>
              <a:spcAft>
                <a:spcPts val="0"/>
              </a:spcAft>
              <a:buNone/>
            </a:pP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42" name="Google Shape;121;p20">
            <a:extLst>
              <a:ext uri="{FF2B5EF4-FFF2-40B4-BE49-F238E27FC236}">
                <a16:creationId xmlns:a16="http://schemas.microsoft.com/office/drawing/2014/main" id="{9F457C90-8196-7DFA-EC8B-7BD8461AB137}"/>
              </a:ext>
            </a:extLst>
          </p:cNvPr>
          <p:cNvSpPr txBox="1"/>
          <p:nvPr/>
        </p:nvSpPr>
        <p:spPr>
          <a:xfrm>
            <a:off x="7940970" y="4485266"/>
            <a:ext cx="914400" cy="3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Roboto"/>
              </a:rPr>
              <a:t>9News</a:t>
            </a:r>
            <a:endParaRPr sz="1200" dirty="0">
              <a:latin typeface="Verdana" panose="020B0604030504040204" pitchFamily="34" charset="0"/>
              <a:ea typeface="Verdana" panose="020B0604030504040204" pitchFamily="34" charset="0"/>
              <a:cs typeface="Verdana" panose="020B0604030504040204" pitchFamily="34" charset="0"/>
              <a:sym typeface="Roboto"/>
            </a:endParaRPr>
          </a:p>
        </p:txBody>
      </p:sp>
    </p:spTree>
    <p:custDataLst>
      <p:tags r:id="rId1"/>
    </p:custDataLst>
    <p:extLst>
      <p:ext uri="{BB962C8B-B14F-4D97-AF65-F5344CB8AC3E}">
        <p14:creationId xmlns:p14="http://schemas.microsoft.com/office/powerpoint/2010/main" val="228262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5;p22">
            <a:extLst>
              <a:ext uri="{FF2B5EF4-FFF2-40B4-BE49-F238E27FC236}">
                <a16:creationId xmlns:a16="http://schemas.microsoft.com/office/drawing/2014/main" id="{86BC6A96-068D-FE6E-CE1D-76E5D22C73BA}"/>
              </a:ext>
            </a:extLst>
          </p:cNvPr>
          <p:cNvSpPr txBox="1">
            <a:spLocks/>
          </p:cNvSpPr>
          <p:nvPr/>
        </p:nvSpPr>
        <p:spPr>
          <a:xfrm>
            <a:off x="311725" y="500925"/>
            <a:ext cx="8601000" cy="2978650"/>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bg1"/>
                </a:solidFill>
                <a:latin typeface="Trebuchet MS"/>
                <a:ea typeface="Trebuchet MS"/>
                <a:cs typeface="Trebuchet MS"/>
                <a:sym typeface="Trebuchet MS"/>
              </a:rPr>
              <a:t>Learn more about how DCWs make a difference and how you can be one too at:</a:t>
            </a:r>
            <a:br>
              <a:rPr lang="en-US" sz="2800" dirty="0">
                <a:latin typeface="Trebuchet MS"/>
                <a:ea typeface="Trebuchet MS"/>
                <a:cs typeface="Trebuchet MS"/>
                <a:sym typeface="Trebuchet MS"/>
              </a:rPr>
            </a:br>
            <a:r>
              <a:rPr lang="en-US" sz="2800" u="sng" dirty="0">
                <a:solidFill>
                  <a:srgbClr val="00B0F0"/>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hcpf.colorado.gov/Direct-Care-Spotlight</a:t>
            </a:r>
            <a:endParaRPr lang="en-US" sz="2800" dirty="0">
              <a:solidFill>
                <a:srgbClr val="00B0F0"/>
              </a:solidFill>
              <a:latin typeface="Trebuchet MS"/>
              <a:ea typeface="Trebuchet MS"/>
              <a:cs typeface="Trebuchet MS"/>
              <a:sym typeface="Trebuchet MS"/>
            </a:endParaRPr>
          </a:p>
          <a:p>
            <a:endParaRPr lang="en-US" sz="2800" dirty="0">
              <a:solidFill>
                <a:schemeClr val="bg1"/>
              </a:solidFill>
              <a:latin typeface="Trebuchet MS"/>
              <a:ea typeface="Trebuchet MS"/>
              <a:cs typeface="Trebuchet MS"/>
              <a:sym typeface="Trebuchet MS"/>
            </a:endParaRPr>
          </a:p>
          <a:p>
            <a:r>
              <a:rPr lang="en-US" sz="2800" dirty="0">
                <a:solidFill>
                  <a:schemeClr val="bg1"/>
                </a:solidFill>
                <a:latin typeface="Trebuchet MS"/>
                <a:ea typeface="Trebuchet MS"/>
                <a:cs typeface="Trebuchet MS"/>
                <a:sym typeface="Trebuchet MS"/>
              </a:rPr>
              <a:t>To support this campaign, please reach out to: </a:t>
            </a:r>
            <a:r>
              <a:rPr lang="en-US" sz="2800" u="sng" dirty="0">
                <a:solidFill>
                  <a:srgbClr val="00B0F0"/>
                </a:solidFill>
                <a:latin typeface="Trebuchet MS"/>
                <a:sym typeface="Trebuchet MS"/>
                <a:hlinkClick r:id="rId4">
                  <a:extLst>
                    <a:ext uri="{A12FA001-AC4F-418D-AE19-62706E023703}">
                      <ahyp:hlinkClr xmlns:ahyp="http://schemas.microsoft.com/office/drawing/2018/hyperlinkcolor" val="tx"/>
                    </a:ext>
                  </a:extLst>
                </a:hlinkClick>
              </a:rPr>
              <a:t>JWolford@circuitmedia.com</a:t>
            </a:r>
            <a:endParaRPr lang="en-US" sz="2800" u="sng" dirty="0">
              <a:solidFill>
                <a:srgbClr val="00B0F0"/>
              </a:solidFill>
              <a:latin typeface="Trebuchet MS"/>
              <a:sym typeface="Trebuchet MS"/>
            </a:endParaRPr>
          </a:p>
        </p:txBody>
      </p:sp>
    </p:spTree>
    <p:custDataLst>
      <p:tags r:id="rId1"/>
    </p:custDataLst>
    <p:extLst>
      <p:ext uri="{BB962C8B-B14F-4D97-AF65-F5344CB8AC3E}">
        <p14:creationId xmlns:p14="http://schemas.microsoft.com/office/powerpoint/2010/main" val="1312345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DESIGN_ID_PARADIGM" val="mtEgcupA"/>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245D38"/>
      </a:accent5>
      <a:accent6>
        <a:srgbClr val="D0F6FF"/>
      </a:accent6>
      <a:hlink>
        <a:srgbClr val="009384"/>
      </a:hlink>
      <a:folHlink>
        <a:srgbClr val="009384"/>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672</Words>
  <Application>Microsoft Office PowerPoint</Application>
  <PresentationFormat>On-screen Show (16:9)</PresentationFormat>
  <Paragraphs>53</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Merriweather</vt:lpstr>
      <vt:lpstr>Arial</vt:lpstr>
      <vt:lpstr>Trebuchet MS</vt:lpstr>
      <vt:lpstr>Verdana</vt:lpstr>
      <vt:lpstr>Roboto</vt:lpstr>
      <vt:lpstr>Paradigm</vt:lpstr>
      <vt:lpstr>Who are DCWs?</vt:lpstr>
      <vt:lpstr>Campaign Objectives</vt:lpstr>
      <vt:lpstr>Campaign Objectives</vt:lpstr>
      <vt:lpstr>Who are DCWs?</vt:lpstr>
      <vt:lpstr>DCWs, providing support that improves lives</vt:lpstr>
      <vt:lpstr>Why Now?</vt:lpstr>
      <vt:lpstr>PowerPoint Presentation</vt:lpstr>
      <vt:lpstr>Partnerships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Care Worker Presentation</dc:title>
  <dc:creator>Johnson, Heather</dc:creator>
  <cp:lastModifiedBy>Larsen, Jennifer</cp:lastModifiedBy>
  <cp:revision>23</cp:revision>
  <dcterms:modified xsi:type="dcterms:W3CDTF">2023-11-07T04:36:14Z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8B8DCE48-7896-46BF-A94F-AD300E0C5A8F</vt:lpwstr>
  </property>
  <property fmtid="{D5CDD505-2E9C-101B-9397-08002B2CF9AE}" pid="3" name="ArticulatePath">
    <vt:lpwstr>https://cohcpf-my.sharepoint.com/personal/jalars_hcpf_co_gov/Documents/Desktop/DCW Spotlight Folder/Direct Care Worker Presentation-October 2023</vt:lpwstr>
  </property>
</Properties>
</file>