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embeddedFontLs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hKFjJkW2nrxkGGAatDBob+mRpS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65263" y="185599"/>
            <a:ext cx="6127474" cy="3446704"/>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365263" y="3803373"/>
            <a:ext cx="6127474" cy="453224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3520937" y="8499614"/>
            <a:ext cx="2971800" cy="45878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3134abcb55_0_0:notes"/>
          <p:cNvSpPr txBox="1"/>
          <p:nvPr>
            <p:ph idx="1" type="body"/>
          </p:nvPr>
        </p:nvSpPr>
        <p:spPr>
          <a:xfrm>
            <a:off x="381000" y="3962400"/>
            <a:ext cx="6096000" cy="449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Remove this slide before posting to website</a:t>
            </a:r>
            <a:endParaRPr/>
          </a:p>
        </p:txBody>
      </p:sp>
      <p:sp>
        <p:nvSpPr>
          <p:cNvPr id="160" name="Google Shape;160;g23134abcb55_0_0: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88f8a8a6dc_0_38: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88f8a8a6dc_0_38:notes"/>
          <p:cNvSpPr txBox="1"/>
          <p:nvPr>
            <p:ph idx="1" type="body"/>
          </p:nvPr>
        </p:nvSpPr>
        <p:spPr>
          <a:xfrm>
            <a:off x="365263" y="3803373"/>
            <a:ext cx="6127500" cy="453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288f8a8a6dc_0_38:notes"/>
          <p:cNvSpPr txBox="1"/>
          <p:nvPr>
            <p:ph idx="12" type="sldNum"/>
          </p:nvPr>
        </p:nvSpPr>
        <p:spPr>
          <a:xfrm>
            <a:off x="3520937" y="8499614"/>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4fdc13e00a_0_44: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4fdc13e00a_0_44:notes"/>
          <p:cNvSpPr txBox="1"/>
          <p:nvPr>
            <p:ph idx="1" type="body"/>
          </p:nvPr>
        </p:nvSpPr>
        <p:spPr>
          <a:xfrm>
            <a:off x="365263" y="3803373"/>
            <a:ext cx="6127500" cy="453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24fdc13e00a_0_44:notes"/>
          <p:cNvSpPr txBox="1"/>
          <p:nvPr>
            <p:ph idx="12" type="sldNum"/>
          </p:nvPr>
        </p:nvSpPr>
        <p:spPr>
          <a:xfrm>
            <a:off x="3520937" y="8499614"/>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426e272daf_0_155: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2426e272daf_0_155: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426e272daf_0_0: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426e272daf_0_0:notes"/>
          <p:cNvSpPr txBox="1"/>
          <p:nvPr>
            <p:ph idx="1" type="body"/>
          </p:nvPr>
        </p:nvSpPr>
        <p:spPr>
          <a:xfrm>
            <a:off x="365263" y="3803373"/>
            <a:ext cx="6127500" cy="453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2426e272daf_0_0:notes"/>
          <p:cNvSpPr txBox="1"/>
          <p:nvPr>
            <p:ph idx="12" type="sldNum"/>
          </p:nvPr>
        </p:nvSpPr>
        <p:spPr>
          <a:xfrm>
            <a:off x="3520937" y="8499614"/>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87aa46971b_0_16: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87aa46971b_0_16:notes"/>
          <p:cNvSpPr txBox="1"/>
          <p:nvPr>
            <p:ph idx="1" type="body"/>
          </p:nvPr>
        </p:nvSpPr>
        <p:spPr>
          <a:xfrm>
            <a:off x="365263" y="3803373"/>
            <a:ext cx="6127500" cy="453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287aa46971b_0_16:notes"/>
          <p:cNvSpPr txBox="1"/>
          <p:nvPr>
            <p:ph idx="12" type="sldNum"/>
          </p:nvPr>
        </p:nvSpPr>
        <p:spPr>
          <a:xfrm>
            <a:off x="3520937" y="8499614"/>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0136a5dcd6_0_646: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20136a5dcd6_0_646: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4fdc13e00a_0_61: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4fdc13e00a_0_61:notes"/>
          <p:cNvSpPr txBox="1"/>
          <p:nvPr>
            <p:ph idx="1" type="body"/>
          </p:nvPr>
        </p:nvSpPr>
        <p:spPr>
          <a:xfrm>
            <a:off x="365263" y="3803373"/>
            <a:ext cx="6127500" cy="453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24fdc13e00a_0_61:notes"/>
          <p:cNvSpPr txBox="1"/>
          <p:nvPr>
            <p:ph idx="12" type="sldNum"/>
          </p:nvPr>
        </p:nvSpPr>
        <p:spPr>
          <a:xfrm>
            <a:off x="3520937" y="8499614"/>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372af50c88_0_13: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g2372af50c88_0_13: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4fdc13e00a_0_68: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4fdc13e00a_0_68:notes"/>
          <p:cNvSpPr txBox="1"/>
          <p:nvPr>
            <p:ph idx="1" type="body"/>
          </p:nvPr>
        </p:nvSpPr>
        <p:spPr>
          <a:xfrm>
            <a:off x="365263" y="3803373"/>
            <a:ext cx="6127500" cy="453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24fdc13e00a_0_68:notes"/>
          <p:cNvSpPr txBox="1"/>
          <p:nvPr>
            <p:ph idx="12" type="sldNum"/>
          </p:nvPr>
        </p:nvSpPr>
        <p:spPr>
          <a:xfrm>
            <a:off x="3520937" y="8499614"/>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7603f9380c_0_25: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27603f9380c_0_25: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27603f9380c_0_25: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81" name="Google Shape;181;p1: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4fdc13e00a_0_77: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4fdc13e00a_0_77:notes"/>
          <p:cNvSpPr txBox="1"/>
          <p:nvPr>
            <p:ph idx="1" type="body"/>
          </p:nvPr>
        </p:nvSpPr>
        <p:spPr>
          <a:xfrm>
            <a:off x="365263" y="3803373"/>
            <a:ext cx="6127500" cy="453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24fdc13e00a_0_77:notes"/>
          <p:cNvSpPr txBox="1"/>
          <p:nvPr>
            <p:ph idx="12" type="sldNum"/>
          </p:nvPr>
        </p:nvSpPr>
        <p:spPr>
          <a:xfrm>
            <a:off x="3520937" y="8499614"/>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9: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9: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9: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0136a5dcd6_0_1125: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g20136a5dcd6_0_1125: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54a7424012_0_0: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254a7424012_0_0: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g254a7424012_0_0: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3134abcb55_0_293:notes"/>
          <p:cNvSpPr/>
          <p:nvPr>
            <p:ph idx="2" type="sldImg"/>
          </p:nvPr>
        </p:nvSpPr>
        <p:spPr>
          <a:xfrm>
            <a:off x="365125" y="185738"/>
            <a:ext cx="6127800" cy="344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23134abcb55_0_293: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g23134abcb55_0_293: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3134abcb55_0_300:notes"/>
          <p:cNvSpPr/>
          <p:nvPr>
            <p:ph idx="2" type="sldImg"/>
          </p:nvPr>
        </p:nvSpPr>
        <p:spPr>
          <a:xfrm>
            <a:off x="365125" y="185738"/>
            <a:ext cx="6127800" cy="344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g23134abcb55_0_300: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g23134abcb55_0_300: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92f90fef8e_1_7: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92f90fef8e_1_7:notes"/>
          <p:cNvSpPr txBox="1"/>
          <p:nvPr>
            <p:ph idx="1" type="body"/>
          </p:nvPr>
        </p:nvSpPr>
        <p:spPr>
          <a:xfrm>
            <a:off x="365263" y="3803373"/>
            <a:ext cx="6127500" cy="453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g292f90fef8e_1_7:notes"/>
          <p:cNvSpPr txBox="1"/>
          <p:nvPr>
            <p:ph idx="12" type="sldNum"/>
          </p:nvPr>
        </p:nvSpPr>
        <p:spPr>
          <a:xfrm>
            <a:off x="3520937" y="8499614"/>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4fdc13e00a_0_93:notes"/>
          <p:cNvSpPr/>
          <p:nvPr>
            <p:ph idx="2" type="sldImg"/>
          </p:nvPr>
        </p:nvSpPr>
        <p:spPr>
          <a:xfrm>
            <a:off x="365125" y="185737"/>
            <a:ext cx="6127800" cy="344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g24fdc13e00a_0_93: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b="0" sz="9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b="0" sz="1000">
              <a:solidFill>
                <a:srgbClr val="202124"/>
              </a:solidFill>
              <a:highlight>
                <a:srgbClr val="FFFFFF"/>
              </a:highlight>
              <a:latin typeface="Roboto"/>
              <a:ea typeface="Roboto"/>
              <a:cs typeface="Roboto"/>
              <a:sym typeface="Roboto"/>
            </a:endParaRPr>
          </a:p>
        </p:txBody>
      </p:sp>
      <p:sp>
        <p:nvSpPr>
          <p:cNvPr id="395" name="Google Shape;395;g24fdc13e00a_0_93:notes"/>
          <p:cNvSpPr txBox="1"/>
          <p:nvPr>
            <p:ph idx="12" type="sldNum"/>
          </p:nvPr>
        </p:nvSpPr>
        <p:spPr>
          <a:xfrm>
            <a:off x="3520937" y="8499615"/>
            <a:ext cx="29718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87" name="Google Shape;187;p2: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3134abcb55_0_81: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23134abcb55_0_81:notes"/>
          <p:cNvSpPr/>
          <p:nvPr>
            <p:ph idx="2" type="sldImg"/>
          </p:nvPr>
        </p:nvSpPr>
        <p:spPr>
          <a:xfrm>
            <a:off x="365125" y="185738"/>
            <a:ext cx="6127800" cy="344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426e272daf_0_159: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2426e272daf_0_159: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88f8a8a6dc_0_31: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88f8a8a6dc_0_31:notes"/>
          <p:cNvSpPr txBox="1"/>
          <p:nvPr>
            <p:ph idx="1" type="body"/>
          </p:nvPr>
        </p:nvSpPr>
        <p:spPr>
          <a:xfrm>
            <a:off x="365263" y="3803373"/>
            <a:ext cx="6127500" cy="453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288f8a8a6dc_0_31:notes"/>
          <p:cNvSpPr txBox="1"/>
          <p:nvPr>
            <p:ph idx="12" type="sldNum"/>
          </p:nvPr>
        </p:nvSpPr>
        <p:spPr>
          <a:xfrm>
            <a:off x="3520937" y="8499614"/>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4fdc13e00a_0_11: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4fdc13e00a_0_11:notes"/>
          <p:cNvSpPr txBox="1"/>
          <p:nvPr>
            <p:ph idx="1" type="body"/>
          </p:nvPr>
        </p:nvSpPr>
        <p:spPr>
          <a:xfrm>
            <a:off x="365263" y="3803373"/>
            <a:ext cx="6127500" cy="453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24fdc13e00a_0_11:notes"/>
          <p:cNvSpPr txBox="1"/>
          <p:nvPr>
            <p:ph idx="12" type="sldNum"/>
          </p:nvPr>
        </p:nvSpPr>
        <p:spPr>
          <a:xfrm>
            <a:off x="3520937" y="8499614"/>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7603f9380c_0_12: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7603f9380c_0_12: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g27603f9380c_0_12: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88f8a8a6dc_0_23: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88f8a8a6dc_0_23:notes"/>
          <p:cNvSpPr txBox="1"/>
          <p:nvPr>
            <p:ph idx="1" type="body"/>
          </p:nvPr>
        </p:nvSpPr>
        <p:spPr>
          <a:xfrm>
            <a:off x="365263" y="3803373"/>
            <a:ext cx="6127500" cy="453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288f8a8a6dc_0_23:notes"/>
          <p:cNvSpPr txBox="1"/>
          <p:nvPr>
            <p:ph idx="12" type="sldNum"/>
          </p:nvPr>
        </p:nvSpPr>
        <p:spPr>
          <a:xfrm>
            <a:off x="3520937" y="8499614"/>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12" name="Shape 12"/>
        <p:cNvGrpSpPr/>
        <p:nvPr/>
      </p:nvGrpSpPr>
      <p:grpSpPr>
        <a:xfrm>
          <a:off x="0" y="0"/>
          <a:ext cx="0" cy="0"/>
          <a:chOff x="0" y="0"/>
          <a:chExt cx="0" cy="0"/>
        </a:xfrm>
      </p:grpSpPr>
      <p:sp>
        <p:nvSpPr>
          <p:cNvPr id="13" name="Google Shape;13;g1928d10509c_0_426"/>
          <p:cNvSpPr txBox="1"/>
          <p:nvPr>
            <p:ph idx="1" type="body"/>
          </p:nvPr>
        </p:nvSpPr>
        <p:spPr>
          <a:xfrm>
            <a:off x="309739" y="1714500"/>
            <a:ext cx="11572500" cy="4339800"/>
          </a:xfrm>
          <a:prstGeom prst="rect">
            <a:avLst/>
          </a:prstGeom>
          <a:noFill/>
          <a:ln>
            <a:noFill/>
          </a:ln>
        </p:spPr>
        <p:txBody>
          <a:bodyPr anchorCtr="0" anchor="t" bIns="32125" lIns="64275" spcFirstLastPara="1" rIns="64275" wrap="square" tIns="32125">
            <a:noAutofit/>
          </a:bodyPr>
          <a:lstStyle>
            <a:lvl1pPr indent="-228600" lvl="0" marL="457200" marR="0" rtl="0" algn="l">
              <a:lnSpc>
                <a:spcPct val="100000"/>
              </a:lnSpc>
              <a:spcBef>
                <a:spcPts val="3900"/>
              </a:spcBef>
              <a:spcAft>
                <a:spcPts val="0"/>
              </a:spcAft>
              <a:buClr>
                <a:srgbClr val="000000"/>
              </a:buClr>
              <a:buSzPts val="1000"/>
              <a:buFont typeface="Arial"/>
              <a:buNone/>
              <a:defRPr b="0" i="0" sz="34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3900"/>
              </a:spcBef>
              <a:spcAft>
                <a:spcPts val="0"/>
              </a:spcAft>
              <a:buClr>
                <a:srgbClr val="000000"/>
              </a:buClr>
              <a:buSzPts val="1000"/>
              <a:buFont typeface="Arial"/>
              <a:buNone/>
              <a:defRPr b="0" i="0" sz="31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3900"/>
              </a:spcBef>
              <a:spcAft>
                <a:spcPts val="0"/>
              </a:spcAft>
              <a:buClr>
                <a:srgbClr val="000000"/>
              </a:buClr>
              <a:buSzPts val="1000"/>
              <a:buFont typeface="Arial"/>
              <a:buNone/>
              <a:defRPr b="0" i="0" sz="2500" u="none" cap="none" strike="noStrike">
                <a:solidFill>
                  <a:schemeClr val="dk1"/>
                </a:solidFill>
                <a:latin typeface="Trebuchet MS"/>
                <a:ea typeface="Trebuchet MS"/>
                <a:cs typeface="Trebuchet MS"/>
                <a:sym typeface="Trebuchet MS"/>
              </a:defRPr>
            </a:lvl3pPr>
            <a:lvl4pPr indent="-368300" lvl="3" marL="1828800" marR="0" rtl="0" algn="l">
              <a:lnSpc>
                <a:spcPct val="100000"/>
              </a:lnSpc>
              <a:spcBef>
                <a:spcPts val="3900"/>
              </a:spcBef>
              <a:spcAft>
                <a:spcPts val="0"/>
              </a:spcAft>
              <a:buClr>
                <a:schemeClr val="dk1"/>
              </a:buClr>
              <a:buSzPts val="2200"/>
              <a:buFont typeface="Noto Sans"/>
              <a:buChar char="❖"/>
              <a:defRPr b="0" i="0" sz="22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9pPr>
          </a:lstStyle>
          <a:p/>
        </p:txBody>
      </p:sp>
      <p:sp>
        <p:nvSpPr>
          <p:cNvPr id="14" name="Google Shape;14;g1928d10509c_0_426"/>
          <p:cNvSpPr txBox="1"/>
          <p:nvPr>
            <p:ph idx="12" type="sldNum"/>
          </p:nvPr>
        </p:nvSpPr>
        <p:spPr>
          <a:xfrm>
            <a:off x="9846361" y="6425136"/>
            <a:ext cx="2011800" cy="365100"/>
          </a:xfrm>
          <a:prstGeom prst="rect">
            <a:avLst/>
          </a:prstGeom>
          <a:noFill/>
          <a:ln>
            <a:noFill/>
          </a:ln>
        </p:spPr>
        <p:txBody>
          <a:bodyPr anchorCtr="0" anchor="ctr" bIns="32125" lIns="64275" spcFirstLastPara="1" rIns="64275" wrap="square" tIns="321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g1928d10509c_0_426"/>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6000"/>
              <a:buNone/>
              <a:defRPr sz="6200">
                <a:solidFill>
                  <a:srgbClr val="00125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49" name="Shape 49"/>
        <p:cNvGrpSpPr/>
        <p:nvPr/>
      </p:nvGrpSpPr>
      <p:grpSpPr>
        <a:xfrm>
          <a:off x="0" y="0"/>
          <a:ext cx="0" cy="0"/>
          <a:chOff x="0" y="0"/>
          <a:chExt cx="0" cy="0"/>
        </a:xfrm>
      </p:grpSpPr>
      <p:sp>
        <p:nvSpPr>
          <p:cNvPr id="50" name="Google Shape;50;g1b4705c843b_0_364"/>
          <p:cNvSpPr txBox="1"/>
          <p:nvPr>
            <p:ph type="title"/>
          </p:nvPr>
        </p:nvSpPr>
        <p:spPr>
          <a:xfrm>
            <a:off x="6122788" y="2625328"/>
            <a:ext cx="5381400" cy="23139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8086"/>
              <a:buFont typeface="Trebuchet MS"/>
              <a:buNone/>
              <a:defRPr sz="808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1b4705c843b_0_364"/>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Questions" id="52" name="Google Shape;52;g1b4705c843b_0_364"/>
          <p:cNvPicPr preferRelativeResize="0"/>
          <p:nvPr/>
        </p:nvPicPr>
        <p:blipFill rotWithShape="1">
          <a:blip r:embed="rId2">
            <a:alphaModFix/>
          </a:blip>
          <a:srcRect b="0" l="0" r="0" t="0"/>
          <a:stretch/>
        </p:blipFill>
        <p:spPr>
          <a:xfrm>
            <a:off x="-952499" y="-298450"/>
            <a:ext cx="7429500" cy="7429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53" name="Shape 53"/>
        <p:cNvGrpSpPr/>
        <p:nvPr/>
      </p:nvGrpSpPr>
      <p:grpSpPr>
        <a:xfrm>
          <a:off x="0" y="0"/>
          <a:ext cx="0" cy="0"/>
          <a:chOff x="0" y="0"/>
          <a:chExt cx="0" cy="0"/>
        </a:xfrm>
      </p:grpSpPr>
      <p:sp>
        <p:nvSpPr>
          <p:cNvPr id="54" name="Google Shape;54;g1b4705c843b_0_368"/>
          <p:cNvSpPr txBox="1"/>
          <p:nvPr>
            <p:ph type="title"/>
          </p:nvPr>
        </p:nvSpPr>
        <p:spPr>
          <a:xfrm>
            <a:off x="6122788" y="2253854"/>
            <a:ext cx="5759400" cy="235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8086"/>
              <a:buFont typeface="Trebuchet MS"/>
              <a:buNone/>
              <a:defRPr sz="808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g1b4705c843b_0_368"/>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d="56" name="Google Shape;56;g1b4705c843b_0_368"/>
          <p:cNvPicPr preferRelativeResize="0"/>
          <p:nvPr/>
        </p:nvPicPr>
        <p:blipFill rotWithShape="1">
          <a:blip r:embed="rId2">
            <a:alphaModFix/>
          </a:blip>
          <a:srcRect b="0" l="0" r="0" t="0"/>
          <a:stretch/>
        </p:blipFill>
        <p:spPr>
          <a:xfrm>
            <a:off x="-226026" y="107156"/>
            <a:ext cx="6589909" cy="659011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57" name="Shape 57"/>
        <p:cNvGrpSpPr/>
        <p:nvPr/>
      </p:nvGrpSpPr>
      <p:grpSpPr>
        <a:xfrm>
          <a:off x="0" y="0"/>
          <a:ext cx="0" cy="0"/>
          <a:chOff x="0" y="0"/>
          <a:chExt cx="0" cy="0"/>
        </a:xfrm>
      </p:grpSpPr>
      <p:sp>
        <p:nvSpPr>
          <p:cNvPr id="58" name="Google Shape;58;g1b4705c843b_0_372"/>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g1b4705c843b_0_372"/>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1b4705c843b_0_372"/>
          <p:cNvSpPr txBox="1"/>
          <p:nvPr>
            <p:ph idx="1" type="body"/>
          </p:nvPr>
        </p:nvSpPr>
        <p:spPr>
          <a:xfrm>
            <a:off x="2220148" y="2162013"/>
            <a:ext cx="7751700" cy="381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61" name="Shape 61"/>
        <p:cNvGrpSpPr/>
        <p:nvPr/>
      </p:nvGrpSpPr>
      <p:grpSpPr>
        <a:xfrm>
          <a:off x="0" y="0"/>
          <a:ext cx="0" cy="0"/>
          <a:chOff x="0" y="0"/>
          <a:chExt cx="0" cy="0"/>
        </a:xfrm>
      </p:grpSpPr>
      <p:sp>
        <p:nvSpPr>
          <p:cNvPr id="62" name="Google Shape;62;g21c460b2ee7_0_12"/>
          <p:cNvSpPr txBox="1"/>
          <p:nvPr>
            <p:ph type="title"/>
          </p:nvPr>
        </p:nvSpPr>
        <p:spPr>
          <a:xfrm>
            <a:off x="595312" y="2180006"/>
            <a:ext cx="11001300" cy="16263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2"/>
              </a:buClr>
              <a:buSzPts val="6750"/>
              <a:buFont typeface="Trebuchet MS"/>
              <a:buNone/>
              <a:defRPr sz="67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21c460b2ee7_0_12"/>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g2426e272daf_0_147"/>
          <p:cNvSpPr txBox="1"/>
          <p:nvPr>
            <p:ph type="ctrTitle"/>
          </p:nvPr>
        </p:nvSpPr>
        <p:spPr>
          <a:xfrm>
            <a:off x="415611" y="992767"/>
            <a:ext cx="11360700" cy="2736900"/>
          </a:xfrm>
          <a:prstGeom prst="rect">
            <a:avLst/>
          </a:prstGeom>
        </p:spPr>
        <p:txBody>
          <a:bodyPr anchorCtr="0" anchor="b" bIns="45700" lIns="91425" spcFirstLastPara="1" rIns="91425" wrap="square" tIns="45700">
            <a:no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66" name="Google Shape;66;g2426e272daf_0_147"/>
          <p:cNvSpPr txBox="1"/>
          <p:nvPr>
            <p:ph idx="1" type="subTitle"/>
          </p:nvPr>
        </p:nvSpPr>
        <p:spPr>
          <a:xfrm>
            <a:off x="415600" y="3778833"/>
            <a:ext cx="11360700" cy="1056900"/>
          </a:xfrm>
          <a:prstGeom prst="rect">
            <a:avLst/>
          </a:prstGeom>
          <a:noFill/>
          <a:ln>
            <a:noFill/>
          </a:ln>
        </p:spPr>
        <p:txBody>
          <a:bodyPr anchorCtr="0" anchor="ctr"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67" name="Google Shape;67;g2426e272daf_0_147"/>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1">
  <p:cSld name="SECTION_HEADER_1">
    <p:spTree>
      <p:nvGrpSpPr>
        <p:cNvPr id="68" name="Shape 68"/>
        <p:cNvGrpSpPr/>
        <p:nvPr/>
      </p:nvGrpSpPr>
      <p:grpSpPr>
        <a:xfrm>
          <a:off x="0" y="0"/>
          <a:ext cx="0" cy="0"/>
          <a:chOff x="0" y="0"/>
          <a:chExt cx="0" cy="0"/>
        </a:xfrm>
      </p:grpSpPr>
      <p:sp>
        <p:nvSpPr>
          <p:cNvPr id="69" name="Google Shape;69;g2426e272daf_0_151"/>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2"/>
              </a:buClr>
              <a:buSzPts val="6000"/>
              <a:buFont typeface="Trebuchet MS"/>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70" name="Google Shape;70;g2426e272daf_0_151"/>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100"/>
              </a:spcBef>
              <a:spcAft>
                <a:spcPts val="0"/>
              </a:spcAft>
              <a:buClr>
                <a:schemeClr val="dk1"/>
              </a:buClr>
              <a:buSzPts val="3600"/>
              <a:buFont typeface="Arial"/>
              <a:buChar char="•"/>
              <a:defRPr b="0" i="0" sz="3600" u="none" cap="none" strike="noStrike">
                <a:solidFill>
                  <a:schemeClr val="dk1"/>
                </a:solidFill>
                <a:latin typeface="Trebuchet MS"/>
                <a:ea typeface="Trebuchet MS"/>
                <a:cs typeface="Trebuchet MS"/>
                <a:sym typeface="Trebuchet MS"/>
              </a:defRPr>
            </a:lvl1pPr>
            <a:lvl2pPr indent="-374650" lvl="1" marL="914400" marR="0" rtl="0" algn="l">
              <a:lnSpc>
                <a:spcPct val="90000"/>
              </a:lnSpc>
              <a:spcBef>
                <a:spcPts val="500"/>
              </a:spcBef>
              <a:spcAft>
                <a:spcPts val="0"/>
              </a:spcAft>
              <a:buClr>
                <a:schemeClr val="dk1"/>
              </a:buClr>
              <a:buSzPts val="2300"/>
              <a:buFont typeface="Noto Sans"/>
              <a:buChar char="⮚"/>
              <a:defRPr b="0" i="0" sz="3300" u="none" cap="none" strike="noStrike">
                <a:solidFill>
                  <a:schemeClr val="dk1"/>
                </a:solidFill>
                <a:latin typeface="Trebuchet MS"/>
                <a:ea typeface="Trebuchet MS"/>
                <a:cs typeface="Trebuchet MS"/>
                <a:sym typeface="Trebuchet MS"/>
              </a:defRPr>
            </a:lvl2pPr>
            <a:lvl3pPr indent="-400050" lvl="2" marL="1371600" marR="0" rtl="0" algn="l">
              <a:lnSpc>
                <a:spcPct val="90000"/>
              </a:lnSpc>
              <a:spcBef>
                <a:spcPts val="500"/>
              </a:spcBef>
              <a:spcAft>
                <a:spcPts val="0"/>
              </a:spcAft>
              <a:buClr>
                <a:schemeClr val="dk1"/>
              </a:buClr>
              <a:buSzPts val="2700"/>
              <a:buFont typeface="Noto Sans"/>
              <a:buChar char="▪"/>
              <a:defRPr b="0" i="0" sz="27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71" name="Google Shape;71;g2426e272daf_0_151"/>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8" name="Shape 78"/>
        <p:cNvGrpSpPr/>
        <p:nvPr/>
      </p:nvGrpSpPr>
      <p:grpSpPr>
        <a:xfrm>
          <a:off x="0" y="0"/>
          <a:ext cx="0" cy="0"/>
          <a:chOff x="0" y="0"/>
          <a:chExt cx="0" cy="0"/>
        </a:xfrm>
      </p:grpSpPr>
      <p:sp>
        <p:nvSpPr>
          <p:cNvPr id="79" name="Google Shape;79;p21"/>
          <p:cNvSpPr txBox="1"/>
          <p:nvPr>
            <p:ph type="ctrTitle"/>
          </p:nvPr>
        </p:nvSpPr>
        <p:spPr>
          <a:xfrm>
            <a:off x="1040524" y="1505698"/>
            <a:ext cx="10110952" cy="990216"/>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0" type="dt"/>
          </p:nvPr>
        </p:nvSpPr>
        <p:spPr>
          <a:xfrm>
            <a:off x="4724400" y="4917556"/>
            <a:ext cx="2743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1"/>
          <p:cNvSpPr txBox="1"/>
          <p:nvPr>
            <p:ph idx="12" type="sldNum"/>
          </p:nvPr>
        </p:nvSpPr>
        <p:spPr>
          <a:xfrm>
            <a:off x="9174126" y="63707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82" name="Shape 82"/>
        <p:cNvGrpSpPr/>
        <p:nvPr/>
      </p:nvGrpSpPr>
      <p:grpSpPr>
        <a:xfrm>
          <a:off x="0" y="0"/>
          <a:ext cx="0" cy="0"/>
          <a:chOff x="0" y="0"/>
          <a:chExt cx="0" cy="0"/>
        </a:xfrm>
      </p:grpSpPr>
      <p:sp>
        <p:nvSpPr>
          <p:cNvPr id="83" name="Google Shape;83;p22"/>
          <p:cNvSpPr txBox="1"/>
          <p:nvPr>
            <p:ph type="title"/>
          </p:nvPr>
        </p:nvSpPr>
        <p:spPr>
          <a:xfrm>
            <a:off x="838200" y="437985"/>
            <a:ext cx="10515600" cy="95989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2"/>
          <p:cNvSpPr txBox="1"/>
          <p:nvPr>
            <p:ph idx="1" type="body"/>
          </p:nvPr>
        </p:nvSpPr>
        <p:spPr>
          <a:xfrm>
            <a:off x="838200" y="1852302"/>
            <a:ext cx="10515600" cy="4205598"/>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lt1"/>
              </a:buClr>
              <a:buSzPts val="3600"/>
              <a:buFont typeface="Arial"/>
              <a:buChar char="•"/>
              <a:defRPr b="0" i="0" sz="3600" u="none" cap="none" strike="noStrike">
                <a:solidFill>
                  <a:schemeClr val="lt1"/>
                </a:solidFill>
                <a:latin typeface="Trebuchet MS"/>
                <a:ea typeface="Trebuchet MS"/>
                <a:cs typeface="Trebuchet MS"/>
                <a:sym typeface="Trebuchet MS"/>
              </a:defRPr>
            </a:lvl1pPr>
            <a:lvl2pPr indent="-375285" lvl="1" marL="914400" marR="0" rtl="0" algn="l">
              <a:lnSpc>
                <a:spcPct val="90000"/>
              </a:lnSpc>
              <a:spcBef>
                <a:spcPts val="500"/>
              </a:spcBef>
              <a:spcAft>
                <a:spcPts val="0"/>
              </a:spcAft>
              <a:buClr>
                <a:schemeClr val="lt1"/>
              </a:buClr>
              <a:buSzPts val="2310"/>
              <a:buFont typeface="Noto Sans"/>
              <a:buChar char="⮚"/>
              <a:defRPr b="0" i="0" sz="3300" u="none" cap="none" strike="noStrike">
                <a:solidFill>
                  <a:schemeClr val="lt1"/>
                </a:solidFill>
                <a:latin typeface="Trebuchet MS"/>
                <a:ea typeface="Trebuchet MS"/>
                <a:cs typeface="Trebuchet MS"/>
                <a:sym typeface="Trebuchet MS"/>
              </a:defRPr>
            </a:lvl2pPr>
            <a:lvl3pPr indent="-400050" lvl="2" marL="1371600" marR="0" rtl="0" algn="l">
              <a:lnSpc>
                <a:spcPct val="90000"/>
              </a:lnSpc>
              <a:spcBef>
                <a:spcPts val="500"/>
              </a:spcBef>
              <a:spcAft>
                <a:spcPts val="0"/>
              </a:spcAft>
              <a:buClr>
                <a:schemeClr val="lt1"/>
              </a:buClr>
              <a:buSzPts val="2700"/>
              <a:buFont typeface="Noto Sans"/>
              <a:buChar char="▪"/>
              <a:defRPr b="0" i="0" sz="2700" u="none" cap="none" strike="noStrike">
                <a:solidFill>
                  <a:schemeClr val="lt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85" name="Google Shape;85;p22"/>
          <p:cNvSpPr txBox="1"/>
          <p:nvPr>
            <p:ph idx="12" type="sldNum"/>
          </p:nvPr>
        </p:nvSpPr>
        <p:spPr>
          <a:xfrm>
            <a:off x="9174126" y="63707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86" name="Shape 86"/>
        <p:cNvGrpSpPr/>
        <p:nvPr/>
      </p:nvGrpSpPr>
      <p:grpSpPr>
        <a:xfrm>
          <a:off x="0" y="0"/>
          <a:ext cx="0" cy="0"/>
          <a:chOff x="0" y="0"/>
          <a:chExt cx="0" cy="0"/>
        </a:xfrm>
      </p:grpSpPr>
      <p:sp>
        <p:nvSpPr>
          <p:cNvPr id="87" name="Google Shape;87;p40"/>
          <p:cNvSpPr txBox="1"/>
          <p:nvPr>
            <p:ph idx="12" type="sldNum"/>
          </p:nvPr>
        </p:nvSpPr>
        <p:spPr>
          <a:xfrm>
            <a:off x="9174126" y="63707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40"/>
          <p:cNvSpPr txBox="1"/>
          <p:nvPr>
            <p:ph type="title"/>
          </p:nvPr>
        </p:nvSpPr>
        <p:spPr>
          <a:xfrm>
            <a:off x="838200" y="437985"/>
            <a:ext cx="10515600" cy="95989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0"/>
          <p:cNvSpPr txBox="1"/>
          <p:nvPr>
            <p:ph idx="1" type="body"/>
          </p:nvPr>
        </p:nvSpPr>
        <p:spPr>
          <a:xfrm>
            <a:off x="2220148" y="2162013"/>
            <a:ext cx="7751703" cy="38200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90" name="Shape 90"/>
        <p:cNvGrpSpPr/>
        <p:nvPr/>
      </p:nvGrpSpPr>
      <p:grpSpPr>
        <a:xfrm>
          <a:off x="0" y="0"/>
          <a:ext cx="0" cy="0"/>
          <a:chOff x="0" y="0"/>
          <a:chExt cx="0" cy="0"/>
        </a:xfrm>
      </p:grpSpPr>
      <p:sp>
        <p:nvSpPr>
          <p:cNvPr id="91" name="Google Shape;91;p41"/>
          <p:cNvSpPr txBox="1"/>
          <p:nvPr>
            <p:ph idx="12" type="sldNum"/>
          </p:nvPr>
        </p:nvSpPr>
        <p:spPr>
          <a:xfrm>
            <a:off x="9174126" y="63707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41"/>
          <p:cNvSpPr/>
          <p:nvPr/>
        </p:nvSpPr>
        <p:spPr>
          <a:xfrm>
            <a:off x="838199" y="1873473"/>
            <a:ext cx="10433703"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400" u="none" cap="none" strike="noStrike">
              <a:solidFill>
                <a:srgbClr val="000000"/>
              </a:solidFill>
              <a:latin typeface="Arial"/>
              <a:ea typeface="Arial"/>
              <a:cs typeface="Arial"/>
              <a:sym typeface="Arial"/>
            </a:endParaRPr>
          </a:p>
        </p:txBody>
      </p:sp>
      <p:sp>
        <p:nvSpPr>
          <p:cNvPr id="93" name="Google Shape;93;p41"/>
          <p:cNvSpPr/>
          <p:nvPr/>
        </p:nvSpPr>
        <p:spPr>
          <a:xfrm>
            <a:off x="838199" y="417889"/>
            <a:ext cx="10433703"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Trebuchet MS"/>
                <a:ea typeface="Trebuchet MS"/>
                <a:cs typeface="Trebuchet MS"/>
                <a:sym typeface="Trebuchet MS"/>
              </a:rPr>
              <a:t>Our Mission</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g1b4705c843b_0_335"/>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94" name="Shape 94"/>
        <p:cNvGrpSpPr/>
        <p:nvPr/>
      </p:nvGrpSpPr>
      <p:grpSpPr>
        <a:xfrm>
          <a:off x="0" y="0"/>
          <a:ext cx="0" cy="0"/>
          <a:chOff x="0" y="0"/>
          <a:chExt cx="0" cy="0"/>
        </a:xfrm>
      </p:grpSpPr>
      <p:sp>
        <p:nvSpPr>
          <p:cNvPr id="95" name="Google Shape;95;p42"/>
          <p:cNvSpPr txBox="1"/>
          <p:nvPr>
            <p:ph idx="12" type="sldNum"/>
          </p:nvPr>
        </p:nvSpPr>
        <p:spPr>
          <a:xfrm>
            <a:off x="9174126" y="63707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42"/>
          <p:cNvSpPr txBox="1"/>
          <p:nvPr/>
        </p:nvSpPr>
        <p:spPr>
          <a:xfrm>
            <a:off x="13628419" y="8737353"/>
            <a:ext cx="2172022" cy="39409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801" u="none" cap="none" strike="noStrike">
                <a:solidFill>
                  <a:srgbClr val="000000"/>
                </a:solidFill>
                <a:latin typeface="Trebuchet MS"/>
                <a:ea typeface="Trebuchet MS"/>
                <a:cs typeface="Trebuchet MS"/>
                <a:sym typeface="Trebuchet MS"/>
              </a:rPr>
              <a:t>‹#›</a:t>
            </a:fld>
            <a:endParaRPr b="1" i="0" sz="1801" u="none" cap="none" strike="noStrike">
              <a:solidFill>
                <a:srgbClr val="000000"/>
              </a:solidFill>
              <a:latin typeface="Trebuchet MS"/>
              <a:ea typeface="Trebuchet MS"/>
              <a:cs typeface="Trebuchet MS"/>
              <a:sym typeface="Trebuchet MS"/>
            </a:endParaRPr>
          </a:p>
        </p:txBody>
      </p:sp>
      <p:pic>
        <p:nvPicPr>
          <p:cNvPr id="97" name="Google Shape;97;p42"/>
          <p:cNvPicPr preferRelativeResize="0"/>
          <p:nvPr/>
        </p:nvPicPr>
        <p:blipFill rotWithShape="1">
          <a:blip r:embed="rId2">
            <a:alphaModFix/>
          </a:blip>
          <a:srcRect b="4825" l="1682" r="0" t="12786"/>
          <a:stretch/>
        </p:blipFill>
        <p:spPr>
          <a:xfrm>
            <a:off x="0" y="-1"/>
            <a:ext cx="12192000" cy="6260123"/>
          </a:xfrm>
          <a:prstGeom prst="rect">
            <a:avLst/>
          </a:prstGeom>
          <a:noFill/>
          <a:ln>
            <a:noFill/>
          </a:ln>
        </p:spPr>
      </p:pic>
      <p:sp>
        <p:nvSpPr>
          <p:cNvPr id="98" name="Google Shape;98;p42"/>
          <p:cNvSpPr/>
          <p:nvPr/>
        </p:nvSpPr>
        <p:spPr>
          <a:xfrm>
            <a:off x="0" y="3445746"/>
            <a:ext cx="12216412" cy="2558649"/>
          </a:xfrm>
          <a:prstGeom prst="rect">
            <a:avLst/>
          </a:prstGeom>
          <a:solidFill>
            <a:srgbClr val="001970">
              <a:alpha val="80000"/>
            </a:srgbClr>
          </a:solidFill>
          <a:ln>
            <a:noFill/>
          </a:ln>
        </p:spPr>
        <p:txBody>
          <a:bodyPr anchorCtr="0" anchor="ctr" bIns="182875" lIns="130025" spcFirstLastPara="1" rIns="130025" wrap="square" tIns="65000">
            <a:noAutofit/>
          </a:bodyPr>
          <a:lstStyle/>
          <a:p>
            <a:pPr indent="0" lvl="0" marL="161925" marR="0" rtl="0" algn="l">
              <a:lnSpc>
                <a:spcPct val="100000"/>
              </a:lnSpc>
              <a:spcBef>
                <a:spcPts val="0"/>
              </a:spcBef>
              <a:spcAft>
                <a:spcPts val="0"/>
              </a:spcAft>
              <a:buClr>
                <a:srgbClr val="FFFFFF"/>
              </a:buClr>
              <a:buSzPts val="5400"/>
              <a:buFont typeface="Trebuchet MS"/>
              <a:buNone/>
            </a:pPr>
            <a:r>
              <a:rPr b="1" i="0" lang="en-US" sz="5400" u="none" cap="none" strike="noStrike">
                <a:solidFill>
                  <a:srgbClr val="FFFFFF"/>
                </a:solidFill>
                <a:latin typeface="Trebuchet MS"/>
                <a:ea typeface="Trebuchet MS"/>
                <a:cs typeface="Trebuchet MS"/>
                <a:sym typeface="Trebuchet MS"/>
              </a:rPr>
              <a:t>Our Mission: </a:t>
            </a:r>
            <a:endParaRPr b="0" i="0" sz="5400" u="none" cap="none" strike="noStrike">
              <a:solidFill>
                <a:srgbClr val="5C6670"/>
              </a:solidFill>
              <a:latin typeface="Trebuchet MS"/>
              <a:ea typeface="Trebuchet MS"/>
              <a:cs typeface="Trebuchet MS"/>
              <a:sym typeface="Trebuchet MS"/>
            </a:endParaRPr>
          </a:p>
          <a:p>
            <a:pPr indent="0" lvl="0" marL="161925" marR="0" rtl="0" algn="l">
              <a:lnSpc>
                <a:spcPct val="100000"/>
              </a:lnSpc>
              <a:spcBef>
                <a:spcPts val="0"/>
              </a:spcBef>
              <a:spcAft>
                <a:spcPts val="0"/>
              </a:spcAft>
              <a:buClr>
                <a:srgbClr val="FFFFFF"/>
              </a:buClr>
              <a:buSzPts val="3200"/>
              <a:buFont typeface="Trebuchet MS"/>
              <a:buNone/>
            </a:pPr>
            <a:r>
              <a:rPr b="0" i="0" lang="en-US" sz="32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32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99" name="Shape 99"/>
        <p:cNvGrpSpPr/>
        <p:nvPr/>
      </p:nvGrpSpPr>
      <p:grpSpPr>
        <a:xfrm>
          <a:off x="0" y="0"/>
          <a:ext cx="0" cy="0"/>
          <a:chOff x="0" y="0"/>
          <a:chExt cx="0" cy="0"/>
        </a:xfrm>
      </p:grpSpPr>
      <p:sp>
        <p:nvSpPr>
          <p:cNvPr id="100" name="Google Shape;100;p43"/>
          <p:cNvSpPr txBox="1"/>
          <p:nvPr>
            <p:ph idx="12" type="sldNum"/>
          </p:nvPr>
        </p:nvSpPr>
        <p:spPr>
          <a:xfrm>
            <a:off x="9174126" y="63707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43"/>
          <p:cNvSpPr/>
          <p:nvPr/>
        </p:nvSpPr>
        <p:spPr>
          <a:xfrm>
            <a:off x="838199" y="1873473"/>
            <a:ext cx="10433703" cy="28623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3600" u="none" cap="none" strike="noStrike">
                <a:solidFill>
                  <a:schemeClr val="lt1"/>
                </a:solidFill>
                <a:latin typeface="Trebuchet MS"/>
                <a:ea typeface="Trebuchet MS"/>
                <a:cs typeface="Trebuchet MS"/>
                <a:sym typeface="Trebuchet MS"/>
              </a:rPr>
              <a:t>Plus </a:t>
            </a:r>
            <a:r>
              <a:rPr b="0" i="0" lang="en-US" sz="3600" u="none" cap="none" strike="noStrike">
                <a:solidFill>
                  <a:schemeClr val="lt1"/>
                </a:solidFill>
                <a:latin typeface="Trebuchet MS"/>
                <a:ea typeface="Trebuchet MS"/>
                <a:cs typeface="Trebuchet MS"/>
                <a:sym typeface="Trebuchet MS"/>
              </a:rPr>
              <a:t>(CHP+) and other health care programs for Coloradans who qualify. </a:t>
            </a:r>
            <a:endParaRPr b="1" i="0" sz="3600" u="none" cap="none" strike="noStrike">
              <a:solidFill>
                <a:schemeClr val="lt1"/>
              </a:solidFill>
              <a:latin typeface="Trebuchet MS"/>
              <a:ea typeface="Trebuchet MS"/>
              <a:cs typeface="Trebuchet MS"/>
              <a:sym typeface="Trebuchet MS"/>
            </a:endParaRPr>
          </a:p>
        </p:txBody>
      </p:sp>
      <p:sp>
        <p:nvSpPr>
          <p:cNvPr id="102" name="Google Shape;102;p43"/>
          <p:cNvSpPr/>
          <p:nvPr/>
        </p:nvSpPr>
        <p:spPr>
          <a:xfrm>
            <a:off x="838199" y="382212"/>
            <a:ext cx="10433703"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Trebuchet MS"/>
                <a:ea typeface="Trebuchet MS"/>
                <a:cs typeface="Trebuchet MS"/>
                <a:sym typeface="Trebuchet MS"/>
              </a:rPr>
              <a:t>What We Do</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3" name="Shape 103"/>
        <p:cNvGrpSpPr/>
        <p:nvPr/>
      </p:nvGrpSpPr>
      <p:grpSpPr>
        <a:xfrm>
          <a:off x="0" y="0"/>
          <a:ext cx="0" cy="0"/>
          <a:chOff x="0" y="0"/>
          <a:chExt cx="0" cy="0"/>
        </a:xfrm>
      </p:grpSpPr>
      <p:sp>
        <p:nvSpPr>
          <p:cNvPr id="104" name="Google Shape;104;p44"/>
          <p:cNvSpPr txBox="1"/>
          <p:nvPr>
            <p:ph type="title"/>
          </p:nvPr>
        </p:nvSpPr>
        <p:spPr>
          <a:xfrm>
            <a:off x="807546" y="1806137"/>
            <a:ext cx="4803226" cy="297081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7200"/>
              <a:buFont typeface="Trebuchet MS"/>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4"/>
          <p:cNvSpPr txBox="1"/>
          <p:nvPr>
            <p:ph idx="1" type="body"/>
          </p:nvPr>
        </p:nvSpPr>
        <p:spPr>
          <a:xfrm>
            <a:off x="6476562" y="1806136"/>
            <a:ext cx="4855778" cy="2970816"/>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lt1"/>
              </a:buClr>
              <a:buSzPts val="3600"/>
              <a:buFont typeface="Arial"/>
              <a:buChar char="•"/>
              <a:defRPr b="0" i="0" sz="3600" u="none" cap="none" strike="noStrike">
                <a:solidFill>
                  <a:schemeClr val="lt1"/>
                </a:solidFill>
                <a:latin typeface="Trebuchet MS"/>
                <a:ea typeface="Trebuchet MS"/>
                <a:cs typeface="Trebuchet MS"/>
                <a:sym typeface="Trebuchet MS"/>
              </a:defRPr>
            </a:lvl1pPr>
            <a:lvl2pPr indent="-370840" lvl="1" marL="914400" marR="0" rtl="0" algn="l">
              <a:lnSpc>
                <a:spcPct val="90000"/>
              </a:lnSpc>
              <a:spcBef>
                <a:spcPts val="500"/>
              </a:spcBef>
              <a:spcAft>
                <a:spcPts val="0"/>
              </a:spcAft>
              <a:buClr>
                <a:schemeClr val="lt1"/>
              </a:buClr>
              <a:buSzPts val="2240"/>
              <a:buFont typeface="Noto Sans"/>
              <a:buChar char="⮚"/>
              <a:defRPr b="0" i="0" sz="3200" u="none" cap="none" strike="noStrike">
                <a:solidFill>
                  <a:schemeClr val="lt1"/>
                </a:solidFill>
                <a:latin typeface="Trebuchet MS"/>
                <a:ea typeface="Trebuchet MS"/>
                <a:cs typeface="Trebuchet MS"/>
                <a:sym typeface="Trebuchet MS"/>
              </a:defRPr>
            </a:lvl2pPr>
            <a:lvl3pPr indent="-406400" lvl="2" marL="1371600" marR="0" rtl="0" algn="l">
              <a:lnSpc>
                <a:spcPct val="90000"/>
              </a:lnSpc>
              <a:spcBef>
                <a:spcPts val="500"/>
              </a:spcBef>
              <a:spcAft>
                <a:spcPts val="0"/>
              </a:spcAft>
              <a:buClr>
                <a:schemeClr val="lt1"/>
              </a:buClr>
              <a:buSzPts val="2800"/>
              <a:buFont typeface="Noto Sans"/>
              <a:buChar char="▪"/>
              <a:defRPr b="0" i="0" sz="2800" u="none" cap="none" strike="noStrike">
                <a:solidFill>
                  <a:schemeClr val="lt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06" name="Google Shape;106;p44"/>
          <p:cNvSpPr txBox="1"/>
          <p:nvPr>
            <p:ph idx="12" type="sldNum"/>
          </p:nvPr>
        </p:nvSpPr>
        <p:spPr>
          <a:xfrm>
            <a:off x="9174126" y="63707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107" name="Google Shape;107;p44"/>
          <p:cNvCxnSpPr/>
          <p:nvPr/>
        </p:nvCxnSpPr>
        <p:spPr>
          <a:xfrm>
            <a:off x="6096000" y="1327150"/>
            <a:ext cx="0" cy="4203700"/>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45"/>
          <p:cNvSpPr txBox="1"/>
          <p:nvPr>
            <p:ph type="title"/>
          </p:nvPr>
        </p:nvSpPr>
        <p:spPr>
          <a:xfrm>
            <a:off x="183931" y="2168288"/>
            <a:ext cx="11824138"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5"/>
          <p:cNvSpPr txBox="1"/>
          <p:nvPr>
            <p:ph idx="12" type="sldNum"/>
          </p:nvPr>
        </p:nvSpPr>
        <p:spPr>
          <a:xfrm>
            <a:off x="9174126" y="63707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p46"/>
          <p:cNvSpPr txBox="1"/>
          <p:nvPr>
            <p:ph idx="12" type="sldNum"/>
          </p:nvPr>
        </p:nvSpPr>
        <p:spPr>
          <a:xfrm>
            <a:off x="9174126" y="63707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46"/>
          <p:cNvSpPr txBox="1"/>
          <p:nvPr>
            <p:ph type="title"/>
          </p:nvPr>
        </p:nvSpPr>
        <p:spPr>
          <a:xfrm>
            <a:off x="735275" y="2712800"/>
            <a:ext cx="10951800" cy="23139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114" name="Shape 114"/>
        <p:cNvGrpSpPr/>
        <p:nvPr/>
      </p:nvGrpSpPr>
      <p:grpSpPr>
        <a:xfrm>
          <a:off x="0" y="0"/>
          <a:ext cx="0" cy="0"/>
          <a:chOff x="0" y="0"/>
          <a:chExt cx="0" cy="0"/>
        </a:xfrm>
      </p:grpSpPr>
      <p:sp>
        <p:nvSpPr>
          <p:cNvPr id="115" name="Google Shape;115;p47"/>
          <p:cNvSpPr txBox="1"/>
          <p:nvPr>
            <p:ph type="title"/>
          </p:nvPr>
        </p:nvSpPr>
        <p:spPr>
          <a:xfrm>
            <a:off x="6363875" y="2253850"/>
            <a:ext cx="5518500" cy="235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47"/>
          <p:cNvSpPr txBox="1"/>
          <p:nvPr>
            <p:ph idx="12" type="sldNum"/>
          </p:nvPr>
        </p:nvSpPr>
        <p:spPr>
          <a:xfrm>
            <a:off x="9174126" y="63707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d="117" name="Google Shape;117;p47"/>
          <p:cNvPicPr preferRelativeResize="0"/>
          <p:nvPr/>
        </p:nvPicPr>
        <p:blipFill rotWithShape="1">
          <a:blip r:embed="rId2">
            <a:alphaModFix/>
          </a:blip>
          <a:srcRect b="0" l="0" r="0" t="0"/>
          <a:stretch/>
        </p:blipFill>
        <p:spPr>
          <a:xfrm>
            <a:off x="-226026" y="107156"/>
            <a:ext cx="6589909" cy="659011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125" name="Shape 125"/>
        <p:cNvGrpSpPr/>
        <p:nvPr/>
      </p:nvGrpSpPr>
      <p:grpSpPr>
        <a:xfrm>
          <a:off x="0" y="0"/>
          <a:ext cx="0" cy="0"/>
          <a:chOff x="0" y="0"/>
          <a:chExt cx="0" cy="0"/>
        </a:xfrm>
      </p:grpSpPr>
      <p:sp>
        <p:nvSpPr>
          <p:cNvPr id="126" name="Google Shape;126;g20136a5dcd6_0_1222"/>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g20136a5dcd6_0_1222"/>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20136a5dcd6_0_1222"/>
          <p:cNvSpPr txBox="1"/>
          <p:nvPr>
            <p:ph idx="1" type="body"/>
          </p:nvPr>
        </p:nvSpPr>
        <p:spPr>
          <a:xfrm>
            <a:off x="2220148" y="2162013"/>
            <a:ext cx="7751700" cy="381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9" name="Shape 129"/>
        <p:cNvGrpSpPr/>
        <p:nvPr/>
      </p:nvGrpSpPr>
      <p:grpSpPr>
        <a:xfrm>
          <a:off x="0" y="0"/>
          <a:ext cx="0" cy="0"/>
          <a:chOff x="0" y="0"/>
          <a:chExt cx="0" cy="0"/>
        </a:xfrm>
      </p:grpSpPr>
      <p:sp>
        <p:nvSpPr>
          <p:cNvPr id="130" name="Google Shape;130;g20136a5dcd6_0_1226"/>
          <p:cNvSpPr txBox="1"/>
          <p:nvPr>
            <p:ph type="ctrTitle"/>
          </p:nvPr>
        </p:nvSpPr>
        <p:spPr>
          <a:xfrm>
            <a:off x="1040524" y="1505698"/>
            <a:ext cx="10110900" cy="9903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0136a5dcd6_0_1226"/>
          <p:cNvSpPr txBox="1"/>
          <p:nvPr>
            <p:ph idx="10" type="dt"/>
          </p:nvPr>
        </p:nvSpPr>
        <p:spPr>
          <a:xfrm>
            <a:off x="4724400" y="4917556"/>
            <a:ext cx="2743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20136a5dcd6_0_1226"/>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133" name="Shape 133"/>
        <p:cNvGrpSpPr/>
        <p:nvPr/>
      </p:nvGrpSpPr>
      <p:grpSpPr>
        <a:xfrm>
          <a:off x="0" y="0"/>
          <a:ext cx="0" cy="0"/>
          <a:chOff x="0" y="0"/>
          <a:chExt cx="0" cy="0"/>
        </a:xfrm>
      </p:grpSpPr>
      <p:sp>
        <p:nvSpPr>
          <p:cNvPr id="134" name="Google Shape;134;g20136a5dcd6_0_1230"/>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20136a5dcd6_0_1230"/>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lt1"/>
              </a:buClr>
              <a:buSzPts val="3600"/>
              <a:buFont typeface="Arial"/>
              <a:buChar char="•"/>
              <a:defRPr b="0" i="0" sz="3600" u="none" cap="none" strike="noStrike">
                <a:solidFill>
                  <a:schemeClr val="lt1"/>
                </a:solidFill>
                <a:latin typeface="Trebuchet MS"/>
                <a:ea typeface="Trebuchet MS"/>
                <a:cs typeface="Trebuchet MS"/>
                <a:sym typeface="Trebuchet MS"/>
              </a:defRPr>
            </a:lvl1pPr>
            <a:lvl2pPr indent="-375285" lvl="1" marL="914400" marR="0" rtl="0" algn="l">
              <a:lnSpc>
                <a:spcPct val="90000"/>
              </a:lnSpc>
              <a:spcBef>
                <a:spcPts val="500"/>
              </a:spcBef>
              <a:spcAft>
                <a:spcPts val="0"/>
              </a:spcAft>
              <a:buClr>
                <a:schemeClr val="lt1"/>
              </a:buClr>
              <a:buSzPts val="2310"/>
              <a:buFont typeface="Noto Sans"/>
              <a:buChar char="⮚"/>
              <a:defRPr b="0" i="0" sz="3300" u="none" cap="none" strike="noStrike">
                <a:solidFill>
                  <a:schemeClr val="lt1"/>
                </a:solidFill>
                <a:latin typeface="Trebuchet MS"/>
                <a:ea typeface="Trebuchet MS"/>
                <a:cs typeface="Trebuchet MS"/>
                <a:sym typeface="Trebuchet MS"/>
              </a:defRPr>
            </a:lvl2pPr>
            <a:lvl3pPr indent="-400050" lvl="2" marL="1371600" marR="0" rtl="0" algn="l">
              <a:lnSpc>
                <a:spcPct val="90000"/>
              </a:lnSpc>
              <a:spcBef>
                <a:spcPts val="500"/>
              </a:spcBef>
              <a:spcAft>
                <a:spcPts val="0"/>
              </a:spcAft>
              <a:buClr>
                <a:schemeClr val="lt1"/>
              </a:buClr>
              <a:buSzPts val="2700"/>
              <a:buFont typeface="Noto Sans"/>
              <a:buChar char="▪"/>
              <a:defRPr b="0" i="0" sz="2700" u="none" cap="none" strike="noStrike">
                <a:solidFill>
                  <a:schemeClr val="lt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36" name="Google Shape;136;g20136a5dcd6_0_1230"/>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137" name="Shape 137"/>
        <p:cNvGrpSpPr/>
        <p:nvPr/>
      </p:nvGrpSpPr>
      <p:grpSpPr>
        <a:xfrm>
          <a:off x="0" y="0"/>
          <a:ext cx="0" cy="0"/>
          <a:chOff x="0" y="0"/>
          <a:chExt cx="0" cy="0"/>
        </a:xfrm>
      </p:grpSpPr>
      <p:sp>
        <p:nvSpPr>
          <p:cNvPr id="138" name="Google Shape;138;g20136a5dcd6_0_1234"/>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g20136a5dcd6_0_1234"/>
          <p:cNvSpPr/>
          <p:nvPr/>
        </p:nvSpPr>
        <p:spPr>
          <a:xfrm>
            <a:off x="838199" y="1873473"/>
            <a:ext cx="104337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400" u="none" cap="none" strike="noStrike">
              <a:solidFill>
                <a:srgbClr val="000000"/>
              </a:solidFill>
              <a:latin typeface="Arial"/>
              <a:ea typeface="Arial"/>
              <a:cs typeface="Arial"/>
              <a:sym typeface="Arial"/>
            </a:endParaRPr>
          </a:p>
        </p:txBody>
      </p:sp>
      <p:sp>
        <p:nvSpPr>
          <p:cNvPr id="140" name="Google Shape;140;g20136a5dcd6_0_1234"/>
          <p:cNvSpPr/>
          <p:nvPr/>
        </p:nvSpPr>
        <p:spPr>
          <a:xfrm>
            <a:off x="838199" y="417889"/>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Trebuchet MS"/>
                <a:ea typeface="Trebuchet MS"/>
                <a:cs typeface="Trebuchet MS"/>
                <a:sym typeface="Trebuchet MS"/>
              </a:rPr>
              <a:t>Our Mission</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18" name="Shape 18"/>
        <p:cNvGrpSpPr/>
        <p:nvPr/>
      </p:nvGrpSpPr>
      <p:grpSpPr>
        <a:xfrm>
          <a:off x="0" y="0"/>
          <a:ext cx="0" cy="0"/>
          <a:chOff x="0" y="0"/>
          <a:chExt cx="0" cy="0"/>
        </a:xfrm>
      </p:grpSpPr>
      <p:sp>
        <p:nvSpPr>
          <p:cNvPr id="19" name="Google Shape;19;p24"/>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Trebuchet MS"/>
                <a:ea typeface="Trebuchet MS"/>
                <a:cs typeface="Trebuchet MS"/>
                <a:sym typeface="Trebuchet MS"/>
              </a:defRPr>
            </a:lvl1pPr>
            <a:lvl2pPr indent="-375285" lvl="1" marL="914400" marR="0" rtl="0" algn="l">
              <a:lnSpc>
                <a:spcPct val="90000"/>
              </a:lnSpc>
              <a:spcBef>
                <a:spcPts val="500"/>
              </a:spcBef>
              <a:spcAft>
                <a:spcPts val="0"/>
              </a:spcAft>
              <a:buClr>
                <a:schemeClr val="dk1"/>
              </a:buClr>
              <a:buSzPts val="2310"/>
              <a:buFont typeface="Noto Sans"/>
              <a:buChar char="⮚"/>
              <a:defRPr b="0" i="0" sz="3300" u="none" cap="none" strike="noStrike">
                <a:solidFill>
                  <a:schemeClr val="dk1"/>
                </a:solidFill>
                <a:latin typeface="Trebuchet MS"/>
                <a:ea typeface="Trebuchet MS"/>
                <a:cs typeface="Trebuchet MS"/>
                <a:sym typeface="Trebuchet MS"/>
              </a:defRPr>
            </a:lvl2pPr>
            <a:lvl3pPr indent="-400050" lvl="2" marL="1371600" marR="0" rtl="0" algn="l">
              <a:lnSpc>
                <a:spcPct val="90000"/>
              </a:lnSpc>
              <a:spcBef>
                <a:spcPts val="500"/>
              </a:spcBef>
              <a:spcAft>
                <a:spcPts val="0"/>
              </a:spcAft>
              <a:buClr>
                <a:schemeClr val="dk1"/>
              </a:buClr>
              <a:buSzPts val="2700"/>
              <a:buFont typeface="Noto Sans"/>
              <a:buChar char="▪"/>
              <a:defRPr b="0" i="0" sz="27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1" name="Google Shape;21;p24"/>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141" name="Shape 141"/>
        <p:cNvGrpSpPr/>
        <p:nvPr/>
      </p:nvGrpSpPr>
      <p:grpSpPr>
        <a:xfrm>
          <a:off x="0" y="0"/>
          <a:ext cx="0" cy="0"/>
          <a:chOff x="0" y="0"/>
          <a:chExt cx="0" cy="0"/>
        </a:xfrm>
      </p:grpSpPr>
      <p:sp>
        <p:nvSpPr>
          <p:cNvPr id="142" name="Google Shape;142;g20136a5dcd6_0_1238"/>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43" name="Google Shape;143;g20136a5dcd6_0_1238"/>
          <p:cNvSpPr txBox="1"/>
          <p:nvPr/>
        </p:nvSpPr>
        <p:spPr>
          <a:xfrm>
            <a:off x="13628419" y="8737353"/>
            <a:ext cx="2172000" cy="394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801" u="none" cap="none" strike="noStrike">
                <a:solidFill>
                  <a:srgbClr val="000000"/>
                </a:solidFill>
                <a:latin typeface="Trebuchet MS"/>
                <a:ea typeface="Trebuchet MS"/>
                <a:cs typeface="Trebuchet MS"/>
                <a:sym typeface="Trebuchet MS"/>
              </a:rPr>
              <a:t>‹#›</a:t>
            </a:fld>
            <a:endParaRPr b="1" i="0" sz="1801" u="none" cap="none" strike="noStrike">
              <a:solidFill>
                <a:srgbClr val="000000"/>
              </a:solidFill>
              <a:latin typeface="Trebuchet MS"/>
              <a:ea typeface="Trebuchet MS"/>
              <a:cs typeface="Trebuchet MS"/>
              <a:sym typeface="Trebuchet MS"/>
            </a:endParaRPr>
          </a:p>
        </p:txBody>
      </p:sp>
      <p:pic>
        <p:nvPicPr>
          <p:cNvPr id="144" name="Google Shape;144;g20136a5dcd6_0_1238"/>
          <p:cNvPicPr preferRelativeResize="0"/>
          <p:nvPr/>
        </p:nvPicPr>
        <p:blipFill rotWithShape="1">
          <a:blip r:embed="rId2">
            <a:alphaModFix/>
          </a:blip>
          <a:srcRect b="4825" l="1681" r="0" t="12786"/>
          <a:stretch/>
        </p:blipFill>
        <p:spPr>
          <a:xfrm>
            <a:off x="0" y="-1"/>
            <a:ext cx="12192000" cy="6260124"/>
          </a:xfrm>
          <a:prstGeom prst="rect">
            <a:avLst/>
          </a:prstGeom>
          <a:noFill/>
          <a:ln>
            <a:noFill/>
          </a:ln>
        </p:spPr>
      </p:pic>
      <p:sp>
        <p:nvSpPr>
          <p:cNvPr id="145" name="Google Shape;145;g20136a5dcd6_0_1238"/>
          <p:cNvSpPr/>
          <p:nvPr/>
        </p:nvSpPr>
        <p:spPr>
          <a:xfrm>
            <a:off x="0" y="3445746"/>
            <a:ext cx="12216300" cy="2558700"/>
          </a:xfrm>
          <a:prstGeom prst="rect">
            <a:avLst/>
          </a:prstGeom>
          <a:solidFill>
            <a:srgbClr val="001970">
              <a:alpha val="80000"/>
            </a:srgbClr>
          </a:solidFill>
          <a:ln>
            <a:noFill/>
          </a:ln>
        </p:spPr>
        <p:txBody>
          <a:bodyPr anchorCtr="0" anchor="ctr" bIns="182875" lIns="130025" spcFirstLastPara="1" rIns="130025" wrap="square" tIns="65000">
            <a:noAutofit/>
          </a:bodyPr>
          <a:lstStyle/>
          <a:p>
            <a:pPr indent="0" lvl="0" marL="161925" marR="0" rtl="0" algn="l">
              <a:lnSpc>
                <a:spcPct val="100000"/>
              </a:lnSpc>
              <a:spcBef>
                <a:spcPts val="0"/>
              </a:spcBef>
              <a:spcAft>
                <a:spcPts val="0"/>
              </a:spcAft>
              <a:buClr>
                <a:srgbClr val="FFFFFF"/>
              </a:buClr>
              <a:buSzPts val="5400"/>
              <a:buFont typeface="Trebuchet MS"/>
              <a:buNone/>
            </a:pPr>
            <a:r>
              <a:rPr b="1" i="0" lang="en-US" sz="5400" u="none" cap="none" strike="noStrike">
                <a:solidFill>
                  <a:srgbClr val="FFFFFF"/>
                </a:solidFill>
                <a:latin typeface="Trebuchet MS"/>
                <a:ea typeface="Trebuchet MS"/>
                <a:cs typeface="Trebuchet MS"/>
                <a:sym typeface="Trebuchet MS"/>
              </a:rPr>
              <a:t>Our Mission: </a:t>
            </a:r>
            <a:endParaRPr b="0" i="0" sz="5400" u="none" cap="none" strike="noStrike">
              <a:solidFill>
                <a:srgbClr val="5C6670"/>
              </a:solidFill>
              <a:latin typeface="Trebuchet MS"/>
              <a:ea typeface="Trebuchet MS"/>
              <a:cs typeface="Trebuchet MS"/>
              <a:sym typeface="Trebuchet MS"/>
            </a:endParaRPr>
          </a:p>
          <a:p>
            <a:pPr indent="0" lvl="0" marL="161925" marR="0" rtl="0" algn="l">
              <a:lnSpc>
                <a:spcPct val="100000"/>
              </a:lnSpc>
              <a:spcBef>
                <a:spcPts val="0"/>
              </a:spcBef>
              <a:spcAft>
                <a:spcPts val="0"/>
              </a:spcAft>
              <a:buClr>
                <a:srgbClr val="FFFFFF"/>
              </a:buClr>
              <a:buSzPts val="3200"/>
              <a:buFont typeface="Trebuchet MS"/>
              <a:buNone/>
            </a:pPr>
            <a:r>
              <a:rPr b="0" i="0" lang="en-US" sz="32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32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146" name="Shape 146"/>
        <p:cNvGrpSpPr/>
        <p:nvPr/>
      </p:nvGrpSpPr>
      <p:grpSpPr>
        <a:xfrm>
          <a:off x="0" y="0"/>
          <a:ext cx="0" cy="0"/>
          <a:chOff x="0" y="0"/>
          <a:chExt cx="0" cy="0"/>
        </a:xfrm>
      </p:grpSpPr>
      <p:sp>
        <p:nvSpPr>
          <p:cNvPr id="147" name="Google Shape;147;g20136a5dcd6_0_1243"/>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g20136a5dcd6_0_1243"/>
          <p:cNvSpPr/>
          <p:nvPr/>
        </p:nvSpPr>
        <p:spPr>
          <a:xfrm>
            <a:off x="838199" y="1873473"/>
            <a:ext cx="10433700" cy="286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3600" u="none" cap="none" strike="noStrike">
                <a:solidFill>
                  <a:schemeClr val="lt1"/>
                </a:solidFill>
                <a:latin typeface="Trebuchet MS"/>
                <a:ea typeface="Trebuchet MS"/>
                <a:cs typeface="Trebuchet MS"/>
                <a:sym typeface="Trebuchet MS"/>
              </a:rPr>
              <a:t>Plus </a:t>
            </a:r>
            <a:r>
              <a:rPr b="0" i="0" lang="en-US" sz="3600" u="none" cap="none" strike="noStrike">
                <a:solidFill>
                  <a:schemeClr val="lt1"/>
                </a:solidFill>
                <a:latin typeface="Trebuchet MS"/>
                <a:ea typeface="Trebuchet MS"/>
                <a:cs typeface="Trebuchet MS"/>
                <a:sym typeface="Trebuchet MS"/>
              </a:rPr>
              <a:t>(CHP+) and other health care programs for Coloradans who qualify. </a:t>
            </a:r>
            <a:endParaRPr b="1" i="0" sz="3600" u="none" cap="none" strike="noStrike">
              <a:solidFill>
                <a:schemeClr val="lt1"/>
              </a:solidFill>
              <a:latin typeface="Trebuchet MS"/>
              <a:ea typeface="Trebuchet MS"/>
              <a:cs typeface="Trebuchet MS"/>
              <a:sym typeface="Trebuchet MS"/>
            </a:endParaRPr>
          </a:p>
        </p:txBody>
      </p:sp>
      <p:sp>
        <p:nvSpPr>
          <p:cNvPr id="149" name="Google Shape;149;g20136a5dcd6_0_1243"/>
          <p:cNvSpPr/>
          <p:nvPr/>
        </p:nvSpPr>
        <p:spPr>
          <a:xfrm>
            <a:off x="838199" y="382212"/>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Trebuchet MS"/>
                <a:ea typeface="Trebuchet MS"/>
                <a:cs typeface="Trebuchet MS"/>
                <a:sym typeface="Trebuchet MS"/>
              </a:rPr>
              <a:t>What We Do</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50" name="Shape 150"/>
        <p:cNvGrpSpPr/>
        <p:nvPr/>
      </p:nvGrpSpPr>
      <p:grpSpPr>
        <a:xfrm>
          <a:off x="0" y="0"/>
          <a:ext cx="0" cy="0"/>
          <a:chOff x="0" y="0"/>
          <a:chExt cx="0" cy="0"/>
        </a:xfrm>
      </p:grpSpPr>
      <p:sp>
        <p:nvSpPr>
          <p:cNvPr id="151" name="Google Shape;151;g20136a5dcd6_0_1247"/>
          <p:cNvSpPr txBox="1"/>
          <p:nvPr>
            <p:ph type="title"/>
          </p:nvPr>
        </p:nvSpPr>
        <p:spPr>
          <a:xfrm>
            <a:off x="807546" y="1806137"/>
            <a:ext cx="4803300" cy="297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7200"/>
              <a:buFont typeface="Trebuchet MS"/>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20136a5dcd6_0_1247"/>
          <p:cNvSpPr txBox="1"/>
          <p:nvPr>
            <p:ph idx="1" type="body"/>
          </p:nvPr>
        </p:nvSpPr>
        <p:spPr>
          <a:xfrm>
            <a:off x="6476562" y="1806136"/>
            <a:ext cx="4855800" cy="29709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lt1"/>
              </a:buClr>
              <a:buSzPts val="3600"/>
              <a:buFont typeface="Arial"/>
              <a:buChar char="•"/>
              <a:defRPr b="0" i="0" sz="3600" u="none" cap="none" strike="noStrike">
                <a:solidFill>
                  <a:schemeClr val="lt1"/>
                </a:solidFill>
                <a:latin typeface="Trebuchet MS"/>
                <a:ea typeface="Trebuchet MS"/>
                <a:cs typeface="Trebuchet MS"/>
                <a:sym typeface="Trebuchet MS"/>
              </a:defRPr>
            </a:lvl1pPr>
            <a:lvl2pPr indent="-370840" lvl="1" marL="914400" marR="0" rtl="0" algn="l">
              <a:lnSpc>
                <a:spcPct val="90000"/>
              </a:lnSpc>
              <a:spcBef>
                <a:spcPts val="500"/>
              </a:spcBef>
              <a:spcAft>
                <a:spcPts val="0"/>
              </a:spcAft>
              <a:buClr>
                <a:schemeClr val="lt1"/>
              </a:buClr>
              <a:buSzPts val="2240"/>
              <a:buFont typeface="Noto Sans"/>
              <a:buChar char="⮚"/>
              <a:defRPr b="0" i="0" sz="3200" u="none" cap="none" strike="noStrike">
                <a:solidFill>
                  <a:schemeClr val="lt1"/>
                </a:solidFill>
                <a:latin typeface="Trebuchet MS"/>
                <a:ea typeface="Trebuchet MS"/>
                <a:cs typeface="Trebuchet MS"/>
                <a:sym typeface="Trebuchet MS"/>
              </a:defRPr>
            </a:lvl2pPr>
            <a:lvl3pPr indent="-406400" lvl="2" marL="1371600" marR="0" rtl="0" algn="l">
              <a:lnSpc>
                <a:spcPct val="90000"/>
              </a:lnSpc>
              <a:spcBef>
                <a:spcPts val="500"/>
              </a:spcBef>
              <a:spcAft>
                <a:spcPts val="0"/>
              </a:spcAft>
              <a:buClr>
                <a:schemeClr val="lt1"/>
              </a:buClr>
              <a:buSzPts val="2800"/>
              <a:buFont typeface="Noto Sans"/>
              <a:buChar char="▪"/>
              <a:defRPr b="0" i="0" sz="2800" u="none" cap="none" strike="noStrike">
                <a:solidFill>
                  <a:schemeClr val="lt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53" name="Google Shape;153;g20136a5dcd6_0_1247"/>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154" name="Google Shape;154;g20136a5dcd6_0_1247"/>
          <p:cNvCxnSpPr/>
          <p:nvPr/>
        </p:nvCxnSpPr>
        <p:spPr>
          <a:xfrm>
            <a:off x="6096000" y="1327150"/>
            <a:ext cx="0" cy="4203600"/>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5" name="Shape 155"/>
        <p:cNvGrpSpPr/>
        <p:nvPr/>
      </p:nvGrpSpPr>
      <p:grpSpPr>
        <a:xfrm>
          <a:off x="0" y="0"/>
          <a:ext cx="0" cy="0"/>
          <a:chOff x="0" y="0"/>
          <a:chExt cx="0" cy="0"/>
        </a:xfrm>
      </p:grpSpPr>
      <p:sp>
        <p:nvSpPr>
          <p:cNvPr id="156" name="Google Shape;156;g20136a5dcd6_0_1252"/>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57" name="Google Shape;157;g20136a5dcd6_0_1252"/>
          <p:cNvSpPr txBox="1"/>
          <p:nvPr>
            <p:ph type="title"/>
          </p:nvPr>
        </p:nvSpPr>
        <p:spPr>
          <a:xfrm>
            <a:off x="735275" y="2712800"/>
            <a:ext cx="10951800" cy="23139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 name="Shape 22"/>
        <p:cNvGrpSpPr/>
        <p:nvPr/>
      </p:nvGrpSpPr>
      <p:grpSpPr>
        <a:xfrm>
          <a:off x="0" y="0"/>
          <a:ext cx="0" cy="0"/>
          <a:chOff x="0" y="0"/>
          <a:chExt cx="0" cy="0"/>
        </a:xfrm>
      </p:grpSpPr>
      <p:sp>
        <p:nvSpPr>
          <p:cNvPr id="23" name="Google Shape;23;g1b4705c843b_0_337"/>
          <p:cNvSpPr txBox="1"/>
          <p:nvPr>
            <p:ph type="ctrTitle"/>
          </p:nvPr>
        </p:nvSpPr>
        <p:spPr>
          <a:xfrm>
            <a:off x="1040524" y="1505158"/>
            <a:ext cx="10110900" cy="9903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g1b4705c843b_0_337"/>
          <p:cNvSpPr txBox="1"/>
          <p:nvPr>
            <p:ph idx="1" type="subTitle"/>
          </p:nvPr>
        </p:nvSpPr>
        <p:spPr>
          <a:xfrm>
            <a:off x="1524000" y="2583430"/>
            <a:ext cx="9144000" cy="7386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4950"/>
              <a:buFont typeface="Arial"/>
              <a:buNone/>
              <a:defRPr b="1" i="0" sz="4950" u="none" cap="none" strike="noStrike">
                <a:solidFill>
                  <a:schemeClr val="dk1"/>
                </a:solidFill>
                <a:latin typeface="Trebuchet MS"/>
                <a:ea typeface="Trebuchet MS"/>
                <a:cs typeface="Trebuchet MS"/>
                <a:sym typeface="Trebuchet MS"/>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5" name="Google Shape;25;g1b4705c843b_0_337"/>
          <p:cNvSpPr txBox="1"/>
          <p:nvPr>
            <p:ph idx="10" type="dt"/>
          </p:nvPr>
        </p:nvSpPr>
        <p:spPr>
          <a:xfrm>
            <a:off x="4724400" y="4917556"/>
            <a:ext cx="2743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1b4705c843b_0_337"/>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g1b4705c843b_0_337"/>
          <p:cNvSpPr txBox="1"/>
          <p:nvPr>
            <p:ph idx="2" type="body"/>
          </p:nvPr>
        </p:nvSpPr>
        <p:spPr>
          <a:xfrm>
            <a:off x="1913861" y="3680028"/>
            <a:ext cx="8364300" cy="914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300"/>
              <a:buFont typeface="Arial"/>
              <a:buNone/>
              <a:defRPr b="0" i="0" sz="3300" u="none" cap="none" strike="noStrike">
                <a:solidFill>
                  <a:schemeClr val="dk1"/>
                </a:solidFill>
                <a:latin typeface="Trebuchet MS"/>
                <a:ea typeface="Trebuchet MS"/>
                <a:cs typeface="Trebuchet MS"/>
                <a:sym typeface="Trebuchet MS"/>
              </a:defRPr>
            </a:lvl1pPr>
            <a:lvl2pPr indent="-228600" lvl="1" marL="9144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28" name="Shape 28"/>
        <p:cNvGrpSpPr/>
        <p:nvPr/>
      </p:nvGrpSpPr>
      <p:grpSpPr>
        <a:xfrm>
          <a:off x="0" y="0"/>
          <a:ext cx="0" cy="0"/>
          <a:chOff x="0" y="0"/>
          <a:chExt cx="0" cy="0"/>
        </a:xfrm>
      </p:grpSpPr>
      <p:sp>
        <p:nvSpPr>
          <p:cNvPr id="29" name="Google Shape;29;g1b4705c843b_0_343"/>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g1b4705c843b_0_343"/>
          <p:cNvSpPr/>
          <p:nvPr/>
        </p:nvSpPr>
        <p:spPr>
          <a:xfrm>
            <a:off x="838199" y="1873473"/>
            <a:ext cx="104337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3600" u="none" cap="none" strike="noStrike">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400" u="none" cap="none" strike="noStrike">
              <a:solidFill>
                <a:srgbClr val="000000"/>
              </a:solidFill>
              <a:latin typeface="Arial"/>
              <a:ea typeface="Arial"/>
              <a:cs typeface="Arial"/>
              <a:sym typeface="Arial"/>
            </a:endParaRPr>
          </a:p>
        </p:txBody>
      </p:sp>
      <p:sp>
        <p:nvSpPr>
          <p:cNvPr id="31" name="Google Shape;31;g1b4705c843b_0_343"/>
          <p:cNvSpPr/>
          <p:nvPr/>
        </p:nvSpPr>
        <p:spPr>
          <a:xfrm>
            <a:off x="878391" y="417891"/>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dk2"/>
                </a:solidFill>
                <a:latin typeface="Trebuchet MS"/>
                <a:ea typeface="Trebuchet MS"/>
                <a:cs typeface="Trebuchet MS"/>
                <a:sym typeface="Trebuchet MS"/>
              </a:rPr>
              <a:t>Our Mission</a:t>
            </a:r>
            <a:endParaRPr b="0" i="0" sz="1800" u="none" cap="none" strike="noStrike">
              <a:solidFill>
                <a:schemeClr val="dk2"/>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32" name="Shape 32"/>
        <p:cNvGrpSpPr/>
        <p:nvPr/>
      </p:nvGrpSpPr>
      <p:grpSpPr>
        <a:xfrm>
          <a:off x="0" y="0"/>
          <a:ext cx="0" cy="0"/>
          <a:chOff x="0" y="0"/>
          <a:chExt cx="0" cy="0"/>
        </a:xfrm>
      </p:grpSpPr>
      <p:sp>
        <p:nvSpPr>
          <p:cNvPr id="33" name="Google Shape;33;g1b4705c843b_0_347"/>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g1b4705c843b_0_347"/>
          <p:cNvSpPr txBox="1"/>
          <p:nvPr/>
        </p:nvSpPr>
        <p:spPr>
          <a:xfrm>
            <a:off x="13628419" y="8737353"/>
            <a:ext cx="2172000" cy="394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801" u="none" cap="none" strike="noStrike">
                <a:solidFill>
                  <a:srgbClr val="000000"/>
                </a:solidFill>
                <a:latin typeface="Trebuchet MS"/>
                <a:ea typeface="Trebuchet MS"/>
                <a:cs typeface="Trebuchet MS"/>
                <a:sym typeface="Trebuchet MS"/>
              </a:rPr>
              <a:t>‹#›</a:t>
            </a:fld>
            <a:endParaRPr b="1" i="0" sz="1801" u="none" cap="none" strike="noStrike">
              <a:solidFill>
                <a:srgbClr val="000000"/>
              </a:solidFill>
              <a:latin typeface="Trebuchet MS"/>
              <a:ea typeface="Trebuchet MS"/>
              <a:cs typeface="Trebuchet MS"/>
              <a:sym typeface="Trebuchet MS"/>
            </a:endParaRPr>
          </a:p>
        </p:txBody>
      </p:sp>
      <p:pic>
        <p:nvPicPr>
          <p:cNvPr id="35" name="Google Shape;35;g1b4705c843b_0_347"/>
          <p:cNvPicPr preferRelativeResize="0"/>
          <p:nvPr/>
        </p:nvPicPr>
        <p:blipFill rotWithShape="1">
          <a:blip r:embed="rId2">
            <a:alphaModFix/>
          </a:blip>
          <a:srcRect b="4825" l="1681" r="0" t="12786"/>
          <a:stretch/>
        </p:blipFill>
        <p:spPr>
          <a:xfrm>
            <a:off x="0" y="-1"/>
            <a:ext cx="12192000" cy="6260124"/>
          </a:xfrm>
          <a:prstGeom prst="rect">
            <a:avLst/>
          </a:prstGeom>
          <a:noFill/>
          <a:ln>
            <a:noFill/>
          </a:ln>
        </p:spPr>
      </p:pic>
      <p:sp>
        <p:nvSpPr>
          <p:cNvPr id="36" name="Google Shape;36;g1b4705c843b_0_347"/>
          <p:cNvSpPr/>
          <p:nvPr/>
        </p:nvSpPr>
        <p:spPr>
          <a:xfrm>
            <a:off x="0" y="3445746"/>
            <a:ext cx="12216300" cy="2558700"/>
          </a:xfrm>
          <a:prstGeom prst="rect">
            <a:avLst/>
          </a:prstGeom>
          <a:solidFill>
            <a:srgbClr val="001970">
              <a:alpha val="80000"/>
            </a:srgbClr>
          </a:solidFill>
          <a:ln>
            <a:noFill/>
          </a:ln>
        </p:spPr>
        <p:txBody>
          <a:bodyPr anchorCtr="0" anchor="ctr" bIns="182875" lIns="130025" spcFirstLastPara="1" rIns="130025" wrap="square" tIns="65000">
            <a:noAutofit/>
          </a:bodyPr>
          <a:lstStyle/>
          <a:p>
            <a:pPr indent="0" lvl="0" marL="161925" marR="0" rtl="0" algn="l">
              <a:lnSpc>
                <a:spcPct val="100000"/>
              </a:lnSpc>
              <a:spcBef>
                <a:spcPts val="0"/>
              </a:spcBef>
              <a:spcAft>
                <a:spcPts val="0"/>
              </a:spcAft>
              <a:buClr>
                <a:srgbClr val="FFFFFF"/>
              </a:buClr>
              <a:buSzPts val="5400"/>
              <a:buFont typeface="Trebuchet MS"/>
              <a:buNone/>
            </a:pPr>
            <a:r>
              <a:rPr b="1" i="0" lang="en-US" sz="5400" u="none" cap="none" strike="noStrike">
                <a:solidFill>
                  <a:srgbClr val="FFFFFF"/>
                </a:solidFill>
                <a:latin typeface="Trebuchet MS"/>
                <a:ea typeface="Trebuchet MS"/>
                <a:cs typeface="Trebuchet MS"/>
                <a:sym typeface="Trebuchet MS"/>
              </a:rPr>
              <a:t>Our Mission: </a:t>
            </a:r>
            <a:endParaRPr b="0" i="0" sz="5400" u="none" cap="none" strike="noStrike">
              <a:solidFill>
                <a:srgbClr val="5C6670"/>
              </a:solidFill>
              <a:latin typeface="Trebuchet MS"/>
              <a:ea typeface="Trebuchet MS"/>
              <a:cs typeface="Trebuchet MS"/>
              <a:sym typeface="Trebuchet MS"/>
            </a:endParaRPr>
          </a:p>
          <a:p>
            <a:pPr indent="0" lvl="0" marL="161925" marR="0" rtl="0" algn="l">
              <a:lnSpc>
                <a:spcPct val="100000"/>
              </a:lnSpc>
              <a:spcBef>
                <a:spcPts val="0"/>
              </a:spcBef>
              <a:spcAft>
                <a:spcPts val="0"/>
              </a:spcAft>
              <a:buClr>
                <a:srgbClr val="FFFFFF"/>
              </a:buClr>
              <a:buSzPts val="3200"/>
              <a:buFont typeface="Trebuchet MS"/>
              <a:buNone/>
            </a:pPr>
            <a:r>
              <a:rPr b="0" i="0" lang="en-US" sz="32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32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37" name="Shape 37"/>
        <p:cNvGrpSpPr/>
        <p:nvPr/>
      </p:nvGrpSpPr>
      <p:grpSpPr>
        <a:xfrm>
          <a:off x="0" y="0"/>
          <a:ext cx="0" cy="0"/>
          <a:chOff x="0" y="0"/>
          <a:chExt cx="0" cy="0"/>
        </a:xfrm>
      </p:grpSpPr>
      <p:sp>
        <p:nvSpPr>
          <p:cNvPr id="38" name="Google Shape;38;g1b4705c843b_0_352"/>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g1b4705c843b_0_352"/>
          <p:cNvSpPr/>
          <p:nvPr/>
        </p:nvSpPr>
        <p:spPr>
          <a:xfrm>
            <a:off x="838199" y="1873473"/>
            <a:ext cx="10433700" cy="286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3600" u="none" cap="none" strike="noStrike">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3600" u="none" cap="none" strike="noStrike">
                <a:solidFill>
                  <a:schemeClr val="dk1"/>
                </a:solidFill>
                <a:latin typeface="Trebuchet MS"/>
                <a:ea typeface="Trebuchet MS"/>
                <a:cs typeface="Trebuchet MS"/>
                <a:sym typeface="Trebuchet MS"/>
              </a:rPr>
              <a:t>Plus </a:t>
            </a:r>
            <a:r>
              <a:rPr b="0" i="0" lang="en-US" sz="3600" u="none" cap="none" strike="noStrike">
                <a:solidFill>
                  <a:schemeClr val="dk1"/>
                </a:solidFill>
                <a:latin typeface="Trebuchet MS"/>
                <a:ea typeface="Trebuchet MS"/>
                <a:cs typeface="Trebuchet MS"/>
                <a:sym typeface="Trebuchet MS"/>
              </a:rPr>
              <a:t>(CHP+) and other health care programs for Coloradans who qualify. </a:t>
            </a:r>
            <a:endParaRPr b="1" i="0" sz="3600" u="none" cap="none" strike="noStrike">
              <a:solidFill>
                <a:schemeClr val="dk1"/>
              </a:solidFill>
              <a:latin typeface="Trebuchet MS"/>
              <a:ea typeface="Trebuchet MS"/>
              <a:cs typeface="Trebuchet MS"/>
              <a:sym typeface="Trebuchet MS"/>
            </a:endParaRPr>
          </a:p>
        </p:txBody>
      </p:sp>
      <p:sp>
        <p:nvSpPr>
          <p:cNvPr id="40" name="Google Shape;40;g1b4705c843b_0_352"/>
          <p:cNvSpPr/>
          <p:nvPr/>
        </p:nvSpPr>
        <p:spPr>
          <a:xfrm>
            <a:off x="838200" y="382212"/>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232C68"/>
                </a:solidFill>
                <a:latin typeface="Trebuchet MS"/>
                <a:ea typeface="Trebuchet MS"/>
                <a:cs typeface="Trebuchet MS"/>
                <a:sym typeface="Trebuchet MS"/>
              </a:rPr>
              <a:t>What We Do</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1" name="Shape 41"/>
        <p:cNvGrpSpPr/>
        <p:nvPr/>
      </p:nvGrpSpPr>
      <p:grpSpPr>
        <a:xfrm>
          <a:off x="0" y="0"/>
          <a:ext cx="0" cy="0"/>
          <a:chOff x="0" y="0"/>
          <a:chExt cx="0" cy="0"/>
        </a:xfrm>
      </p:grpSpPr>
      <p:sp>
        <p:nvSpPr>
          <p:cNvPr id="42" name="Google Shape;42;g1b4705c843b_0_356"/>
          <p:cNvSpPr txBox="1"/>
          <p:nvPr>
            <p:ph type="title"/>
          </p:nvPr>
        </p:nvSpPr>
        <p:spPr>
          <a:xfrm>
            <a:off x="807546" y="1806137"/>
            <a:ext cx="4803300" cy="297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7200"/>
              <a:buFont typeface="Trebuchet MS"/>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1b4705c843b_0_356"/>
          <p:cNvSpPr txBox="1"/>
          <p:nvPr>
            <p:ph idx="1" type="body"/>
          </p:nvPr>
        </p:nvSpPr>
        <p:spPr>
          <a:xfrm>
            <a:off x="6476562" y="1806136"/>
            <a:ext cx="4855800" cy="29709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Trebuchet MS"/>
                <a:ea typeface="Trebuchet MS"/>
                <a:cs typeface="Trebuchet MS"/>
                <a:sym typeface="Trebuchet MS"/>
              </a:defRPr>
            </a:lvl1pPr>
            <a:lvl2pPr indent="-370840" lvl="1" marL="914400" marR="0" rtl="0" algn="l">
              <a:lnSpc>
                <a:spcPct val="90000"/>
              </a:lnSpc>
              <a:spcBef>
                <a:spcPts val="500"/>
              </a:spcBef>
              <a:spcAft>
                <a:spcPts val="0"/>
              </a:spcAft>
              <a:buClr>
                <a:schemeClr val="dk1"/>
              </a:buClr>
              <a:buSzPts val="2240"/>
              <a:buFont typeface="Noto Sans"/>
              <a:buChar char="⮚"/>
              <a:defRPr b="0" i="0" sz="3200" u="none" cap="none" strike="noStrike">
                <a:solidFill>
                  <a:schemeClr val="dk1"/>
                </a:solidFill>
                <a:latin typeface="Trebuchet MS"/>
                <a:ea typeface="Trebuchet MS"/>
                <a:cs typeface="Trebuchet MS"/>
                <a:sym typeface="Trebuchet MS"/>
              </a:defRPr>
            </a:lvl2pPr>
            <a:lvl3pPr indent="-406400" lvl="2" marL="1371600" marR="0" rtl="0" algn="l">
              <a:lnSpc>
                <a:spcPct val="90000"/>
              </a:lnSpc>
              <a:spcBef>
                <a:spcPts val="500"/>
              </a:spcBef>
              <a:spcAft>
                <a:spcPts val="0"/>
              </a:spcAft>
              <a:buClr>
                <a:schemeClr val="dk1"/>
              </a:buClr>
              <a:buSzPts val="2800"/>
              <a:buFont typeface="Noto Sans"/>
              <a:buChar char="▪"/>
              <a:defRPr b="0" i="0" sz="28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g1b4705c843b_0_356"/>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45" name="Google Shape;45;g1b4705c843b_0_356"/>
          <p:cNvCxnSpPr/>
          <p:nvPr/>
        </p:nvCxnSpPr>
        <p:spPr>
          <a:xfrm>
            <a:off x="6096000" y="1327150"/>
            <a:ext cx="0" cy="420360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g1b4705c843b_0_361"/>
          <p:cNvSpPr txBox="1"/>
          <p:nvPr>
            <p:ph type="title"/>
          </p:nvPr>
        </p:nvSpPr>
        <p:spPr>
          <a:xfrm>
            <a:off x="183931" y="2193925"/>
            <a:ext cx="118242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g1b4705c843b_0_361"/>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3.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image" Target="../media/image5.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33.xml"/><Relationship Id="rId1" Type="http://schemas.openxmlformats.org/officeDocument/2006/relationships/image" Target="../media/image5.png"/><Relationship Id="rId2" Type="http://schemas.openxmlformats.org/officeDocument/2006/relationships/image" Target="../media/image8.png"/><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23"/>
          <p:cNvSpPr txBox="1"/>
          <p:nvPr>
            <p:ph type="title"/>
          </p:nvPr>
        </p:nvSpPr>
        <p:spPr>
          <a:xfrm>
            <a:off x="183931" y="2193925"/>
            <a:ext cx="11824200" cy="1325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2"/>
              </a:buClr>
              <a:buSzPts val="6000"/>
              <a:buFont typeface="Trebuchet MS"/>
              <a:buNone/>
              <a:defRPr b="1" i="0" sz="6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23"/>
          <p:cNvSpPr txBox="1"/>
          <p:nvPr>
            <p:ph idx="10" type="dt"/>
          </p:nvPr>
        </p:nvSpPr>
        <p:spPr>
          <a:xfrm>
            <a:off x="4724400" y="4907535"/>
            <a:ext cx="2743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0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3"/>
          <p:cNvSpPr/>
          <p:nvPr/>
        </p:nvSpPr>
        <p:spPr>
          <a:xfrm>
            <a:off x="0" y="6256612"/>
            <a:ext cx="12192000" cy="6096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 name="Google Shape;10;p23"/>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23"/>
          <p:cNvPicPr preferRelativeResize="0"/>
          <p:nvPr/>
        </p:nvPicPr>
        <p:blipFill rotWithShape="1">
          <a:blip r:embed="rId1">
            <a:alphaModFix/>
          </a:blip>
          <a:srcRect b="0" l="0" r="0" t="0"/>
          <a:stretch/>
        </p:blipFill>
        <p:spPr>
          <a:xfrm>
            <a:off x="274320" y="6364224"/>
            <a:ext cx="2268059" cy="38404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2" name="Shape 72"/>
        <p:cNvGrpSpPr/>
        <p:nvPr/>
      </p:nvGrpSpPr>
      <p:grpSpPr>
        <a:xfrm>
          <a:off x="0" y="0"/>
          <a:ext cx="0" cy="0"/>
          <a:chOff x="0" y="0"/>
          <a:chExt cx="0" cy="0"/>
        </a:xfrm>
      </p:grpSpPr>
      <p:sp>
        <p:nvSpPr>
          <p:cNvPr id="73" name="Google Shape;73;p20"/>
          <p:cNvSpPr txBox="1"/>
          <p:nvPr>
            <p:ph type="title"/>
          </p:nvPr>
        </p:nvSpPr>
        <p:spPr>
          <a:xfrm>
            <a:off x="183931" y="2168288"/>
            <a:ext cx="11824138" cy="1325563"/>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Trebuchet MS"/>
              <a:buNone/>
              <a:defRPr b="1" i="0" sz="6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20"/>
          <p:cNvSpPr txBox="1"/>
          <p:nvPr>
            <p:ph idx="10" type="dt"/>
          </p:nvPr>
        </p:nvSpPr>
        <p:spPr>
          <a:xfrm>
            <a:off x="4724400" y="4907535"/>
            <a:ext cx="27432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75" name="Google Shape;75;p20"/>
          <p:cNvSpPr/>
          <p:nvPr/>
        </p:nvSpPr>
        <p:spPr>
          <a:xfrm>
            <a:off x="0" y="6256612"/>
            <a:ext cx="12192000"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20"/>
          <p:cNvSpPr txBox="1"/>
          <p:nvPr>
            <p:ph idx="12" type="sldNum"/>
          </p:nvPr>
        </p:nvSpPr>
        <p:spPr>
          <a:xfrm>
            <a:off x="9174126" y="63707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clock&#10;&#10;Description automatically generated" id="77" name="Google Shape;77;p20"/>
          <p:cNvPicPr preferRelativeResize="0"/>
          <p:nvPr/>
        </p:nvPicPr>
        <p:blipFill rotWithShape="1">
          <a:blip r:embed="rId1">
            <a:alphaModFix/>
          </a:blip>
          <a:srcRect b="0" l="0" r="0" t="0"/>
          <a:stretch/>
        </p:blipFill>
        <p:spPr>
          <a:xfrm>
            <a:off x="274674" y="6363571"/>
            <a:ext cx="2214118" cy="37949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8" name="Shape 118"/>
        <p:cNvGrpSpPr/>
        <p:nvPr/>
      </p:nvGrpSpPr>
      <p:grpSpPr>
        <a:xfrm>
          <a:off x="0" y="0"/>
          <a:ext cx="0" cy="0"/>
          <a:chOff x="0" y="0"/>
          <a:chExt cx="0" cy="0"/>
        </a:xfrm>
      </p:grpSpPr>
      <p:sp>
        <p:nvSpPr>
          <p:cNvPr id="119" name="Google Shape;119;g20136a5dcd6_0_1215"/>
          <p:cNvSpPr txBox="1"/>
          <p:nvPr>
            <p:ph type="title"/>
          </p:nvPr>
        </p:nvSpPr>
        <p:spPr>
          <a:xfrm>
            <a:off x="183931" y="2168288"/>
            <a:ext cx="11824200" cy="1325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Trebuchet MS"/>
              <a:buNone/>
              <a:defRPr b="1" i="0" sz="6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0" name="Google Shape;120;g20136a5dcd6_0_1215"/>
          <p:cNvSpPr txBox="1"/>
          <p:nvPr>
            <p:ph idx="10" type="dt"/>
          </p:nvPr>
        </p:nvSpPr>
        <p:spPr>
          <a:xfrm>
            <a:off x="4724400" y="4907535"/>
            <a:ext cx="2743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21" name="Google Shape;121;g20136a5dcd6_0_1215"/>
          <p:cNvSpPr/>
          <p:nvPr/>
        </p:nvSpPr>
        <p:spPr>
          <a:xfrm>
            <a:off x="0" y="6256612"/>
            <a:ext cx="12192000"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g20136a5dcd6_0_1215"/>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clock&#10;&#10;Description automatically generated" id="123" name="Google Shape;123;g20136a5dcd6_0_1215"/>
          <p:cNvPicPr preferRelativeResize="0"/>
          <p:nvPr/>
        </p:nvPicPr>
        <p:blipFill rotWithShape="1">
          <a:blip r:embed="rId1">
            <a:alphaModFix/>
          </a:blip>
          <a:srcRect b="0" l="0" r="0" t="0"/>
          <a:stretch/>
        </p:blipFill>
        <p:spPr>
          <a:xfrm>
            <a:off x="274674" y="6363571"/>
            <a:ext cx="2214119" cy="379490"/>
          </a:xfrm>
          <a:prstGeom prst="rect">
            <a:avLst/>
          </a:prstGeom>
          <a:noFill/>
          <a:ln>
            <a:noFill/>
          </a:ln>
        </p:spPr>
      </p:pic>
      <p:pic>
        <p:nvPicPr>
          <p:cNvPr id="124" name="Google Shape;124;g20136a5dcd6_0_1215"/>
          <p:cNvPicPr preferRelativeResize="0"/>
          <p:nvPr/>
        </p:nvPicPr>
        <p:blipFill rotWithShape="1">
          <a:blip r:embed="rId2">
            <a:alphaModFix/>
          </a:blip>
          <a:srcRect b="7859" l="0" r="0" t="6690"/>
          <a:stretch/>
        </p:blipFill>
        <p:spPr>
          <a:xfrm>
            <a:off x="2577174" y="6256612"/>
            <a:ext cx="2290918" cy="54053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hcpf.colorado.gov/office-community-living-update-webinars" TargetMode="External"/><Relationship Id="rId4" Type="http://schemas.openxmlformats.org/officeDocument/2006/relationships/image" Target="../media/image9.png"/><Relationship Id="rId9" Type="http://schemas.openxmlformats.org/officeDocument/2006/relationships/image" Target="../media/image13.png"/><Relationship Id="rId5" Type="http://schemas.openxmlformats.org/officeDocument/2006/relationships/hyperlink" Target="https://hcpf.colorado.gov/office-community-living-update-webinars" TargetMode="External"/><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mailto:alexandra.haas@state.co.us" TargetMode="External"/><Relationship Id="rId4" Type="http://schemas.openxmlformats.org/officeDocument/2006/relationships/hyperlink" Target="https://cdphe.colorado.gov/emergency-care/engage-with-us/councils-boards-and-task-forces/ground-ambulance-licensing-task-force" TargetMode="External"/><Relationship Id="rId5" Type="http://schemas.openxmlformats.org/officeDocument/2006/relationships/hyperlink" Target="https://cdphe.colorado.gov/emergency-care/engage-with-us/councils-boards-and-task-forces/ground-ambulance-licensing-task-force" TargetMode="External"/><Relationship Id="rId6" Type="http://schemas.openxmlformats.org/officeDocument/2006/relationships/hyperlink" Target="https://hcpf.colorado.gov/securetransport-countycontac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cdphe.colorado.gov/emergency-care/air-and-ground-ambulance/ground-ambulance-licensing-and-secure-transportation" TargetMode="External"/><Relationship Id="rId4" Type="http://schemas.openxmlformats.org/officeDocument/2006/relationships/hyperlink" Target="https://cdphe.colorado.gov/ems-and-trauma-funding" TargetMode="External"/><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urldefense.proofpoint.com/v2/url?u=https-3A__colorado.us3.list-2Dmanage.com_track_click-3Fu-3D44d99e91254ef7d2bb23b5e03-26id-3Dc6743a9412-26e-3D9c7b073502&amp;d=DwMFaQ&amp;c=sdnEM9SRGFuMt5z5w3AhsPNahmNicq64TgF1JwNR0cs&amp;r=EOt5OjUCoD6zwh56975mVXlhKj81uBEf2XIMdthoykU&amp;m=t3zfz1lM37MtQi8bbLxAtrZN4Xy5vnizzk_P87MfO-_KiV6OZpqXl8FoW_MxzdYu&amp;s=wddMA14AUNpNBVLiAU2vcqtNeloMvoR6LZs78fxz9Nc&amp;e=" TargetMode="External"/><Relationship Id="rId4" Type="http://schemas.openxmlformats.org/officeDocument/2006/relationships/hyperlink" Target="https://urldefense.proofpoint.com/v2/url?u=https-3A__colorado.us3.list-2Dmanage.com_track_click-3Fu-3D44d99e91254ef7d2bb23b5e03-26id-3D3302f0b627-26e-3D9c7b073502&amp;d=DwMFaQ&amp;c=sdnEM9SRGFuMt5z5w3AhsPNahmNicq64TgF1JwNR0cs&amp;r=EOt5OjUCoD6zwh56975mVXlhKj81uBEf2XIMdthoykU&amp;m=t3zfz1lM37MtQi8bbLxAtrZN4Xy5vnizzk_P87MfO-_KiV6OZpqXl8FoW_MxzdYu&amp;s=s0TvhbfmEwErdp5-0XLJgpkyama8FaeHSzZd7bEwKDU&amp;e=" TargetMode="External"/><Relationship Id="rId5" Type="http://schemas.openxmlformats.org/officeDocument/2006/relationships/hyperlink" Target="mailto:cdhs_bha_outreach@state.co.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hcpf.colorado.gov/nmt" TargetMode="External"/><Relationship Id="rId4" Type="http://schemas.openxmlformats.org/officeDocument/2006/relationships/hyperlink" Target="https://hcpf.colorado.gov/nmt" TargetMode="External"/><Relationship Id="rId5" Type="http://schemas.openxmlformats.org/officeDocument/2006/relationships/hyperlink" Target="https://hcpf.colorado.gov/nmt" TargetMode="External"/><Relationship Id="rId6" Type="http://schemas.openxmlformats.org/officeDocument/2006/relationships/hyperlink" Target="https://hcpf.colorado.gov/non-emergent-medical-transportation" TargetMode="External"/><Relationship Id="rId7" Type="http://schemas.openxmlformats.org/officeDocument/2006/relationships/hyperlink" Target="https://hcpf.colorado.gov/securetransport" TargetMode="External"/><Relationship Id="rId8" Type="http://schemas.openxmlformats.org/officeDocument/2006/relationships/hyperlink" Target="https://hcpf.colorado.gov/emt-manua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hcpf.colorado.gov/provider-help" TargetMode="External"/><Relationship Id="rId4" Type="http://schemas.openxmlformats.org/officeDocument/2006/relationships/hyperlink" Target="https://hcpf.colorado.gov/virtualagent" TargetMode="External"/><Relationship Id="rId5" Type="http://schemas.openxmlformats.org/officeDocument/2006/relationships/hyperlink" Target="https://hcpf.colorado.gov/regional-provider-suppor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mailto:marc.condojani@state.co.us" TargetMode="External"/><Relationship Id="rId4" Type="http://schemas.openxmlformats.org/officeDocument/2006/relationships/hyperlink" Target="mailto:carey.boelter@state.co.us" TargetMode="External"/><Relationship Id="rId5" Type="http://schemas.openxmlformats.org/officeDocument/2006/relationships/hyperlink" Target="mailto:steven.wells@state.co.u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cdphe.colorado.gov/ems-and-trauma-funding" TargetMode="External"/><Relationship Id="rId4" Type="http://schemas.openxmlformats.org/officeDocument/2006/relationships/hyperlink" Target="https://bha.colorado.gov/resources/funding-opportunities" TargetMode="External"/><Relationship Id="rId5" Type="http://schemas.openxmlformats.org/officeDocument/2006/relationships/hyperlink" Target="https://www.nadtc.org/grants-funding/nadtc-grant-opportuniti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us06web.zoom.us/meeting/register/tZwtcu-uqjgrG9YQrMiVQqDP6e3FjVJY_h9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hyperlink" Target="mailto:carey.boelter@state.co.us" TargetMode="External"/><Relationship Id="rId9" Type="http://schemas.openxmlformats.org/officeDocument/2006/relationships/hyperlink" Target="mailto:alexandra.haas@state.co.us" TargetMode="External"/><Relationship Id="rId5" Type="http://schemas.openxmlformats.org/officeDocument/2006/relationships/hyperlink" Target="mailto:marc.condojani@state.co.us" TargetMode="External"/><Relationship Id="rId6" Type="http://schemas.openxmlformats.org/officeDocument/2006/relationships/hyperlink" Target="mailto:steven.wells@state.co.us" TargetMode="External"/><Relationship Id="rId7" Type="http://schemas.openxmlformats.org/officeDocument/2006/relationships/hyperlink" Target="mailto:jennifer.holcomb@state.co.us" TargetMode="External"/><Relationship Id="rId8" Type="http://schemas.openxmlformats.org/officeDocument/2006/relationships/hyperlink" Target="mailto:meghan.morrissey@state.co.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7.jpg"/><Relationship Id="rId9" Type="http://schemas.openxmlformats.org/officeDocument/2006/relationships/image" Target="../media/image21.png"/><Relationship Id="rId5" Type="http://schemas.openxmlformats.org/officeDocument/2006/relationships/image" Target="../media/image18.jp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marc.condojani@state.co.us" TargetMode="External"/><Relationship Id="rId4" Type="http://schemas.openxmlformats.org/officeDocument/2006/relationships/hyperlink" Target="mailto:carey.boelter@state.co.us" TargetMode="External"/><Relationship Id="rId5" Type="http://schemas.openxmlformats.org/officeDocument/2006/relationships/hyperlink" Target="mailto:steven.wells@state.co.us" TargetMode="External"/><Relationship Id="rId6" Type="http://schemas.openxmlformats.org/officeDocument/2006/relationships/hyperlink" Target="mailto:kelly.bowman@state.co.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bha.colorado.gov/behavioral-health/crisis" TargetMode="External"/><Relationship Id="rId4" Type="http://schemas.openxmlformats.org/officeDocument/2006/relationships/hyperlink" Target="https://bha.colorado.gov/get-behavioral-health-help" TargetMode="External"/><Relationship Id="rId5" Type="http://schemas.openxmlformats.org/officeDocument/2006/relationships/hyperlink" Target="https://bha.colorado.gov/behavioral-health/988" TargetMode="External"/><Relationship Id="rId6" Type="http://schemas.openxmlformats.org/officeDocument/2006/relationships/hyperlink" Target="https://tableau.state.co.us/t/CDOBH_Ext/views/RMCPWeeklyDashboard/CrisisLineDashboard?%3Aiid=4&amp;%3AisGuestRedirectFromVizportal=y&amp;%3Aembed=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mailto:HCPF_CrisisServices@state.co.us" TargetMode="External"/><Relationship Id="rId4" Type="http://schemas.openxmlformats.org/officeDocument/2006/relationships/hyperlink" Target="https://hcpf.colorado.gov/regional-provider-suppor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hcpf.colorado.gov/crisisservices" TargetMode="External"/><Relationship Id="rId4" Type="http://schemas.openxmlformats.org/officeDocument/2006/relationships/hyperlink" Target="https://hcpf.colorado.gov/bhcrisisservicesproviders" TargetMode="External"/><Relationship Id="rId9" Type="http://schemas.openxmlformats.org/officeDocument/2006/relationships/hyperlink" Target="https://hcpf.colorado.gov/securetransport" TargetMode="External"/><Relationship Id="rId5" Type="http://schemas.openxmlformats.org/officeDocument/2006/relationships/hyperlink" Target="https://hcpf.colorado.gov/sites/hcpf/files/HCPF%20Behavioral%20Health%20Crisis%20Services%20Hospital%20Billing%20Guidance%20Aug%202023.pdf" TargetMode="External"/><Relationship Id="rId6" Type="http://schemas.openxmlformats.org/officeDocument/2006/relationships/hyperlink" Target="https://hcpf.colorado.gov/nemtlist" TargetMode="External"/><Relationship Id="rId7" Type="http://schemas.openxmlformats.org/officeDocument/2006/relationships/hyperlink" Target="https://hcpf.colorado.gov/mobilecrisisresponse" TargetMode="External"/><Relationship Id="rId8" Type="http://schemas.openxmlformats.org/officeDocument/2006/relationships/hyperlink" Target="https://hcpf.colorado.gov/securetranspor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3134abcb55_0_0"/>
          <p:cNvSpPr txBox="1"/>
          <p:nvPr>
            <p:ph type="title"/>
          </p:nvPr>
        </p:nvSpPr>
        <p:spPr>
          <a:xfrm>
            <a:off x="309739" y="214313"/>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a:t>Welcome</a:t>
            </a:r>
            <a:endParaRPr/>
          </a:p>
        </p:txBody>
      </p:sp>
      <p:sp>
        <p:nvSpPr>
          <p:cNvPr id="163" name="Google Shape;163;g23134abcb55_0_0"/>
          <p:cNvSpPr/>
          <p:nvPr/>
        </p:nvSpPr>
        <p:spPr>
          <a:xfrm>
            <a:off x="1036829" y="1777413"/>
            <a:ext cx="2732400" cy="1928700"/>
          </a:xfrm>
          <a:prstGeom prst="roundRect">
            <a:avLst>
              <a:gd fmla="val 16667" name="adj"/>
            </a:avLst>
          </a:prstGeom>
          <a:noFill/>
          <a:ln cap="flat" cmpd="sng" w="12700">
            <a:solidFill>
              <a:srgbClr val="D8D8D8"/>
            </a:solidFill>
            <a:prstDash val="solid"/>
            <a:miter lim="0"/>
            <a:headEnd len="sm" w="sm" type="none"/>
            <a:tailEnd len="sm" w="sm" type="none"/>
          </a:ln>
        </p:spPr>
        <p:txBody>
          <a:bodyPr anchorCtr="0" anchor="t" bIns="47625" lIns="47625" spcFirstLastPara="1" rIns="47625" wrap="square" tIns="476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2"/>
                </a:solidFill>
                <a:latin typeface="Trebuchet MS"/>
                <a:ea typeface="Trebuchet MS"/>
                <a:cs typeface="Trebuchet MS"/>
                <a:sym typeface="Trebuchet MS"/>
              </a:rPr>
              <a:t>We are Recording</a:t>
            </a:r>
            <a:endParaRPr b="0" i="0" sz="1000" u="none" cap="none" strike="noStrike">
              <a:solidFill>
                <a:srgbClr val="000000"/>
              </a:solidFill>
              <a:latin typeface="Arial"/>
              <a:ea typeface="Arial"/>
              <a:cs typeface="Arial"/>
              <a:sym typeface="Arial"/>
            </a:endParaRPr>
          </a:p>
        </p:txBody>
      </p:sp>
      <p:pic>
        <p:nvPicPr>
          <p:cNvPr descr="Audio tape icon" id="164" name="Google Shape;164;g23134abcb55_0_0" title="We are recording">
            <a:hlinkClick r:id="rId3"/>
          </p:cNvPr>
          <p:cNvPicPr preferRelativeResize="0"/>
          <p:nvPr/>
        </p:nvPicPr>
        <p:blipFill rotWithShape="1">
          <a:blip r:embed="rId4">
            <a:alphaModFix/>
          </a:blip>
          <a:srcRect b="0" l="0" r="0" t="0"/>
          <a:stretch/>
        </p:blipFill>
        <p:spPr>
          <a:xfrm>
            <a:off x="1848095" y="2152447"/>
            <a:ext cx="1109856" cy="1109856"/>
          </a:xfrm>
          <a:prstGeom prst="rect">
            <a:avLst/>
          </a:prstGeom>
          <a:noFill/>
          <a:ln>
            <a:noFill/>
          </a:ln>
        </p:spPr>
      </p:pic>
      <p:sp>
        <p:nvSpPr>
          <p:cNvPr id="165" name="Google Shape;165;g23134abcb55_0_0">
            <a:hlinkClick r:id="rId5"/>
          </p:cNvPr>
          <p:cNvSpPr txBox="1"/>
          <p:nvPr/>
        </p:nvSpPr>
        <p:spPr>
          <a:xfrm>
            <a:off x="1201273" y="3120330"/>
            <a:ext cx="2403600" cy="495900"/>
          </a:xfrm>
          <a:prstGeom prst="rect">
            <a:avLst/>
          </a:prstGeom>
          <a:noFill/>
          <a:ln>
            <a:noFill/>
          </a:ln>
        </p:spPr>
        <p:txBody>
          <a:bodyPr anchorCtr="0" anchor="ctr" bIns="32125" lIns="64275" spcFirstLastPara="1" rIns="64275" wrap="square" tIns="321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Trebuchet MS"/>
                <a:ea typeface="Trebuchet MS"/>
                <a:cs typeface="Trebuchet MS"/>
                <a:sym typeface="Trebuchet MS"/>
              </a:rPr>
              <a:t>Avoid sharing protected health information</a:t>
            </a:r>
            <a:endParaRPr b="0" i="0" sz="1400" u="none" cap="none" strike="noStrike">
              <a:solidFill>
                <a:schemeClr val="dk2"/>
              </a:solidFill>
              <a:latin typeface="Trebuchet MS"/>
              <a:ea typeface="Trebuchet MS"/>
              <a:cs typeface="Trebuchet MS"/>
              <a:sym typeface="Trebuchet MS"/>
            </a:endParaRPr>
          </a:p>
        </p:txBody>
      </p:sp>
      <p:sp>
        <p:nvSpPr>
          <p:cNvPr id="166" name="Google Shape;166;g23134abcb55_0_0"/>
          <p:cNvSpPr/>
          <p:nvPr/>
        </p:nvSpPr>
        <p:spPr>
          <a:xfrm>
            <a:off x="4729779" y="1777413"/>
            <a:ext cx="2732400" cy="1928700"/>
          </a:xfrm>
          <a:prstGeom prst="roundRect">
            <a:avLst>
              <a:gd fmla="val 16667" name="adj"/>
            </a:avLst>
          </a:prstGeom>
          <a:noFill/>
          <a:ln cap="flat" cmpd="sng" w="12700">
            <a:solidFill>
              <a:srgbClr val="D8D8D8"/>
            </a:solidFill>
            <a:prstDash val="solid"/>
            <a:miter lim="0"/>
            <a:headEnd len="sm" w="sm" type="none"/>
            <a:tailEnd len="sm" w="sm" type="none"/>
          </a:ln>
        </p:spPr>
        <p:txBody>
          <a:bodyPr anchorCtr="0" anchor="t" bIns="47625" lIns="47625" spcFirstLastPara="1" rIns="47625" wrap="square" tIns="476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2"/>
                </a:solidFill>
                <a:latin typeface="Trebuchet MS"/>
                <a:ea typeface="Trebuchet MS"/>
                <a:cs typeface="Trebuchet MS"/>
                <a:sym typeface="Trebuchet MS"/>
              </a:rPr>
              <a:t>Use Chat</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Trebuchet MS"/>
                <a:ea typeface="Trebuchet MS"/>
                <a:cs typeface="Trebuchet MS"/>
                <a:sym typeface="Trebuchet MS"/>
              </a:rPr>
              <a:t>Please ask questions</a:t>
            </a:r>
            <a:endParaRPr b="0" i="0" sz="1000" u="none" cap="none" strike="noStrike">
              <a:solidFill>
                <a:srgbClr val="000000"/>
              </a:solidFill>
              <a:latin typeface="Arial"/>
              <a:ea typeface="Arial"/>
              <a:cs typeface="Arial"/>
              <a:sym typeface="Arial"/>
            </a:endParaRPr>
          </a:p>
        </p:txBody>
      </p:sp>
      <p:pic>
        <p:nvPicPr>
          <p:cNvPr descr="Question and answer conversation bubbles icon" id="167" name="Google Shape;167;g23134abcb55_0_0" title="Use the chat"/>
          <p:cNvPicPr preferRelativeResize="0"/>
          <p:nvPr/>
        </p:nvPicPr>
        <p:blipFill rotWithShape="1">
          <a:blip r:embed="rId6">
            <a:alphaModFix/>
          </a:blip>
          <a:srcRect b="0" l="0" r="0" t="0"/>
          <a:stretch/>
        </p:blipFill>
        <p:spPr>
          <a:xfrm>
            <a:off x="5359492" y="1992930"/>
            <a:ext cx="1553709" cy="1553709"/>
          </a:xfrm>
          <a:prstGeom prst="rect">
            <a:avLst/>
          </a:prstGeom>
          <a:noFill/>
          <a:ln>
            <a:noFill/>
          </a:ln>
        </p:spPr>
      </p:pic>
      <p:sp>
        <p:nvSpPr>
          <p:cNvPr id="168" name="Google Shape;168;g23134abcb55_0_0"/>
          <p:cNvSpPr/>
          <p:nvPr/>
        </p:nvSpPr>
        <p:spPr>
          <a:xfrm>
            <a:off x="1036790" y="4061890"/>
            <a:ext cx="2732400" cy="1928700"/>
          </a:xfrm>
          <a:prstGeom prst="roundRect">
            <a:avLst>
              <a:gd fmla="val 16667" name="adj"/>
            </a:avLst>
          </a:prstGeom>
          <a:noFill/>
          <a:ln cap="flat" cmpd="sng" w="12700">
            <a:solidFill>
              <a:srgbClr val="D8D8D8"/>
            </a:solidFill>
            <a:prstDash val="solid"/>
            <a:miter lim="0"/>
            <a:headEnd len="sm" w="sm" type="none"/>
            <a:tailEnd len="sm" w="sm" type="none"/>
          </a:ln>
        </p:spPr>
        <p:txBody>
          <a:bodyPr anchorCtr="0" anchor="t" bIns="47625" lIns="47625" spcFirstLastPara="1" rIns="47625" wrap="square" tIns="476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2"/>
                </a:solidFill>
                <a:latin typeface="Trebuchet MS"/>
                <a:ea typeface="Trebuchet MS"/>
                <a:cs typeface="Trebuchet MS"/>
                <a:sym typeface="Trebuchet MS"/>
              </a:rPr>
              <a:t>Listening by Phone</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Trebuchet MS"/>
                <a:ea typeface="Trebuchet MS"/>
                <a:cs typeface="Trebuchet MS"/>
                <a:sym typeface="Trebuchet MS"/>
              </a:rPr>
              <a:t>Press *6 to unmute your line or *9 to raise hand</a:t>
            </a:r>
            <a:endParaRPr b="0" i="0" sz="1000" u="none" cap="none" strike="noStrike">
              <a:solidFill>
                <a:srgbClr val="000000"/>
              </a:solidFill>
              <a:latin typeface="Arial"/>
              <a:ea typeface="Arial"/>
              <a:cs typeface="Arial"/>
              <a:sym typeface="Arial"/>
            </a:endParaRPr>
          </a:p>
        </p:txBody>
      </p:sp>
      <p:pic>
        <p:nvPicPr>
          <p:cNvPr descr="Phone icon" id="169" name="Google Shape;169;g23134abcb55_0_0" title="Listening by phone"/>
          <p:cNvPicPr preferRelativeResize="0"/>
          <p:nvPr/>
        </p:nvPicPr>
        <p:blipFill rotWithShape="1">
          <a:blip r:embed="rId7">
            <a:alphaModFix/>
          </a:blip>
          <a:srcRect b="0" l="0" r="0" t="0"/>
          <a:stretch/>
        </p:blipFill>
        <p:spPr>
          <a:xfrm>
            <a:off x="1789368" y="4392643"/>
            <a:ext cx="1227231" cy="1227231"/>
          </a:xfrm>
          <a:prstGeom prst="rect">
            <a:avLst/>
          </a:prstGeom>
          <a:noFill/>
          <a:ln>
            <a:noFill/>
          </a:ln>
        </p:spPr>
      </p:pic>
      <p:sp>
        <p:nvSpPr>
          <p:cNvPr id="170" name="Google Shape;170;g23134abcb55_0_0"/>
          <p:cNvSpPr/>
          <p:nvPr/>
        </p:nvSpPr>
        <p:spPr>
          <a:xfrm>
            <a:off x="4770125" y="3976650"/>
            <a:ext cx="2732400" cy="2060700"/>
          </a:xfrm>
          <a:prstGeom prst="roundRect">
            <a:avLst>
              <a:gd fmla="val 16667" name="adj"/>
            </a:avLst>
          </a:prstGeom>
          <a:noFill/>
          <a:ln cap="flat" cmpd="sng" w="12700">
            <a:solidFill>
              <a:srgbClr val="D8D8D8"/>
            </a:solidFill>
            <a:prstDash val="solid"/>
            <a:miter lim="0"/>
            <a:headEnd len="sm" w="sm" type="none"/>
            <a:tailEnd len="sm" w="sm" type="none"/>
          </a:ln>
        </p:spPr>
        <p:txBody>
          <a:bodyPr anchorCtr="0" anchor="t" bIns="47625" lIns="47625" spcFirstLastPara="1" rIns="47625" wrap="square" tIns="476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2"/>
                </a:solidFill>
                <a:latin typeface="Trebuchet MS"/>
                <a:ea typeface="Trebuchet MS"/>
                <a:cs typeface="Trebuchet MS"/>
                <a:sym typeface="Trebuchet MS"/>
              </a:rPr>
              <a:t>Closed Captioning</a:t>
            </a:r>
            <a:endParaRPr b="0"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ctr">
              <a:lnSpc>
                <a:spcPct val="100000"/>
              </a:lnSpc>
              <a:spcBef>
                <a:spcPts val="1000"/>
              </a:spcBef>
              <a:spcAft>
                <a:spcPts val="0"/>
              </a:spcAft>
              <a:buClr>
                <a:srgbClr val="000000"/>
              </a:buClr>
              <a:buSzPts val="1400"/>
              <a:buFont typeface="Arial"/>
              <a:buNone/>
            </a:pPr>
            <a:r>
              <a:rPr b="0" i="0" lang="en-US" sz="1400" u="none" cap="none" strike="noStrike">
                <a:solidFill>
                  <a:schemeClr val="dk2"/>
                </a:solidFill>
                <a:latin typeface="Trebuchet MS"/>
                <a:ea typeface="Trebuchet MS"/>
                <a:cs typeface="Trebuchet MS"/>
                <a:sym typeface="Trebuchet MS"/>
              </a:rPr>
              <a:t>Click the Live Transcript icon at the bottom of your screen</a:t>
            </a:r>
            <a:endParaRPr b="0" i="0" sz="1000" u="none" cap="none" strike="noStrike">
              <a:solidFill>
                <a:srgbClr val="000000"/>
              </a:solidFill>
              <a:latin typeface="Arial"/>
              <a:ea typeface="Arial"/>
              <a:cs typeface="Arial"/>
              <a:sym typeface="Arial"/>
            </a:endParaRPr>
          </a:p>
        </p:txBody>
      </p:sp>
      <p:pic>
        <p:nvPicPr>
          <p:cNvPr descr="Closed captioning icon" id="171" name="Google Shape;171;g23134abcb55_0_0" title="Closed captioning "/>
          <p:cNvPicPr preferRelativeResize="0"/>
          <p:nvPr/>
        </p:nvPicPr>
        <p:blipFill rotWithShape="1">
          <a:blip r:embed="rId8">
            <a:alphaModFix/>
          </a:blip>
          <a:srcRect b="0" l="0" r="0" t="0"/>
          <a:stretch/>
        </p:blipFill>
        <p:spPr>
          <a:xfrm>
            <a:off x="5626313" y="4508650"/>
            <a:ext cx="996700" cy="996701"/>
          </a:xfrm>
          <a:prstGeom prst="rect">
            <a:avLst/>
          </a:prstGeom>
          <a:noFill/>
          <a:ln>
            <a:noFill/>
          </a:ln>
        </p:spPr>
      </p:pic>
      <p:sp>
        <p:nvSpPr>
          <p:cNvPr id="172" name="Google Shape;172;g23134abcb55_0_0"/>
          <p:cNvSpPr txBox="1"/>
          <p:nvPr>
            <p:ph idx="12" type="sldNum"/>
          </p:nvPr>
        </p:nvSpPr>
        <p:spPr>
          <a:xfrm>
            <a:off x="9846361" y="6425136"/>
            <a:ext cx="2011800" cy="365100"/>
          </a:xfrm>
          <a:prstGeom prst="rect">
            <a:avLst/>
          </a:prstGeom>
          <a:noFill/>
          <a:ln>
            <a:noFill/>
          </a:ln>
        </p:spPr>
        <p:txBody>
          <a:bodyPr anchorCtr="0" anchor="ctr" bIns="32125" lIns="64275" spcFirstLastPara="1" rIns="64275" wrap="square" tIns="321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pSp>
        <p:nvGrpSpPr>
          <p:cNvPr id="173" name="Google Shape;173;g23134abcb55_0_0"/>
          <p:cNvGrpSpPr/>
          <p:nvPr/>
        </p:nvGrpSpPr>
        <p:grpSpPr>
          <a:xfrm>
            <a:off x="8503475" y="1777350"/>
            <a:ext cx="2732387" cy="1928604"/>
            <a:chOff x="2345542" y="5410200"/>
            <a:chExt cx="3886200" cy="1244100"/>
          </a:xfrm>
        </p:grpSpPr>
        <p:sp>
          <p:nvSpPr>
            <p:cNvPr id="174" name="Google Shape;174;g23134abcb55_0_0"/>
            <p:cNvSpPr/>
            <p:nvPr/>
          </p:nvSpPr>
          <p:spPr>
            <a:xfrm>
              <a:off x="2345542" y="5410200"/>
              <a:ext cx="3886200" cy="1244100"/>
            </a:xfrm>
            <a:prstGeom prst="roundRect">
              <a:avLst>
                <a:gd fmla="val 16667" name="adj"/>
              </a:avLst>
            </a:prstGeom>
            <a:noFill/>
            <a:ln cap="flat" cmpd="sng" w="12700">
              <a:solidFill>
                <a:srgbClr val="D8D8D8"/>
              </a:solidFill>
              <a:prstDash val="solid"/>
              <a:miter lim="0"/>
              <a:headEnd len="sm" w="sm" type="none"/>
              <a:tailEnd len="sm" w="sm" type="none"/>
            </a:ln>
          </p:spPr>
          <p:txBody>
            <a:bodyPr anchorCtr="0" anchor="t" bIns="47625" lIns="47625" spcFirstLastPara="1" rIns="47625" wrap="square" tIns="476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1970"/>
                  </a:solidFill>
                  <a:latin typeface="Trebuchet MS"/>
                  <a:ea typeface="Trebuchet MS"/>
                  <a:cs typeface="Trebuchet MS"/>
                  <a:sym typeface="Trebuchet MS"/>
                </a:rPr>
                <a:t>Slides</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197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197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197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197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1970"/>
                  </a:solidFill>
                  <a:latin typeface="Trebuchet MS"/>
                  <a:ea typeface="Trebuchet MS"/>
                  <a:cs typeface="Trebuchet MS"/>
                  <a:sym typeface="Trebuchet MS"/>
                </a:rPr>
                <a:t>Will be Shared to webpage and via newsletter</a:t>
              </a:r>
              <a:endParaRPr b="0" i="0" sz="1000" u="none" cap="none" strike="noStrike">
                <a:solidFill>
                  <a:srgbClr val="000000"/>
                </a:solidFill>
                <a:latin typeface="Arial"/>
                <a:ea typeface="Arial"/>
                <a:cs typeface="Arial"/>
                <a:sym typeface="Arial"/>
              </a:endParaRPr>
            </a:p>
          </p:txBody>
        </p:sp>
        <p:pic>
          <p:nvPicPr>
            <p:cNvPr descr="Download arrow icon" id="175" name="Google Shape;175;g23134abcb55_0_0" title="Get the slides"/>
            <p:cNvPicPr preferRelativeResize="0"/>
            <p:nvPr/>
          </p:nvPicPr>
          <p:blipFill rotWithShape="1">
            <a:blip r:embed="rId9">
              <a:alphaModFix/>
            </a:blip>
            <a:srcRect b="0" l="0" r="0" t="0"/>
            <a:stretch/>
          </p:blipFill>
          <p:spPr>
            <a:xfrm>
              <a:off x="3216410" y="5513931"/>
              <a:ext cx="2144442" cy="972621"/>
            </a:xfrm>
            <a:prstGeom prst="rect">
              <a:avLst/>
            </a:prstGeom>
            <a:noFill/>
            <a:ln>
              <a:noFill/>
            </a:ln>
          </p:spPr>
        </p:pic>
      </p:grpSp>
      <p:sp>
        <p:nvSpPr>
          <p:cNvPr id="176" name="Google Shape;176;g23134abcb55_0_0"/>
          <p:cNvSpPr/>
          <p:nvPr/>
        </p:nvSpPr>
        <p:spPr>
          <a:xfrm>
            <a:off x="8503450" y="3976650"/>
            <a:ext cx="2732400" cy="2060700"/>
          </a:xfrm>
          <a:prstGeom prst="roundRect">
            <a:avLst>
              <a:gd fmla="val 16667" name="adj"/>
            </a:avLst>
          </a:prstGeom>
          <a:noFill/>
          <a:ln cap="flat" cmpd="sng" w="12700">
            <a:solidFill>
              <a:srgbClr val="D8D8D8"/>
            </a:solidFill>
            <a:prstDash val="solid"/>
            <a:miter lim="0"/>
            <a:headEnd len="sm" w="sm" type="none"/>
            <a:tailEnd len="sm" w="sm" type="none"/>
          </a:ln>
        </p:spPr>
        <p:txBody>
          <a:bodyPr anchorCtr="0" anchor="t" bIns="47625" lIns="47625" spcFirstLastPara="1" rIns="47625" wrap="square" tIns="47625">
            <a:no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001970"/>
                </a:solidFill>
                <a:latin typeface="Trebuchet MS"/>
                <a:ea typeface="Trebuchet MS"/>
                <a:cs typeface="Trebuchet MS"/>
                <a:sym typeface="Trebuchet MS"/>
              </a:rPr>
              <a:t>ASL Interpretation</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sz="2000">
              <a:solidFill>
                <a:srgbClr val="00197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000"/>
              <a:buFont typeface="Arial"/>
              <a:buNone/>
            </a:pPr>
            <a:r>
              <a:t/>
            </a:r>
            <a:endParaRPr b="1" sz="2000">
              <a:solidFill>
                <a:srgbClr val="00197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000"/>
              <a:buFont typeface="Arial"/>
              <a:buNone/>
            </a:pPr>
            <a:r>
              <a:t/>
            </a:r>
            <a:endParaRPr b="1" sz="2000">
              <a:solidFill>
                <a:srgbClr val="001970"/>
              </a:solidFill>
              <a:latin typeface="Trebuchet MS"/>
              <a:ea typeface="Trebuchet MS"/>
              <a:cs typeface="Trebuchet MS"/>
              <a:sym typeface="Trebuchet MS"/>
            </a:endParaRPr>
          </a:p>
          <a:p>
            <a:pPr indent="0" lvl="0" marL="0" rtl="0" algn="ctr">
              <a:spcBef>
                <a:spcPts val="0"/>
              </a:spcBef>
              <a:spcAft>
                <a:spcPts val="0"/>
              </a:spcAft>
              <a:buClr>
                <a:schemeClr val="dk1"/>
              </a:buClr>
              <a:buSzPts val="1400"/>
              <a:buFont typeface="Arial"/>
              <a:buNone/>
            </a:pPr>
            <a:r>
              <a:t/>
            </a:r>
            <a:endParaRPr>
              <a:solidFill>
                <a:schemeClr val="dk2"/>
              </a:solidFill>
              <a:latin typeface="Trebuchet MS"/>
              <a:ea typeface="Trebuchet MS"/>
              <a:cs typeface="Trebuchet MS"/>
              <a:sym typeface="Trebuchet MS"/>
            </a:endParaRPr>
          </a:p>
          <a:p>
            <a:pPr indent="0" lvl="0" marL="0" rtl="0" algn="ctr">
              <a:spcBef>
                <a:spcPts val="0"/>
              </a:spcBef>
              <a:spcAft>
                <a:spcPts val="0"/>
              </a:spcAft>
              <a:buClr>
                <a:schemeClr val="dk1"/>
              </a:buClr>
              <a:buSzPts val="1400"/>
              <a:buFont typeface="Arial"/>
              <a:buNone/>
            </a:pPr>
            <a:r>
              <a:rPr lang="en-US">
                <a:solidFill>
                  <a:schemeClr val="dk2"/>
                </a:solidFill>
                <a:latin typeface="Trebuchet MS"/>
                <a:ea typeface="Trebuchet MS"/>
                <a:cs typeface="Trebuchet MS"/>
                <a:sym typeface="Trebuchet MS"/>
              </a:rPr>
              <a:t>Please </a:t>
            </a:r>
            <a:r>
              <a:rPr lang="en-US">
                <a:solidFill>
                  <a:schemeClr val="dk2"/>
                </a:solidFill>
                <a:latin typeface="Trebuchet MS"/>
                <a:ea typeface="Trebuchet MS"/>
                <a:cs typeface="Trebuchet MS"/>
                <a:sym typeface="Trebuchet MS"/>
              </a:rPr>
              <a:t>keep</a:t>
            </a:r>
            <a:r>
              <a:rPr lang="en-US">
                <a:solidFill>
                  <a:schemeClr val="dk2"/>
                </a:solidFill>
                <a:latin typeface="Trebuchet MS"/>
                <a:ea typeface="Trebuchet MS"/>
                <a:cs typeface="Trebuchet MS"/>
                <a:sym typeface="Trebuchet MS"/>
              </a:rPr>
              <a:t> your video on only when talking</a:t>
            </a:r>
            <a:endParaRPr b="1" sz="2000">
              <a:solidFill>
                <a:srgbClr val="00197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197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b="0" i="0" sz="1000" u="none" cap="none" strike="noStrike">
              <a:solidFill>
                <a:srgbClr val="000000"/>
              </a:solidFill>
              <a:latin typeface="Arial"/>
              <a:ea typeface="Arial"/>
              <a:cs typeface="Arial"/>
              <a:sym typeface="Arial"/>
            </a:endParaRPr>
          </a:p>
        </p:txBody>
      </p:sp>
      <p:pic>
        <p:nvPicPr>
          <p:cNvPr id="177" name="Google Shape;177;g23134abcb55_0_0"/>
          <p:cNvPicPr preferRelativeResize="0"/>
          <p:nvPr/>
        </p:nvPicPr>
        <p:blipFill>
          <a:blip r:embed="rId10">
            <a:alphaModFix/>
          </a:blip>
          <a:stretch>
            <a:fillRect/>
          </a:stretch>
        </p:blipFill>
        <p:spPr>
          <a:xfrm>
            <a:off x="9404761" y="4540825"/>
            <a:ext cx="929791" cy="930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88f8a8a6dc_0_38"/>
          <p:cNvSpPr txBox="1"/>
          <p:nvPr>
            <p:ph type="title"/>
          </p:nvPr>
        </p:nvSpPr>
        <p:spPr>
          <a:xfrm>
            <a:off x="838200" y="437985"/>
            <a:ext cx="10515600" cy="960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CDPHE</a:t>
            </a:r>
            <a:r>
              <a:rPr lang="en-US"/>
              <a:t> </a:t>
            </a:r>
            <a:r>
              <a:rPr lang="en-US">
                <a:extLst>
                  <a:ext uri="http://customooxmlschemas.google.com/">
                    <go:slidesCustomData xmlns:go="http://customooxmlschemas.google.com/" textRoundtripDataId="26"/>
                  </a:ext>
                </a:extLst>
              </a:rPr>
              <a:t>Communications</a:t>
            </a:r>
            <a:endParaRPr/>
          </a:p>
        </p:txBody>
      </p:sp>
      <p:sp>
        <p:nvSpPr>
          <p:cNvPr id="259" name="Google Shape;259;g288f8a8a6dc_0_38"/>
          <p:cNvSpPr txBox="1"/>
          <p:nvPr>
            <p:ph idx="1" type="body"/>
          </p:nvPr>
        </p:nvSpPr>
        <p:spPr>
          <a:xfrm>
            <a:off x="838200" y="1852302"/>
            <a:ext cx="10515600" cy="42057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500"/>
              <a:t>Alexandra Haas, JD, LLM, </a:t>
            </a:r>
            <a:r>
              <a:rPr lang="en-US" sz="2500"/>
              <a:t>Policy Supervisor of Health Facilities &amp; EMS Division, CDPHE </a:t>
            </a:r>
            <a:r>
              <a:rPr lang="en-US" sz="2500" u="sng">
                <a:solidFill>
                  <a:schemeClr val="hlink"/>
                </a:solidFill>
                <a:hlinkClick r:id="rId3"/>
              </a:rPr>
              <a:t>alexandra.haas@state.co.us</a:t>
            </a:r>
            <a:endParaRPr sz="2500"/>
          </a:p>
          <a:p>
            <a:pPr indent="0" lvl="0" marL="0" rtl="0" algn="l">
              <a:lnSpc>
                <a:spcPct val="100000"/>
              </a:lnSpc>
              <a:spcBef>
                <a:spcPts val="0"/>
              </a:spcBef>
              <a:spcAft>
                <a:spcPts val="0"/>
              </a:spcAft>
              <a:buNone/>
            </a:pPr>
            <a:r>
              <a:rPr lang="en-US" sz="1600"/>
              <a:t> </a:t>
            </a:r>
            <a:endParaRPr sz="1700"/>
          </a:p>
          <a:p>
            <a:pPr indent="0" lvl="0" marL="0" rtl="0" algn="l">
              <a:spcBef>
                <a:spcPts val="1000"/>
              </a:spcBef>
              <a:spcAft>
                <a:spcPts val="0"/>
              </a:spcAft>
              <a:buNone/>
            </a:pPr>
            <a:r>
              <a:rPr lang="en-US" sz="2700"/>
              <a:t>Along</a:t>
            </a:r>
            <a:r>
              <a:rPr lang="en-US" sz="2700"/>
              <a:t> the crisis continuum, health </a:t>
            </a:r>
            <a:r>
              <a:rPr lang="en-US" sz="2700"/>
              <a:t>transportation</a:t>
            </a:r>
            <a:r>
              <a:rPr lang="en-US" sz="2700"/>
              <a:t> services continue to be regulated by CDPHE.</a:t>
            </a:r>
            <a:endParaRPr sz="2700"/>
          </a:p>
          <a:p>
            <a:pPr indent="-400050" lvl="0" marL="457200" rtl="0" algn="l">
              <a:spcBef>
                <a:spcPts val="1000"/>
              </a:spcBef>
              <a:spcAft>
                <a:spcPts val="0"/>
              </a:spcAft>
              <a:buSzPts val="2700"/>
              <a:buChar char="•"/>
            </a:pPr>
            <a:r>
              <a:rPr lang="en-US" sz="2700"/>
              <a:t>EMS rule is in process to have </a:t>
            </a:r>
            <a:r>
              <a:rPr lang="en-US" sz="2700"/>
              <a:t>CDPHE</a:t>
            </a:r>
            <a:r>
              <a:rPr lang="en-US" sz="2700"/>
              <a:t> oversight</a:t>
            </a:r>
            <a:endParaRPr sz="2700"/>
          </a:p>
          <a:p>
            <a:pPr indent="-400050" lvl="1" marL="914400" rtl="0" algn="l">
              <a:spcBef>
                <a:spcPts val="0"/>
              </a:spcBef>
              <a:spcAft>
                <a:spcPts val="0"/>
              </a:spcAft>
              <a:buSzPts val="2700"/>
              <a:buChar char="⮚"/>
            </a:pPr>
            <a:r>
              <a:rPr lang="en-US" sz="2700"/>
              <a:t>Engage with the </a:t>
            </a:r>
            <a:r>
              <a:rPr lang="en-US" sz="2700" u="sng">
                <a:solidFill>
                  <a:schemeClr val="hlink"/>
                </a:solidFill>
                <a:hlinkClick r:id="rId4"/>
              </a:rPr>
              <a:t>ground</a:t>
            </a:r>
            <a:r>
              <a:rPr lang="en-US" sz="2700" u="sng">
                <a:solidFill>
                  <a:schemeClr val="hlink"/>
                </a:solidFill>
                <a:hlinkClick r:id="rId5"/>
              </a:rPr>
              <a:t> ambulance licensing task force</a:t>
            </a:r>
            <a:endParaRPr sz="2700"/>
          </a:p>
          <a:p>
            <a:pPr indent="-400050" lvl="0" marL="457200" rtl="0" algn="l">
              <a:spcBef>
                <a:spcPts val="0"/>
              </a:spcBef>
              <a:spcAft>
                <a:spcPts val="0"/>
              </a:spcAft>
              <a:buSzPts val="2700"/>
              <a:buChar char="•"/>
            </a:pPr>
            <a:r>
              <a:rPr lang="en-US" sz="2700"/>
              <a:t>BHST service is regulated by individual counties. </a:t>
            </a:r>
            <a:endParaRPr sz="2700"/>
          </a:p>
          <a:p>
            <a:pPr indent="-400050" lvl="1" marL="914400" rtl="0" algn="l">
              <a:spcBef>
                <a:spcPts val="0"/>
              </a:spcBef>
              <a:spcAft>
                <a:spcPts val="0"/>
              </a:spcAft>
              <a:buSzPts val="2700"/>
              <a:buChar char="⮚"/>
            </a:pPr>
            <a:r>
              <a:rPr lang="en-US" sz="2700"/>
              <a:t>List of </a:t>
            </a:r>
            <a:r>
              <a:rPr lang="en-US" sz="2700" u="sng">
                <a:solidFill>
                  <a:schemeClr val="hlink"/>
                </a:solidFill>
                <a:hlinkClick r:id="rId6"/>
              </a:rPr>
              <a:t>BHST County Contacts</a:t>
            </a:r>
            <a:endParaRPr sz="2700"/>
          </a:p>
        </p:txBody>
      </p:sp>
      <p:sp>
        <p:nvSpPr>
          <p:cNvPr id="260" name="Google Shape;260;g288f8a8a6dc_0_38"/>
          <p:cNvSpPr txBox="1"/>
          <p:nvPr>
            <p:ph idx="12" type="sldNum"/>
          </p:nvPr>
        </p:nvSpPr>
        <p:spPr>
          <a:xfrm>
            <a:off x="9174126" y="6373686"/>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4fdc13e00a_0_44"/>
          <p:cNvSpPr txBox="1"/>
          <p:nvPr>
            <p:ph type="title"/>
          </p:nvPr>
        </p:nvSpPr>
        <p:spPr>
          <a:xfrm>
            <a:off x="807546" y="1806137"/>
            <a:ext cx="4803300" cy="297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3400"/>
              <a:t>CDPHE Website</a:t>
            </a:r>
            <a:endParaRPr sz="3400"/>
          </a:p>
          <a:p>
            <a:pPr indent="-425450" lvl="0" marL="457200" rtl="0" algn="l">
              <a:spcBef>
                <a:spcPts val="0"/>
              </a:spcBef>
              <a:spcAft>
                <a:spcPts val="0"/>
              </a:spcAft>
              <a:buSzPts val="3100"/>
              <a:buChar char="●"/>
            </a:pPr>
            <a:r>
              <a:rPr b="0" lang="en-US" sz="3100" u="sng">
                <a:solidFill>
                  <a:schemeClr val="hlink"/>
                </a:solidFill>
                <a:hlinkClick r:id="rId3"/>
              </a:rPr>
              <a:t>Update Your Profile</a:t>
            </a:r>
            <a:endParaRPr b="0" sz="3100"/>
          </a:p>
          <a:p>
            <a:pPr indent="-425450" lvl="0" marL="457200" rtl="0" algn="l">
              <a:spcBef>
                <a:spcPts val="0"/>
              </a:spcBef>
              <a:spcAft>
                <a:spcPts val="0"/>
              </a:spcAft>
              <a:buSzPts val="3100"/>
              <a:buChar char="●"/>
            </a:pPr>
            <a:r>
              <a:rPr b="0" lang="en-US" sz="3100" u="sng">
                <a:solidFill>
                  <a:schemeClr val="hlink"/>
                </a:solidFill>
                <a:hlinkClick r:id="rId4"/>
              </a:rPr>
              <a:t>Funding opportunities</a:t>
            </a:r>
            <a:endParaRPr b="0" sz="3100"/>
          </a:p>
          <a:p>
            <a:pPr indent="-425450" lvl="0" marL="457200" rtl="0" algn="l">
              <a:spcBef>
                <a:spcPts val="0"/>
              </a:spcBef>
              <a:spcAft>
                <a:spcPts val="0"/>
              </a:spcAft>
              <a:buSzPts val="3100"/>
              <a:buChar char="●"/>
            </a:pPr>
            <a:r>
              <a:rPr b="0" lang="en-US" sz="3100"/>
              <a:t>Data template forthcoming</a:t>
            </a:r>
            <a:endParaRPr b="0" sz="3100"/>
          </a:p>
        </p:txBody>
      </p:sp>
      <p:sp>
        <p:nvSpPr>
          <p:cNvPr id="267" name="Google Shape;267;g24fdc13e00a_0_44"/>
          <p:cNvSpPr txBox="1"/>
          <p:nvPr>
            <p:ph idx="12" type="sldNum"/>
          </p:nvPr>
        </p:nvSpPr>
        <p:spPr>
          <a:xfrm>
            <a:off x="9174126" y="6373686"/>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68" name="Google Shape;268;g24fdc13e00a_0_44"/>
          <p:cNvPicPr preferRelativeResize="0"/>
          <p:nvPr/>
        </p:nvPicPr>
        <p:blipFill>
          <a:blip r:embed="rId5">
            <a:alphaModFix/>
          </a:blip>
          <a:stretch>
            <a:fillRect/>
          </a:stretch>
        </p:blipFill>
        <p:spPr>
          <a:xfrm>
            <a:off x="6338749" y="1738999"/>
            <a:ext cx="5384000" cy="3105150"/>
          </a:xfrm>
          <a:prstGeom prst="rect">
            <a:avLst/>
          </a:prstGeom>
          <a:noFill/>
          <a:ln>
            <a:noFill/>
          </a:ln>
        </p:spPr>
      </p:pic>
      <p:sp>
        <p:nvSpPr>
          <p:cNvPr id="269" name="Google Shape;269;g24fdc13e00a_0_44"/>
          <p:cNvSpPr/>
          <p:nvPr/>
        </p:nvSpPr>
        <p:spPr>
          <a:xfrm>
            <a:off x="9076175" y="4777025"/>
            <a:ext cx="2543700" cy="7635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Trebuchet MS"/>
                <a:ea typeface="Trebuchet MS"/>
                <a:cs typeface="Trebuchet MS"/>
                <a:sym typeface="Trebuchet MS"/>
              </a:rPr>
              <a:t>BHST Profile</a:t>
            </a:r>
            <a:endParaRPr>
              <a:latin typeface="Trebuchet MS"/>
              <a:ea typeface="Trebuchet MS"/>
              <a:cs typeface="Trebuchet MS"/>
              <a:sym typeface="Trebuchet MS"/>
            </a:endParaRPr>
          </a:p>
        </p:txBody>
      </p:sp>
      <p:sp>
        <p:nvSpPr>
          <p:cNvPr id="270" name="Google Shape;270;g24fdc13e00a_0_44"/>
          <p:cNvSpPr/>
          <p:nvPr/>
        </p:nvSpPr>
        <p:spPr>
          <a:xfrm>
            <a:off x="6399900" y="4777025"/>
            <a:ext cx="2543700" cy="7635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Trebuchet MS"/>
                <a:ea typeface="Trebuchet MS"/>
                <a:cs typeface="Trebuchet MS"/>
                <a:sym typeface="Trebuchet MS"/>
              </a:rPr>
              <a:t>Ground Ambulance Profile</a:t>
            </a:r>
            <a:endParaRPr>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426e272daf_0_155"/>
          <p:cNvSpPr txBox="1"/>
          <p:nvPr>
            <p:ph type="ctrTitle"/>
          </p:nvPr>
        </p:nvSpPr>
        <p:spPr>
          <a:xfrm>
            <a:off x="1040524" y="1505698"/>
            <a:ext cx="10110900" cy="2706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988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2426e272daf_0_0"/>
          <p:cNvSpPr txBox="1"/>
          <p:nvPr>
            <p:ph type="title"/>
          </p:nvPr>
        </p:nvSpPr>
        <p:spPr>
          <a:xfrm>
            <a:off x="838200" y="437985"/>
            <a:ext cx="10515600" cy="960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988 Updates</a:t>
            </a:r>
            <a:endParaRPr/>
          </a:p>
        </p:txBody>
      </p:sp>
      <p:sp>
        <p:nvSpPr>
          <p:cNvPr id="282" name="Google Shape;282;g2426e272daf_0_0"/>
          <p:cNvSpPr txBox="1"/>
          <p:nvPr>
            <p:ph idx="1" type="body"/>
          </p:nvPr>
        </p:nvSpPr>
        <p:spPr>
          <a:xfrm>
            <a:off x="838200" y="1852302"/>
            <a:ext cx="10515600" cy="4205700"/>
          </a:xfrm>
          <a:prstGeom prst="rect">
            <a:avLst/>
          </a:prstGeom>
        </p:spPr>
        <p:txBody>
          <a:bodyPr anchorCtr="0" anchor="t" bIns="45700" lIns="91425" spcFirstLastPara="1" rIns="91425" wrap="square" tIns="45700">
            <a:noAutofit/>
          </a:bodyPr>
          <a:lstStyle/>
          <a:p>
            <a:pPr indent="-457200" lvl="0" marL="457200" rtl="0" algn="l">
              <a:spcBef>
                <a:spcPts val="1000"/>
              </a:spcBef>
              <a:spcAft>
                <a:spcPts val="0"/>
              </a:spcAft>
              <a:buSzPts val="3600"/>
              <a:buChar char="•"/>
            </a:pPr>
            <a:r>
              <a:rPr lang="en-US"/>
              <a:t>Both 988 and 911 have been made aware of MCR and BHST providers list </a:t>
            </a:r>
            <a:r>
              <a:rPr lang="en-US"/>
              <a:t>availability</a:t>
            </a:r>
            <a:r>
              <a:rPr lang="en-US"/>
              <a:t> on HCPF </a:t>
            </a:r>
            <a:r>
              <a:rPr lang="en-US"/>
              <a:t>web pages</a:t>
            </a:r>
            <a:endParaRPr/>
          </a:p>
          <a:p>
            <a:pPr indent="0" lvl="0" marL="0" rtl="0" algn="l">
              <a:spcBef>
                <a:spcPts val="1000"/>
              </a:spcBef>
              <a:spcAft>
                <a:spcPts val="0"/>
              </a:spcAft>
              <a:buNone/>
            </a:pPr>
            <a:r>
              <a:t/>
            </a:r>
            <a:endParaRPr/>
          </a:p>
        </p:txBody>
      </p:sp>
      <p:sp>
        <p:nvSpPr>
          <p:cNvPr id="283" name="Google Shape;283;g2426e272daf_0_0"/>
          <p:cNvSpPr txBox="1"/>
          <p:nvPr>
            <p:ph idx="12" type="sldNum"/>
          </p:nvPr>
        </p:nvSpPr>
        <p:spPr>
          <a:xfrm>
            <a:off x="9174126" y="6373686"/>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87aa46971b_0_16"/>
          <p:cNvSpPr txBox="1"/>
          <p:nvPr>
            <p:ph type="title"/>
          </p:nvPr>
        </p:nvSpPr>
        <p:spPr>
          <a:xfrm>
            <a:off x="838200" y="437985"/>
            <a:ext cx="10515600" cy="960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Order Free 988 Materials</a:t>
            </a:r>
            <a:endParaRPr/>
          </a:p>
        </p:txBody>
      </p:sp>
      <p:sp>
        <p:nvSpPr>
          <p:cNvPr id="290" name="Google Shape;290;g287aa46971b_0_16"/>
          <p:cNvSpPr txBox="1"/>
          <p:nvPr>
            <p:ph idx="1" type="body"/>
          </p:nvPr>
        </p:nvSpPr>
        <p:spPr>
          <a:xfrm>
            <a:off x="838200" y="1852302"/>
            <a:ext cx="10515600" cy="4205700"/>
          </a:xfrm>
          <a:prstGeom prst="rect">
            <a:avLst/>
          </a:prstGeom>
        </p:spPr>
        <p:txBody>
          <a:bodyPr anchorCtr="0" anchor="t" bIns="45700" lIns="91425" spcFirstLastPara="1" rIns="91425" wrap="square" tIns="45700">
            <a:noAutofit/>
          </a:bodyPr>
          <a:lstStyle/>
          <a:p>
            <a:pPr indent="-387350" lvl="0" marL="457200" rtl="0" algn="l">
              <a:lnSpc>
                <a:spcPct val="150000"/>
              </a:lnSpc>
              <a:spcBef>
                <a:spcPts val="800"/>
              </a:spcBef>
              <a:spcAft>
                <a:spcPts val="0"/>
              </a:spcAft>
              <a:buSzPts val="2500"/>
              <a:buChar char="•"/>
            </a:pPr>
            <a:r>
              <a:rPr b="1" lang="en-US" sz="2500"/>
              <a:t>informed by feedback from the people of Colorado</a:t>
            </a:r>
            <a:endParaRPr b="1" sz="2500"/>
          </a:p>
          <a:p>
            <a:pPr indent="-387350" lvl="0" marL="457200" rtl="0" algn="l">
              <a:lnSpc>
                <a:spcPct val="150000"/>
              </a:lnSpc>
              <a:spcBef>
                <a:spcPts val="0"/>
              </a:spcBef>
              <a:spcAft>
                <a:spcPts val="0"/>
              </a:spcAft>
              <a:buSzPts val="2500"/>
              <a:buChar char="•"/>
            </a:pPr>
            <a:r>
              <a:rPr b="1" lang="en-US" sz="2500"/>
              <a:t>designed in collaboration with a workgroup of community partners. </a:t>
            </a:r>
            <a:endParaRPr b="1" sz="2500"/>
          </a:p>
          <a:p>
            <a:pPr indent="-387350" lvl="0" marL="457200" rtl="0" algn="l">
              <a:lnSpc>
                <a:spcPct val="150000"/>
              </a:lnSpc>
              <a:spcBef>
                <a:spcPts val="0"/>
              </a:spcBef>
              <a:spcAft>
                <a:spcPts val="0"/>
              </a:spcAft>
              <a:buSzPts val="2500"/>
              <a:buChar char="•"/>
            </a:pPr>
            <a:r>
              <a:rPr b="1" lang="en-US" sz="2500" u="sng">
                <a:solidFill>
                  <a:schemeClr val="hlink"/>
                </a:solidFill>
                <a:hlinkClick r:id="rId3"/>
              </a:rPr>
              <a:t>Order free print materials</a:t>
            </a:r>
            <a:endParaRPr sz="4500"/>
          </a:p>
          <a:p>
            <a:pPr indent="-387350" lvl="0" marL="457200" rtl="0" algn="l">
              <a:lnSpc>
                <a:spcPct val="150000"/>
              </a:lnSpc>
              <a:spcBef>
                <a:spcPts val="0"/>
              </a:spcBef>
              <a:spcAft>
                <a:spcPts val="0"/>
              </a:spcAft>
              <a:buSzPts val="2500"/>
              <a:buChar char="•"/>
            </a:pPr>
            <a:r>
              <a:rPr b="1" lang="en-US" sz="2500" u="sng">
                <a:solidFill>
                  <a:schemeClr val="hlink"/>
                </a:solidFill>
                <a:hlinkClick r:id="rId4"/>
              </a:rPr>
              <a:t>Download digital materials</a:t>
            </a:r>
            <a:endParaRPr b="1" sz="2500"/>
          </a:p>
          <a:p>
            <a:pPr indent="-387350" lvl="0" marL="457200" rtl="0" algn="l">
              <a:lnSpc>
                <a:spcPct val="150000"/>
              </a:lnSpc>
              <a:spcBef>
                <a:spcPts val="0"/>
              </a:spcBef>
              <a:spcAft>
                <a:spcPts val="0"/>
              </a:spcAft>
              <a:buSzPts val="2500"/>
              <a:buChar char="•"/>
            </a:pPr>
            <a:r>
              <a:rPr b="1" lang="en-US" sz="2500"/>
              <a:t>If you have any questions, please email </a:t>
            </a:r>
            <a:r>
              <a:rPr b="1" lang="en-US" sz="2500" u="sng">
                <a:solidFill>
                  <a:schemeClr val="hlink"/>
                </a:solidFill>
                <a:hlinkClick r:id="rId5"/>
              </a:rPr>
              <a:t>cdhs_bha_outreach@state.co.us</a:t>
            </a:r>
            <a:endParaRPr b="1" sz="2500"/>
          </a:p>
          <a:p>
            <a:pPr indent="-387350" lvl="0" marL="457200" rtl="0" algn="l">
              <a:lnSpc>
                <a:spcPct val="150000"/>
              </a:lnSpc>
              <a:spcBef>
                <a:spcPts val="0"/>
              </a:spcBef>
              <a:spcAft>
                <a:spcPts val="0"/>
              </a:spcAft>
              <a:buSzPts val="2500"/>
              <a:buChar char="•"/>
            </a:pPr>
            <a:r>
              <a:rPr b="1" lang="en-US" sz="2500"/>
              <a:t> </a:t>
            </a:r>
            <a:endParaRPr sz="2500"/>
          </a:p>
        </p:txBody>
      </p:sp>
      <p:sp>
        <p:nvSpPr>
          <p:cNvPr id="291" name="Google Shape;291;g287aa46971b_0_16"/>
          <p:cNvSpPr txBox="1"/>
          <p:nvPr>
            <p:ph idx="12" type="sldNum"/>
          </p:nvPr>
        </p:nvSpPr>
        <p:spPr>
          <a:xfrm>
            <a:off x="9174126" y="6373686"/>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0136a5dcd6_0_646"/>
          <p:cNvSpPr txBox="1"/>
          <p:nvPr>
            <p:ph type="ctrTitle"/>
          </p:nvPr>
        </p:nvSpPr>
        <p:spPr>
          <a:xfrm>
            <a:off x="1040524" y="1505697"/>
            <a:ext cx="10110900" cy="2604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BHA Learning Management System Crisis Curriculum Update</a:t>
            </a:r>
            <a:r>
              <a:rPr lang="en-U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24fdc13e00a_0_61"/>
          <p:cNvSpPr txBox="1"/>
          <p:nvPr>
            <p:ph type="title"/>
          </p:nvPr>
        </p:nvSpPr>
        <p:spPr>
          <a:xfrm>
            <a:off x="838200" y="437985"/>
            <a:ext cx="10515600" cy="960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BHA LMS</a:t>
            </a:r>
            <a:endParaRPr/>
          </a:p>
        </p:txBody>
      </p:sp>
      <p:sp>
        <p:nvSpPr>
          <p:cNvPr id="303" name="Google Shape;303;g24fdc13e00a_0_61"/>
          <p:cNvSpPr txBox="1"/>
          <p:nvPr>
            <p:ph idx="1" type="body"/>
          </p:nvPr>
        </p:nvSpPr>
        <p:spPr>
          <a:xfrm>
            <a:off x="838200" y="1852302"/>
            <a:ext cx="10515600" cy="4205700"/>
          </a:xfrm>
          <a:prstGeom prst="rect">
            <a:avLst/>
          </a:prstGeom>
        </p:spPr>
        <p:txBody>
          <a:bodyPr anchorCtr="0" anchor="t" bIns="45700" lIns="91425" spcFirstLastPara="1" rIns="91425" wrap="square" tIns="45700">
            <a:noAutofit/>
          </a:bodyPr>
          <a:lstStyle/>
          <a:p>
            <a:pPr indent="-457200" lvl="0" marL="457200" rtl="0" algn="l">
              <a:spcBef>
                <a:spcPts val="1000"/>
              </a:spcBef>
              <a:spcAft>
                <a:spcPts val="0"/>
              </a:spcAft>
              <a:buSzPts val="3600"/>
              <a:buChar char="•"/>
            </a:pPr>
            <a:r>
              <a:rPr lang="en-US"/>
              <a:t>Crisis Professional Curriculum</a:t>
            </a:r>
            <a:endParaRPr/>
          </a:p>
          <a:p>
            <a:pPr indent="-375285" lvl="1" marL="914400" rtl="0" algn="l">
              <a:spcBef>
                <a:spcPts val="0"/>
              </a:spcBef>
              <a:spcAft>
                <a:spcPts val="0"/>
              </a:spcAft>
              <a:buSzPts val="2310"/>
              <a:buChar char="⮚"/>
            </a:pPr>
            <a:r>
              <a:rPr lang="en-US"/>
              <a:t>Slide decks are moving along, thanks to all who have reviewed and provided feedback!</a:t>
            </a:r>
            <a:endParaRPr/>
          </a:p>
          <a:p>
            <a:pPr indent="-375285" lvl="1" marL="914400" rtl="0" algn="l">
              <a:spcBef>
                <a:spcPts val="0"/>
              </a:spcBef>
              <a:spcAft>
                <a:spcPts val="0"/>
              </a:spcAft>
              <a:buSzPts val="2310"/>
              <a:buChar char="⮚"/>
            </a:pPr>
            <a:r>
              <a:rPr lang="en-US"/>
              <a:t>Launch date: January 1, 2024</a:t>
            </a:r>
            <a:endParaRPr/>
          </a:p>
          <a:p>
            <a:pPr indent="-457200" lvl="0" marL="457200" rtl="0" algn="l">
              <a:spcBef>
                <a:spcPts val="0"/>
              </a:spcBef>
              <a:spcAft>
                <a:spcPts val="0"/>
              </a:spcAft>
              <a:buSzPts val="3600"/>
              <a:buChar char="•"/>
            </a:pPr>
            <a:r>
              <a:rPr lang="en-US"/>
              <a:t>Crisis Professional Scope of Practice</a:t>
            </a:r>
            <a:endParaRPr/>
          </a:p>
          <a:p>
            <a:pPr indent="-375285" lvl="1" marL="914400" rtl="0" algn="l">
              <a:spcBef>
                <a:spcPts val="0"/>
              </a:spcBef>
              <a:spcAft>
                <a:spcPts val="0"/>
              </a:spcAft>
              <a:buSzPts val="2310"/>
              <a:buChar char="⮚"/>
            </a:pPr>
            <a:r>
              <a:rPr lang="en-US"/>
              <a:t>Currently in drafting stage</a:t>
            </a:r>
            <a:endParaRPr/>
          </a:p>
          <a:p>
            <a:pPr indent="-457200" lvl="0" marL="457200" rtl="0" algn="l">
              <a:spcBef>
                <a:spcPts val="0"/>
              </a:spcBef>
              <a:spcAft>
                <a:spcPts val="0"/>
              </a:spcAft>
              <a:buSzPts val="3600"/>
              <a:buChar char="•"/>
            </a:pPr>
            <a:r>
              <a:rPr lang="en-US"/>
              <a:t>Crisis Assessment</a:t>
            </a:r>
            <a:endParaRPr/>
          </a:p>
          <a:p>
            <a:pPr indent="-375285" lvl="1" marL="914400" rtl="0" algn="l">
              <a:spcBef>
                <a:spcPts val="0"/>
              </a:spcBef>
              <a:spcAft>
                <a:spcPts val="0"/>
              </a:spcAft>
              <a:buSzPts val="2310"/>
              <a:buChar char="⮚"/>
            </a:pPr>
            <a:r>
              <a:rPr lang="en-US"/>
              <a:t>Working with a contractor to have ready by Jan 1, 2024.</a:t>
            </a:r>
            <a:endParaRPr/>
          </a:p>
        </p:txBody>
      </p:sp>
      <p:sp>
        <p:nvSpPr>
          <p:cNvPr id="304" name="Google Shape;304;g24fdc13e00a_0_61"/>
          <p:cNvSpPr txBox="1"/>
          <p:nvPr>
            <p:ph idx="12" type="sldNum"/>
          </p:nvPr>
        </p:nvSpPr>
        <p:spPr>
          <a:xfrm>
            <a:off x="9174126" y="6373686"/>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372af50c88_0_13"/>
          <p:cNvSpPr txBox="1"/>
          <p:nvPr>
            <p:ph type="ctrTitle"/>
          </p:nvPr>
        </p:nvSpPr>
        <p:spPr>
          <a:xfrm>
            <a:off x="1040524" y="1505697"/>
            <a:ext cx="10110900" cy="2604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HPCF Enrollment Clarification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4fdc13e00a_0_68"/>
          <p:cNvSpPr txBox="1"/>
          <p:nvPr>
            <p:ph idx="1" type="body"/>
          </p:nvPr>
        </p:nvSpPr>
        <p:spPr>
          <a:xfrm>
            <a:off x="6476550" y="1597475"/>
            <a:ext cx="4855800" cy="41109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BHST</a:t>
            </a:r>
            <a:endParaRPr/>
          </a:p>
          <a:p>
            <a:pPr indent="-457200" lvl="0" marL="457200" rtl="0" algn="l">
              <a:spcBef>
                <a:spcPts val="1000"/>
              </a:spcBef>
              <a:spcAft>
                <a:spcPts val="0"/>
              </a:spcAft>
              <a:buSzPts val="3600"/>
              <a:buChar char="•"/>
            </a:pPr>
            <a:r>
              <a:rPr lang="en-US"/>
              <a:t>Atypical</a:t>
            </a:r>
            <a:endParaRPr/>
          </a:p>
          <a:p>
            <a:pPr indent="-457200" lvl="0" marL="457200" rtl="0" algn="l">
              <a:spcBef>
                <a:spcPts val="0"/>
              </a:spcBef>
              <a:spcAft>
                <a:spcPts val="0"/>
              </a:spcAft>
              <a:buSzPts val="3600"/>
              <a:buChar char="•"/>
            </a:pPr>
            <a:r>
              <a:rPr lang="en-US"/>
              <a:t>PT 97</a:t>
            </a:r>
            <a:endParaRPr/>
          </a:p>
          <a:p>
            <a:pPr indent="-457200" lvl="0" marL="457200" rtl="0" algn="l">
              <a:spcBef>
                <a:spcPts val="0"/>
              </a:spcBef>
              <a:spcAft>
                <a:spcPts val="0"/>
              </a:spcAft>
              <a:buSzPts val="3600"/>
              <a:buChar char="•"/>
            </a:pPr>
            <a:r>
              <a:rPr lang="en-US"/>
              <a:t>Need county licenses and vehicle permits</a:t>
            </a:r>
            <a:endParaRPr/>
          </a:p>
          <a:p>
            <a:pPr indent="0" lvl="0" marL="457200" rtl="0" algn="l">
              <a:spcBef>
                <a:spcPts val="1000"/>
              </a:spcBef>
              <a:spcAft>
                <a:spcPts val="0"/>
              </a:spcAft>
              <a:buNone/>
            </a:pPr>
            <a:r>
              <a:t/>
            </a:r>
            <a:endParaRPr/>
          </a:p>
          <a:p>
            <a:pPr indent="0" lvl="0" marL="0" rtl="0" algn="l">
              <a:spcBef>
                <a:spcPts val="1000"/>
              </a:spcBef>
              <a:spcAft>
                <a:spcPts val="0"/>
              </a:spcAft>
              <a:buNone/>
            </a:pPr>
            <a:r>
              <a:rPr lang="en-US" sz="2000"/>
              <a:t>*PT 13 (124 or 324) may use BHST codes</a:t>
            </a:r>
            <a:endParaRPr sz="2000"/>
          </a:p>
        </p:txBody>
      </p:sp>
      <p:sp>
        <p:nvSpPr>
          <p:cNvPr id="316" name="Google Shape;316;g24fdc13e00a_0_68"/>
          <p:cNvSpPr txBox="1"/>
          <p:nvPr>
            <p:ph idx="12" type="sldNum"/>
          </p:nvPr>
        </p:nvSpPr>
        <p:spPr>
          <a:xfrm>
            <a:off x="9174126" y="6373686"/>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17" name="Google Shape;317;g24fdc13e00a_0_68"/>
          <p:cNvSpPr txBox="1"/>
          <p:nvPr>
            <p:ph idx="1" type="body"/>
          </p:nvPr>
        </p:nvSpPr>
        <p:spPr>
          <a:xfrm>
            <a:off x="910550" y="1597474"/>
            <a:ext cx="4855800" cy="33171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MCR</a:t>
            </a:r>
            <a:endParaRPr/>
          </a:p>
          <a:p>
            <a:pPr indent="-457200" lvl="0" marL="457200" rtl="0" algn="l">
              <a:spcBef>
                <a:spcPts val="1000"/>
              </a:spcBef>
              <a:spcAft>
                <a:spcPts val="0"/>
              </a:spcAft>
              <a:buSzPts val="3600"/>
              <a:buChar char="•"/>
            </a:pPr>
            <a:r>
              <a:rPr lang="en-US"/>
              <a:t>Group</a:t>
            </a:r>
            <a:endParaRPr/>
          </a:p>
          <a:p>
            <a:pPr indent="-457200" lvl="0" marL="457200" rtl="0" algn="l">
              <a:spcBef>
                <a:spcPts val="0"/>
              </a:spcBef>
              <a:spcAft>
                <a:spcPts val="0"/>
              </a:spcAft>
              <a:buSzPts val="3600"/>
              <a:buChar char="•"/>
            </a:pPr>
            <a:r>
              <a:rPr lang="en-US"/>
              <a:t>PT 95</a:t>
            </a:r>
            <a:endParaRPr/>
          </a:p>
          <a:p>
            <a:pPr indent="-457200" lvl="0" marL="457200" rtl="0" algn="l">
              <a:spcBef>
                <a:spcPts val="0"/>
              </a:spcBef>
              <a:spcAft>
                <a:spcPts val="0"/>
              </a:spcAft>
              <a:buSzPts val="3600"/>
              <a:buChar char="•"/>
            </a:pPr>
            <a:r>
              <a:rPr lang="en-US"/>
              <a:t>Need BHA endorsement letter</a:t>
            </a:r>
            <a:endParaRPr/>
          </a:p>
          <a:p>
            <a:pPr indent="0" lvl="0" marL="0" rtl="0" algn="l">
              <a:spcBef>
                <a:spcPts val="1000"/>
              </a:spcBef>
              <a:spcAft>
                <a:spcPts val="0"/>
              </a:spcAft>
              <a:buNone/>
            </a:pPr>
            <a:r>
              <a:t/>
            </a:r>
            <a:endParaRPr/>
          </a:p>
        </p:txBody>
      </p:sp>
      <p:sp>
        <p:nvSpPr>
          <p:cNvPr id="318" name="Google Shape;318;g24fdc13e00a_0_68"/>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6000"/>
              <a:buFont typeface="Trebuchet MS"/>
              <a:buNone/>
            </a:pPr>
            <a:r>
              <a:rPr lang="en-US" sz="5200"/>
              <a:t>MCR vs BHST Enrollment</a:t>
            </a:r>
            <a:endParaRPr sz="5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7603f9380c_0_25"/>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sz="5700"/>
              <a:t>BHST Reciprocity Agreements</a:t>
            </a:r>
            <a:endParaRPr sz="5700"/>
          </a:p>
        </p:txBody>
      </p:sp>
      <p:sp>
        <p:nvSpPr>
          <p:cNvPr id="325" name="Google Shape;325;g27603f9380c_0_25"/>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p>
            <a:pPr indent="-444500" lvl="0" marL="457200" rtl="0" algn="l">
              <a:lnSpc>
                <a:spcPct val="90000"/>
              </a:lnSpc>
              <a:spcBef>
                <a:spcPts val="1000"/>
              </a:spcBef>
              <a:spcAft>
                <a:spcPts val="0"/>
              </a:spcAft>
              <a:buSzPts val="3400"/>
              <a:buChar char="•"/>
            </a:pPr>
            <a:r>
              <a:rPr lang="en-US" sz="3400">
                <a:extLst>
                  <a:ext uri="http://customooxmlschemas.google.com/">
                    <go:slidesCustomData xmlns:go="http://customooxmlschemas.google.com/" textRoundtripDataId="27"/>
                  </a:ext>
                </a:extLst>
              </a:rPr>
              <a:t>BHST provider enrollment requires license &amp; permits.  If you are using a reciprocity agreement to operate in another county, we do not need you to include your reciprocity agreement in your enrollment.</a:t>
            </a:r>
            <a:endParaRPr sz="3400">
              <a:extLst>
                <a:ext uri="http://customooxmlschemas.google.com/">
                  <go:slidesCustomData xmlns:go="http://customooxmlschemas.google.com/" textRoundtripDataId="28"/>
                </a:ext>
              </a:extLst>
            </a:endParaRPr>
          </a:p>
          <a:p>
            <a:pPr indent="-362585" lvl="1" marL="914400" rtl="0" algn="l">
              <a:lnSpc>
                <a:spcPct val="90000"/>
              </a:lnSpc>
              <a:spcBef>
                <a:spcPts val="0"/>
              </a:spcBef>
              <a:spcAft>
                <a:spcPts val="0"/>
              </a:spcAft>
              <a:buSzPts val="2110"/>
              <a:buChar char="⮚"/>
            </a:pPr>
            <a:r>
              <a:rPr lang="en-US" sz="3100">
                <a:extLst>
                  <a:ext uri="http://customooxmlschemas.google.com/">
                    <go:slidesCustomData xmlns:go="http://customooxmlschemas.google.com/" textRoundtripDataId="29"/>
                  </a:ext>
                </a:extLst>
              </a:rPr>
              <a:t>keep your records up to date on all licenses/permits that allow you to operate in your service area. </a:t>
            </a:r>
            <a:endParaRPr sz="3100">
              <a:extLst>
                <a:ext uri="http://customooxmlschemas.google.com/">
                  <go:slidesCustomData xmlns:go="http://customooxmlschemas.google.com/" textRoundtripDataId="30"/>
                </a:ext>
              </a:extLst>
            </a:endParaRPr>
          </a:p>
          <a:p>
            <a:pPr indent="-362585" lvl="1" marL="914400" rtl="0" algn="l">
              <a:lnSpc>
                <a:spcPct val="90000"/>
              </a:lnSpc>
              <a:spcBef>
                <a:spcPts val="0"/>
              </a:spcBef>
              <a:spcAft>
                <a:spcPts val="0"/>
              </a:spcAft>
              <a:buSzPts val="2110"/>
              <a:buChar char="⮚"/>
            </a:pPr>
            <a:r>
              <a:rPr lang="en-US" sz="3100">
                <a:extLst>
                  <a:ext uri="http://customooxmlschemas.google.com/">
                    <go:slidesCustomData xmlns:go="http://customooxmlschemas.google.com/" textRoundtripDataId="31"/>
                  </a:ext>
                </a:extLst>
              </a:rPr>
              <a:t>keep your CDPHE profile up-to-date</a:t>
            </a:r>
            <a:endParaRPr sz="3100"/>
          </a:p>
        </p:txBody>
      </p:sp>
      <p:sp>
        <p:nvSpPr>
          <p:cNvPr id="326" name="Google Shape;326;g27603f9380c_0_25"/>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
          <p:cNvSpPr txBox="1"/>
          <p:nvPr>
            <p:ph type="ctrTitle"/>
          </p:nvPr>
        </p:nvSpPr>
        <p:spPr>
          <a:xfrm>
            <a:off x="368099" y="1310294"/>
            <a:ext cx="11446200" cy="1386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sz="4800"/>
              <a:t>HCPF/BHA/CDPHE</a:t>
            </a:r>
            <a:endParaRPr sz="4800"/>
          </a:p>
          <a:p>
            <a:pPr indent="0" lvl="0" marL="0" rtl="0" algn="ctr">
              <a:lnSpc>
                <a:spcPct val="90000"/>
              </a:lnSpc>
              <a:spcBef>
                <a:spcPts val="0"/>
              </a:spcBef>
              <a:spcAft>
                <a:spcPts val="0"/>
              </a:spcAft>
              <a:buClr>
                <a:schemeClr val="lt1"/>
              </a:buClr>
              <a:buSzPts val="6000"/>
              <a:buFont typeface="Trebuchet MS"/>
              <a:buNone/>
            </a:pPr>
            <a:r>
              <a:rPr lang="en-US" sz="4800"/>
              <a:t> Behavioral Health Crisis Services Collaborative Technical Assistance Meeting</a:t>
            </a:r>
            <a:endParaRPr sz="4800"/>
          </a:p>
        </p:txBody>
      </p:sp>
      <p:sp>
        <p:nvSpPr>
          <p:cNvPr id="184" name="Google Shape;184;p1"/>
          <p:cNvSpPr txBox="1"/>
          <p:nvPr/>
        </p:nvSpPr>
        <p:spPr>
          <a:xfrm>
            <a:off x="1868687" y="3892775"/>
            <a:ext cx="84450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300"/>
              <a:buFont typeface="Arial"/>
              <a:buNone/>
            </a:pPr>
            <a:r>
              <a:rPr lang="en-US" sz="3300">
                <a:solidFill>
                  <a:schemeClr val="lt1"/>
                </a:solidFill>
                <a:latin typeface="Trebuchet MS"/>
                <a:ea typeface="Trebuchet MS"/>
                <a:cs typeface="Trebuchet MS"/>
                <a:sym typeface="Trebuchet MS"/>
              </a:rPr>
              <a:t>October 26</a:t>
            </a:r>
            <a:r>
              <a:rPr b="0" i="0" lang="en-US" sz="3300" u="none" cap="none" strike="noStrike">
                <a:solidFill>
                  <a:schemeClr val="lt1"/>
                </a:solidFill>
                <a:latin typeface="Trebuchet MS"/>
                <a:ea typeface="Trebuchet MS"/>
                <a:cs typeface="Trebuchet MS"/>
                <a:sym typeface="Trebuchet MS"/>
              </a:rPr>
              <a:t>, 2023</a:t>
            </a:r>
            <a:endParaRPr b="0" i="0" sz="33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3300"/>
              <a:buFont typeface="Arial"/>
              <a:buNone/>
            </a:pPr>
            <a:r>
              <a:rPr lang="en-US" sz="3300">
                <a:solidFill>
                  <a:schemeClr val="lt1"/>
                </a:solidFill>
                <a:latin typeface="Trebuchet MS"/>
                <a:ea typeface="Trebuchet MS"/>
                <a:cs typeface="Trebuchet MS"/>
                <a:sym typeface="Trebuchet MS"/>
              </a:rPr>
              <a:t>11-12:30pm</a:t>
            </a:r>
            <a:endParaRPr b="0" i="0" sz="33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24fdc13e00a_0_77"/>
          <p:cNvSpPr txBox="1"/>
          <p:nvPr>
            <p:ph idx="1" type="body"/>
          </p:nvPr>
        </p:nvSpPr>
        <p:spPr>
          <a:xfrm>
            <a:off x="6476550" y="1597475"/>
            <a:ext cx="4855800" cy="41109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BHST (8)</a:t>
            </a:r>
            <a:endParaRPr/>
          </a:p>
          <a:p>
            <a:pPr indent="0" lvl="0" marL="457200" rtl="0" algn="ctr">
              <a:spcBef>
                <a:spcPts val="1000"/>
              </a:spcBef>
              <a:spcAft>
                <a:spcPts val="0"/>
              </a:spcAft>
              <a:buNone/>
            </a:pPr>
            <a:r>
              <a:rPr lang="en-US" sz="1200"/>
              <a:t> </a:t>
            </a:r>
            <a:endParaRPr sz="1200"/>
          </a:p>
          <a:p>
            <a:pPr indent="-304800" lvl="0" marL="457200" rtl="0" algn="l">
              <a:lnSpc>
                <a:spcPct val="115000"/>
              </a:lnSpc>
              <a:spcBef>
                <a:spcPts val="0"/>
              </a:spcBef>
              <a:spcAft>
                <a:spcPts val="0"/>
              </a:spcAft>
              <a:buSzPts val="1200"/>
              <a:buChar char="•"/>
            </a:pPr>
            <a:r>
              <a:rPr lang="en-US" sz="1200">
                <a:highlight>
                  <a:srgbClr val="FFFFFF"/>
                </a:highlight>
              </a:rPr>
              <a:t>Centennial Mental Health Center (833-591-0454)</a:t>
            </a:r>
            <a:endParaRPr sz="1200">
              <a:highlight>
                <a:srgbClr val="FFFFFF"/>
              </a:highlight>
            </a:endParaRPr>
          </a:p>
          <a:p>
            <a:pPr indent="-304800" lvl="0" marL="457200" rtl="0" algn="l">
              <a:lnSpc>
                <a:spcPct val="115000"/>
              </a:lnSpc>
              <a:spcBef>
                <a:spcPts val="0"/>
              </a:spcBef>
              <a:spcAft>
                <a:spcPts val="0"/>
              </a:spcAft>
              <a:buSzPts val="1200"/>
              <a:buChar char="•"/>
            </a:pPr>
            <a:r>
              <a:rPr lang="en-US" sz="1200"/>
              <a:t>Citadel Security</a:t>
            </a:r>
            <a:endParaRPr sz="1200"/>
          </a:p>
          <a:p>
            <a:pPr indent="-304800" lvl="0" marL="457200" rtl="0" algn="l">
              <a:lnSpc>
                <a:spcPct val="115000"/>
              </a:lnSpc>
              <a:spcBef>
                <a:spcPts val="0"/>
              </a:spcBef>
              <a:spcAft>
                <a:spcPts val="0"/>
              </a:spcAft>
              <a:buSzPts val="1200"/>
              <a:buChar char="•"/>
            </a:pPr>
            <a:r>
              <a:rPr lang="en-US" sz="1200"/>
              <a:t>Delta County Ambulance District </a:t>
            </a:r>
            <a:endParaRPr sz="1200"/>
          </a:p>
          <a:p>
            <a:pPr indent="-304800" lvl="0" marL="457200" rtl="0" algn="l">
              <a:lnSpc>
                <a:spcPct val="115000"/>
              </a:lnSpc>
              <a:spcBef>
                <a:spcPts val="0"/>
              </a:spcBef>
              <a:spcAft>
                <a:spcPts val="0"/>
              </a:spcAft>
              <a:buSzPts val="1200"/>
              <a:buChar char="•"/>
            </a:pPr>
            <a:r>
              <a:rPr lang="en-US" sz="1200">
                <a:highlight>
                  <a:srgbClr val="FFFFFF"/>
                </a:highlight>
              </a:rPr>
              <a:t>Diversus Health Services (719-635-7000)</a:t>
            </a:r>
            <a:endParaRPr sz="1200">
              <a:highlight>
                <a:srgbClr val="FFFFFF"/>
              </a:highlight>
            </a:endParaRPr>
          </a:p>
          <a:p>
            <a:pPr indent="-304800" lvl="0" marL="457200" rtl="0" algn="l">
              <a:lnSpc>
                <a:spcPct val="115000"/>
              </a:lnSpc>
              <a:spcBef>
                <a:spcPts val="0"/>
              </a:spcBef>
              <a:spcAft>
                <a:spcPts val="0"/>
              </a:spcAft>
              <a:buSzPts val="1200"/>
              <a:buChar char="•"/>
            </a:pPr>
            <a:r>
              <a:rPr lang="en-US" sz="1200">
                <a:highlight>
                  <a:srgbClr val="FFFFFF"/>
                </a:highlight>
              </a:rPr>
              <a:t>First Response K-9 (719-849-3994)</a:t>
            </a:r>
            <a:endParaRPr sz="1200">
              <a:highlight>
                <a:srgbClr val="FFFFFF"/>
              </a:highlight>
            </a:endParaRPr>
          </a:p>
          <a:p>
            <a:pPr indent="-304800" lvl="0" marL="457200" rtl="0" algn="l">
              <a:lnSpc>
                <a:spcPct val="115000"/>
              </a:lnSpc>
              <a:spcBef>
                <a:spcPts val="0"/>
              </a:spcBef>
              <a:spcAft>
                <a:spcPts val="0"/>
              </a:spcAft>
              <a:buSzPts val="1200"/>
              <a:buChar char="•"/>
            </a:pPr>
            <a:r>
              <a:rPr lang="en-US" sz="1200">
                <a:highlight>
                  <a:srgbClr val="FFFFFF"/>
                </a:highlight>
              </a:rPr>
              <a:t>North Range Behavioral Health (970-347-2120 option 2)</a:t>
            </a:r>
            <a:endParaRPr sz="1200">
              <a:highlight>
                <a:srgbClr val="FFFFFF"/>
              </a:highlight>
            </a:endParaRPr>
          </a:p>
          <a:p>
            <a:pPr indent="-304800" lvl="0" marL="457200" rtl="0" algn="l">
              <a:lnSpc>
                <a:spcPct val="115000"/>
              </a:lnSpc>
              <a:spcBef>
                <a:spcPts val="0"/>
              </a:spcBef>
              <a:spcAft>
                <a:spcPts val="0"/>
              </a:spcAft>
              <a:buSzPts val="1200"/>
              <a:buChar char="•"/>
            </a:pPr>
            <a:r>
              <a:rPr lang="en-US" sz="1200">
                <a:highlight>
                  <a:srgbClr val="FFFFFF"/>
                </a:highlight>
              </a:rPr>
              <a:t>Poudre Valley Health Care, Inc. (970-237-7919)</a:t>
            </a:r>
            <a:endParaRPr sz="1200">
              <a:highlight>
                <a:srgbClr val="FFFFFF"/>
              </a:highlight>
            </a:endParaRPr>
          </a:p>
          <a:p>
            <a:pPr indent="-304800" lvl="0" marL="457200" rtl="0" algn="l">
              <a:lnSpc>
                <a:spcPct val="115000"/>
              </a:lnSpc>
              <a:spcBef>
                <a:spcPts val="0"/>
              </a:spcBef>
              <a:spcAft>
                <a:spcPts val="0"/>
              </a:spcAft>
              <a:buSzPts val="1200"/>
              <a:buChar char="•"/>
            </a:pPr>
            <a:r>
              <a:rPr lang="en-US" sz="1200">
                <a:highlight>
                  <a:srgbClr val="FFFFFF"/>
                </a:highlight>
              </a:rPr>
              <a:t>Ute Pass Regional Ambulance District</a:t>
            </a:r>
            <a:endParaRPr sz="1200">
              <a:highlight>
                <a:srgbClr val="FFFFFF"/>
              </a:highlight>
            </a:endParaRPr>
          </a:p>
          <a:p>
            <a:pPr indent="0" lvl="0" marL="0" rtl="0" algn="l">
              <a:lnSpc>
                <a:spcPct val="115000"/>
              </a:lnSpc>
              <a:spcBef>
                <a:spcPts val="900"/>
              </a:spcBef>
              <a:spcAft>
                <a:spcPts val="0"/>
              </a:spcAft>
              <a:buNone/>
            </a:pPr>
            <a:r>
              <a:t/>
            </a:r>
            <a:endParaRPr sz="1200">
              <a:highlight>
                <a:srgbClr val="FFFFFF"/>
              </a:highlight>
            </a:endParaRPr>
          </a:p>
          <a:p>
            <a:pPr indent="0" lvl="0" marL="0" rtl="0" algn="l">
              <a:lnSpc>
                <a:spcPct val="115000"/>
              </a:lnSpc>
              <a:spcBef>
                <a:spcPts val="900"/>
              </a:spcBef>
              <a:spcAft>
                <a:spcPts val="0"/>
              </a:spcAft>
              <a:buNone/>
            </a:pPr>
            <a:r>
              <a:t/>
            </a:r>
            <a:endParaRPr sz="1200">
              <a:highlight>
                <a:srgbClr val="FFFFFF"/>
              </a:highlight>
            </a:endParaRPr>
          </a:p>
          <a:p>
            <a:pPr indent="0" lvl="0" marL="0" rtl="0" algn="l">
              <a:lnSpc>
                <a:spcPct val="115000"/>
              </a:lnSpc>
              <a:spcBef>
                <a:spcPts val="900"/>
              </a:spcBef>
              <a:spcAft>
                <a:spcPts val="0"/>
              </a:spcAft>
              <a:buNone/>
            </a:pPr>
            <a:r>
              <a:t/>
            </a:r>
            <a:endParaRPr sz="1200">
              <a:highlight>
                <a:srgbClr val="FFFFFF"/>
              </a:highlight>
            </a:endParaRPr>
          </a:p>
          <a:p>
            <a:pPr indent="0" lvl="0" marL="0" rtl="0" algn="l">
              <a:lnSpc>
                <a:spcPct val="115000"/>
              </a:lnSpc>
              <a:spcBef>
                <a:spcPts val="900"/>
              </a:spcBef>
              <a:spcAft>
                <a:spcPts val="0"/>
              </a:spcAft>
              <a:buNone/>
            </a:pPr>
            <a:r>
              <a:rPr lang="en-US" sz="1200">
                <a:highlight>
                  <a:srgbClr val="FFFFFF"/>
                </a:highlight>
              </a:rPr>
              <a:t>*291 claims paid thus far!</a:t>
            </a:r>
            <a:endParaRPr/>
          </a:p>
          <a:p>
            <a:pPr indent="0" lvl="0" marL="0" rtl="0" algn="l">
              <a:spcBef>
                <a:spcPts val="1000"/>
              </a:spcBef>
              <a:spcAft>
                <a:spcPts val="0"/>
              </a:spcAft>
              <a:buNone/>
            </a:pPr>
            <a:r>
              <a:t/>
            </a:r>
            <a:endParaRPr/>
          </a:p>
        </p:txBody>
      </p:sp>
      <p:sp>
        <p:nvSpPr>
          <p:cNvPr id="333" name="Google Shape;333;g24fdc13e00a_0_77"/>
          <p:cNvSpPr txBox="1"/>
          <p:nvPr>
            <p:ph idx="12" type="sldNum"/>
          </p:nvPr>
        </p:nvSpPr>
        <p:spPr>
          <a:xfrm>
            <a:off x="9174126" y="6373686"/>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4" name="Google Shape;334;g24fdc13e00a_0_77"/>
          <p:cNvSpPr txBox="1"/>
          <p:nvPr>
            <p:ph idx="1" type="body"/>
          </p:nvPr>
        </p:nvSpPr>
        <p:spPr>
          <a:xfrm>
            <a:off x="910550" y="1597474"/>
            <a:ext cx="4855800" cy="33171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MCR (12)</a:t>
            </a:r>
            <a:endParaRPr/>
          </a:p>
          <a:p>
            <a:pPr indent="0" lvl="0" marL="0" rtl="0" algn="ctr">
              <a:spcBef>
                <a:spcPts val="1000"/>
              </a:spcBef>
              <a:spcAft>
                <a:spcPts val="0"/>
              </a:spcAft>
              <a:buNone/>
            </a:pPr>
            <a:r>
              <a:t/>
            </a:r>
            <a:endParaRPr sz="1200"/>
          </a:p>
          <a:p>
            <a:pPr indent="-304800" lvl="0" marL="457200" rtl="0" algn="l">
              <a:lnSpc>
                <a:spcPct val="115000"/>
              </a:lnSpc>
              <a:spcBef>
                <a:spcPts val="0"/>
              </a:spcBef>
              <a:spcAft>
                <a:spcPts val="0"/>
              </a:spcAft>
              <a:buSzPts val="1200"/>
              <a:buFont typeface="Trebuchet MS"/>
              <a:buChar char="●"/>
            </a:pPr>
            <a:r>
              <a:rPr lang="en-US" sz="1200">
                <a:highlight>
                  <a:srgbClr val="FFFFFF"/>
                </a:highlight>
              </a:rPr>
              <a:t>Axis Health System</a:t>
            </a:r>
            <a:endParaRPr sz="1200">
              <a:highlight>
                <a:srgbClr val="FFFFFF"/>
              </a:highlight>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rPr>
              <a:t>Centennial Mental Health Center</a:t>
            </a:r>
            <a:endParaRPr sz="1200">
              <a:highlight>
                <a:srgbClr val="FFFFFF"/>
              </a:highlight>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rPr>
              <a:t>Denver Health and Hospital Authority</a:t>
            </a:r>
            <a:endParaRPr sz="1200">
              <a:highlight>
                <a:srgbClr val="FFFFFF"/>
              </a:highlight>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rPr>
              <a:t>Health Solutions</a:t>
            </a:r>
            <a:endParaRPr sz="1200">
              <a:highlight>
                <a:srgbClr val="FFFFFF"/>
              </a:highlight>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rPr>
              <a:t>Integrated Insight Therapy</a:t>
            </a:r>
            <a:endParaRPr sz="1200">
              <a:highlight>
                <a:srgbClr val="FFFFFF"/>
              </a:highlight>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rPr>
              <a:t>Jefferson Center for Mental Health</a:t>
            </a:r>
            <a:endParaRPr sz="1200">
              <a:highlight>
                <a:srgbClr val="FFFFFF"/>
              </a:highlight>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rPr>
              <a:t>North Range Behavioral Health</a:t>
            </a:r>
            <a:endParaRPr sz="1200">
              <a:highlight>
                <a:srgbClr val="FFFFFF"/>
              </a:highlight>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rPr>
              <a:t>San Luis Valley Behavioral Health</a:t>
            </a:r>
            <a:endParaRPr sz="1200">
              <a:highlight>
                <a:srgbClr val="FFFFFF"/>
              </a:highlight>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rPr>
              <a:t>Solvista</a:t>
            </a:r>
            <a:endParaRPr sz="1200">
              <a:highlight>
                <a:srgbClr val="FFFFFF"/>
              </a:highlight>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rPr>
              <a:t>SummitStone Health Partners</a:t>
            </a:r>
            <a:endParaRPr sz="1200">
              <a:highlight>
                <a:srgbClr val="FFFFFF"/>
              </a:highlight>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rPr>
              <a:t>Valley-Wide Health Systems</a:t>
            </a:r>
            <a:endParaRPr sz="1200">
              <a:highlight>
                <a:srgbClr val="FFFFFF"/>
              </a:highlight>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rPr>
              <a:t>Your Hope Center</a:t>
            </a:r>
            <a:endParaRPr/>
          </a:p>
          <a:p>
            <a:pPr indent="0" lvl="0" marL="0" rtl="0" algn="l">
              <a:spcBef>
                <a:spcPts val="1000"/>
              </a:spcBef>
              <a:spcAft>
                <a:spcPts val="0"/>
              </a:spcAft>
              <a:buNone/>
            </a:pPr>
            <a:r>
              <a:t/>
            </a:r>
            <a:endParaRPr/>
          </a:p>
        </p:txBody>
      </p:sp>
      <p:sp>
        <p:nvSpPr>
          <p:cNvPr id="335" name="Google Shape;335;g24fdc13e00a_0_77"/>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6000"/>
              <a:buFont typeface="Trebuchet MS"/>
              <a:buNone/>
            </a:pPr>
            <a:r>
              <a:rPr lang="en-US" sz="5200"/>
              <a:t>Current HCPF</a:t>
            </a:r>
            <a:r>
              <a:rPr lang="en-US" sz="5200"/>
              <a:t> Enrollments</a:t>
            </a:r>
            <a:endParaRPr sz="5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9"/>
          <p:cNvSpPr txBox="1"/>
          <p:nvPr>
            <p:ph type="title"/>
          </p:nvPr>
        </p:nvSpPr>
        <p:spPr>
          <a:xfrm>
            <a:off x="838200" y="43797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sz="4800"/>
              <a:t>Medicaid Transportation Spectrum</a:t>
            </a:r>
            <a:endParaRPr sz="4800"/>
          </a:p>
        </p:txBody>
      </p:sp>
      <p:sp>
        <p:nvSpPr>
          <p:cNvPr id="342" name="Google Shape;342;p9"/>
          <p:cNvSpPr txBox="1"/>
          <p:nvPr/>
        </p:nvSpPr>
        <p:spPr>
          <a:xfrm>
            <a:off x="2556600" y="1566119"/>
            <a:ext cx="1363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Trebuchet MS"/>
                <a:ea typeface="Trebuchet MS"/>
                <a:cs typeface="Trebuchet MS"/>
                <a:sym typeface="Trebuchet MS"/>
              </a:rPr>
              <a:t>Scheduled</a:t>
            </a:r>
            <a:r>
              <a:rPr b="1" i="0" lang="en-US" sz="1400" u="none" cap="none" strike="noStrike">
                <a:solidFill>
                  <a:srgbClr val="000000"/>
                </a:solidFill>
                <a:latin typeface="Trebuchet MS"/>
                <a:ea typeface="Trebuchet MS"/>
                <a:cs typeface="Trebuchet MS"/>
                <a:sym typeface="Trebuchet MS"/>
              </a:rPr>
              <a:t> </a:t>
            </a:r>
            <a:endParaRPr b="1" i="0" sz="1400" u="none" cap="none" strike="noStrike">
              <a:solidFill>
                <a:srgbClr val="000000"/>
              </a:solidFill>
              <a:latin typeface="Trebuchet MS"/>
              <a:ea typeface="Trebuchet MS"/>
              <a:cs typeface="Trebuchet MS"/>
              <a:sym typeface="Trebuchet MS"/>
            </a:endParaRPr>
          </a:p>
        </p:txBody>
      </p:sp>
      <p:sp>
        <p:nvSpPr>
          <p:cNvPr descr="Blue tab header for Non-Medical Transport which is described beneath as scheduled trips to non-medical places that support member health and community integration *eligible to Medicaid waiver members only&#10;&#10;Non-Medical Tranport Tab and Non-Emergent Medical Transport Tab are connected by a bracket above tited &quot;scheduled&quot;" id="343" name="Google Shape;343;p9" title="Non-Medical Transport Tab"/>
          <p:cNvSpPr/>
          <p:nvPr/>
        </p:nvSpPr>
        <p:spPr>
          <a:xfrm>
            <a:off x="152400" y="2196193"/>
            <a:ext cx="3635400" cy="715500"/>
          </a:xfrm>
          <a:prstGeom prst="homePlate">
            <a:avLst>
              <a:gd fmla="val 50000" name="adj"/>
            </a:avLst>
          </a:prstGeom>
          <a:solidFill>
            <a:srgbClr val="0944A1"/>
          </a:solidFill>
          <a:ln cap="flat" cmpd="sng" w="9525">
            <a:solidFill>
              <a:srgbClr val="0944A1"/>
            </a:solidFill>
            <a:prstDash val="solid"/>
            <a:round/>
            <a:headEnd len="sm" w="sm" type="none"/>
            <a:tailEnd len="sm" w="sm" type="none"/>
          </a:ln>
          <a:effectLst>
            <a:outerShdw blurRad="57150" rotWithShape="0" algn="bl" dir="5400000" dist="19050">
              <a:srgbClr val="000000">
                <a:alpha val="30980"/>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chemeClr val="lt1"/>
                </a:solidFill>
                <a:latin typeface="Trebuchet MS"/>
                <a:ea typeface="Trebuchet MS"/>
                <a:cs typeface="Trebuchet MS"/>
                <a:sym typeface="Trebuchet MS"/>
                <a:hlinkClick r:id="rId3">
                  <a:extLst>
                    <a:ext uri="{A12FA001-AC4F-418D-AE19-62706E023703}">
                      <ahyp:hlinkClr val="tx"/>
                    </a:ext>
                  </a:extLst>
                </a:hlinkClick>
              </a:rPr>
              <a:t>Non-</a:t>
            </a:r>
            <a:r>
              <a:rPr b="0" i="0" lang="en-US" sz="1600" u="sng" cap="none" strike="noStrike">
                <a:solidFill>
                  <a:schemeClr val="lt1"/>
                </a:solidFill>
                <a:latin typeface="Trebuchet MS"/>
                <a:ea typeface="Trebuchet MS"/>
                <a:cs typeface="Trebuchet MS"/>
                <a:sym typeface="Trebuchet MS"/>
                <a:hlinkClick r:id="rId4">
                  <a:extLst>
                    <a:ext uri="{A12FA001-AC4F-418D-AE19-62706E023703}">
                      <ahyp:hlinkClr val="tx"/>
                    </a:ext>
                  </a:extLst>
                </a:hlinkClick>
                <a:extLst>
                  <a:ext uri="http://customooxmlschemas.google.com/">
                    <go:slidesCustomData xmlns:go="http://customooxmlschemas.google.com/" textRoundtripDataId="32"/>
                  </a:ext>
                </a:extLst>
              </a:rPr>
              <a:t>Medical </a:t>
            </a:r>
            <a:r>
              <a:rPr b="0" i="0" lang="en-US" sz="1600" u="sng" cap="none" strike="noStrike">
                <a:solidFill>
                  <a:schemeClr val="lt1"/>
                </a:solidFill>
                <a:latin typeface="Trebuchet MS"/>
                <a:ea typeface="Trebuchet MS"/>
                <a:cs typeface="Trebuchet MS"/>
                <a:sym typeface="Trebuchet MS"/>
                <a:hlinkClick r:id="rId5">
                  <a:extLst>
                    <a:ext uri="{A12FA001-AC4F-418D-AE19-62706E023703}">
                      <ahyp:hlinkClr val="tx"/>
                    </a:ext>
                  </a:extLst>
                </a:hlinkClick>
              </a:rPr>
              <a:t>Transport</a:t>
            </a:r>
            <a:endParaRPr b="0" i="0" sz="1600" u="none" cap="none" strike="noStrike">
              <a:solidFill>
                <a:schemeClr val="lt1"/>
              </a:solidFill>
              <a:latin typeface="Trebuchet MS"/>
              <a:ea typeface="Trebuchet MS"/>
              <a:cs typeface="Trebuchet MS"/>
              <a:sym typeface="Trebuchet MS"/>
            </a:endParaRPr>
          </a:p>
        </p:txBody>
      </p:sp>
      <p:sp>
        <p:nvSpPr>
          <p:cNvPr id="344" name="Google Shape;344;p9"/>
          <p:cNvSpPr txBox="1"/>
          <p:nvPr/>
        </p:nvSpPr>
        <p:spPr>
          <a:xfrm>
            <a:off x="700186" y="3123511"/>
            <a:ext cx="2539800" cy="2797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Trebuchet MS"/>
                <a:ea typeface="Trebuchet MS"/>
                <a:cs typeface="Trebuchet MS"/>
                <a:sym typeface="Trebuchet MS"/>
              </a:rPr>
              <a:t>Scheduled trips to non-medical places that support member health and community integration</a:t>
            </a:r>
            <a:endParaRPr b="0" i="0" sz="16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Trebuchet MS"/>
                <a:ea typeface="Trebuchet MS"/>
                <a:cs typeface="Trebuchet MS"/>
                <a:sym typeface="Trebuchet MS"/>
              </a:rPr>
            </a:br>
            <a:r>
              <a:rPr b="0" i="0" lang="en-US" sz="1600" u="none" cap="none" strike="noStrike">
                <a:solidFill>
                  <a:srgbClr val="000000"/>
                </a:solidFill>
                <a:latin typeface="Trebuchet MS"/>
                <a:ea typeface="Trebuchet MS"/>
                <a:cs typeface="Trebuchet MS"/>
                <a:sym typeface="Trebuchet MS"/>
              </a:rPr>
              <a:t>*eligible to Medicaid waiver members only</a:t>
            </a:r>
            <a:endParaRPr b="0" i="0" sz="16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Trebuchet MS"/>
                <a:ea typeface="Trebuchet MS"/>
                <a:cs typeface="Trebuchet MS"/>
                <a:sym typeface="Trebuchet MS"/>
              </a:rPr>
            </a:br>
            <a:endParaRPr b="0" i="0" sz="1600" u="none" cap="none" strike="noStrike">
              <a:solidFill>
                <a:srgbClr val="000000"/>
              </a:solidFill>
              <a:latin typeface="Trebuchet MS"/>
              <a:ea typeface="Trebuchet MS"/>
              <a:cs typeface="Trebuchet MS"/>
              <a:sym typeface="Trebuchet MS"/>
            </a:endParaRPr>
          </a:p>
        </p:txBody>
      </p:sp>
      <p:sp>
        <p:nvSpPr>
          <p:cNvPr descr="Blue tab header for Non-Emergent Medical Transport described below as scheduled trips to provide continuity of care to members, including planned outpatient or inpatient appointments&#10;&#10;Non-Medical Tranport and Non-Emergent Medical Transport are connected to a bracket above tited &quot;scheduled&quot;&#10;" id="345" name="Google Shape;345;p9" title=" Non-Emergent Medical Transport Tab"/>
          <p:cNvSpPr/>
          <p:nvPr/>
        </p:nvSpPr>
        <p:spPr>
          <a:xfrm>
            <a:off x="3170225" y="2195964"/>
            <a:ext cx="3388200" cy="715500"/>
          </a:xfrm>
          <a:prstGeom prst="chevron">
            <a:avLst>
              <a:gd fmla="val 50000" name="adj"/>
            </a:avLst>
          </a:prstGeom>
          <a:solidFill>
            <a:srgbClr val="0C58D3"/>
          </a:solidFill>
          <a:ln cap="flat" cmpd="sng" w="9525">
            <a:solidFill>
              <a:srgbClr val="0C58D3"/>
            </a:solidFill>
            <a:prstDash val="solid"/>
            <a:round/>
            <a:headEnd len="sm" w="sm" type="none"/>
            <a:tailEnd len="sm" w="sm" type="none"/>
          </a:ln>
          <a:effectLst>
            <a:outerShdw blurRad="57150" rotWithShape="0" algn="bl" dir="5400000" dist="19050">
              <a:srgbClr val="000000">
                <a:alpha val="30980"/>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chemeClr val="lt1"/>
                </a:solidFill>
                <a:latin typeface="Roboto"/>
                <a:ea typeface="Roboto"/>
                <a:cs typeface="Roboto"/>
                <a:sym typeface="Roboto"/>
                <a:hlinkClick r:id="rId6">
                  <a:extLst>
                    <a:ext uri="{A12FA001-AC4F-418D-AE19-62706E023703}">
                      <ahyp:hlinkClr val="tx"/>
                    </a:ext>
                  </a:extLst>
                </a:hlinkClick>
              </a:rPr>
              <a:t>Non-Emergent Medical Transport</a:t>
            </a:r>
            <a:endParaRPr b="0" i="0" sz="1600" u="none" cap="none" strike="noStrike">
              <a:solidFill>
                <a:schemeClr val="lt1"/>
              </a:solidFill>
              <a:latin typeface="Roboto"/>
              <a:ea typeface="Roboto"/>
              <a:cs typeface="Roboto"/>
              <a:sym typeface="Roboto"/>
            </a:endParaRPr>
          </a:p>
        </p:txBody>
      </p:sp>
      <p:sp>
        <p:nvSpPr>
          <p:cNvPr id="346" name="Google Shape;346;p9"/>
          <p:cNvSpPr txBox="1"/>
          <p:nvPr/>
        </p:nvSpPr>
        <p:spPr>
          <a:xfrm>
            <a:off x="3501919" y="3123511"/>
            <a:ext cx="2539800" cy="2797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Trebuchet MS"/>
                <a:ea typeface="Trebuchet MS"/>
                <a:cs typeface="Trebuchet MS"/>
                <a:sym typeface="Trebuchet MS"/>
              </a:rPr>
              <a:t>Scheduled trips to provide continuity of care to members, including planned outpatient or inpatient appointments</a:t>
            </a:r>
            <a:endParaRPr b="0" i="0" sz="1600" u="none" cap="none" strike="noStrike">
              <a:solidFill>
                <a:srgbClr val="000000"/>
              </a:solidFill>
              <a:latin typeface="Trebuchet MS"/>
              <a:ea typeface="Trebuchet MS"/>
              <a:cs typeface="Trebuchet MS"/>
              <a:sym typeface="Trebuchet MS"/>
            </a:endParaRPr>
          </a:p>
        </p:txBody>
      </p:sp>
      <p:sp>
        <p:nvSpPr>
          <p:cNvPr id="347" name="Google Shape;347;p9"/>
          <p:cNvSpPr txBox="1"/>
          <p:nvPr/>
        </p:nvSpPr>
        <p:spPr>
          <a:xfrm>
            <a:off x="8002600" y="1566125"/>
            <a:ext cx="1632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Trebuchet MS"/>
                <a:ea typeface="Trebuchet MS"/>
                <a:cs typeface="Trebuchet MS"/>
                <a:sym typeface="Trebuchet MS"/>
              </a:rPr>
              <a:t>Unscheduled</a:t>
            </a:r>
            <a:r>
              <a:rPr b="0" i="0" lang="en-US" sz="1400" u="none" cap="none" strike="noStrike">
                <a:solidFill>
                  <a:srgbClr val="000000"/>
                </a:solidFill>
                <a:latin typeface="Trebuchet MS"/>
                <a:ea typeface="Trebuchet MS"/>
                <a:cs typeface="Trebuchet MS"/>
                <a:sym typeface="Trebuchet MS"/>
              </a:rPr>
              <a:t> </a:t>
            </a:r>
            <a:endParaRPr b="0" i="0" sz="1400" u="none" cap="none" strike="noStrike">
              <a:solidFill>
                <a:srgbClr val="000000"/>
              </a:solidFill>
              <a:latin typeface="Trebuchet MS"/>
              <a:ea typeface="Trebuchet MS"/>
              <a:cs typeface="Trebuchet MS"/>
              <a:sym typeface="Trebuchet MS"/>
            </a:endParaRPr>
          </a:p>
        </p:txBody>
      </p:sp>
      <p:sp>
        <p:nvSpPr>
          <p:cNvPr descr="Blue tab header for Behavioral Health Secure Transportation Tab described below as urgent transportation to members in behavioral health crisis&#10;&#10;*language is subject to change&#10;&#10;Behavioral Health Secure Transportation and Emergency Medical Transportion are connected to a bracket above tited &quot;unscheduled&quot;" id="348" name="Google Shape;348;p9" title="Behavioral Health Secure Transport Tab"/>
          <p:cNvSpPr/>
          <p:nvPr/>
        </p:nvSpPr>
        <p:spPr>
          <a:xfrm>
            <a:off x="5925554" y="2195968"/>
            <a:ext cx="3388315" cy="715429"/>
          </a:xfrm>
          <a:prstGeom prst="chevron">
            <a:avLst>
              <a:gd fmla="val 50000" name="adj"/>
            </a:avLst>
          </a:prstGeom>
          <a:solidFill>
            <a:srgbClr val="0D5DDF"/>
          </a:solidFill>
          <a:ln cap="flat" cmpd="sng" w="9525">
            <a:solidFill>
              <a:srgbClr val="0D5DDF"/>
            </a:solidFill>
            <a:prstDash val="solid"/>
            <a:round/>
            <a:headEnd len="sm" w="sm" type="none"/>
            <a:tailEnd len="sm" w="sm" type="none"/>
          </a:ln>
          <a:effectLst>
            <a:outerShdw blurRad="57150" rotWithShape="0" algn="bl" dir="5400000" dist="19050">
              <a:srgbClr val="000000">
                <a:alpha val="30980"/>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chemeClr val="lt1"/>
                </a:solidFill>
                <a:latin typeface="Roboto"/>
                <a:ea typeface="Roboto"/>
                <a:cs typeface="Roboto"/>
                <a:sym typeface="Roboto"/>
                <a:hlinkClick r:id="rId7">
                  <a:extLst>
                    <a:ext uri="{A12FA001-AC4F-418D-AE19-62706E023703}">
                      <ahyp:hlinkClr val="tx"/>
                    </a:ext>
                  </a:extLst>
                </a:hlinkClick>
              </a:rPr>
              <a:t>Behavioral Health Secure Transport</a:t>
            </a:r>
            <a:endParaRPr b="0" i="0" sz="1600" u="none" cap="none" strike="noStrike">
              <a:solidFill>
                <a:schemeClr val="lt1"/>
              </a:solidFill>
              <a:latin typeface="Roboto"/>
              <a:ea typeface="Roboto"/>
              <a:cs typeface="Roboto"/>
              <a:sym typeface="Roboto"/>
            </a:endParaRPr>
          </a:p>
        </p:txBody>
      </p:sp>
      <p:sp>
        <p:nvSpPr>
          <p:cNvPr id="349" name="Google Shape;349;p9"/>
          <p:cNvSpPr txBox="1"/>
          <p:nvPr/>
        </p:nvSpPr>
        <p:spPr>
          <a:xfrm>
            <a:off x="6303650" y="3123512"/>
            <a:ext cx="2539936" cy="279723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Trebuchet MS"/>
                <a:ea typeface="Trebuchet MS"/>
                <a:cs typeface="Trebuchet MS"/>
                <a:sym typeface="Trebuchet MS"/>
              </a:rPr>
              <a:t>Urgent transportation to members in behavioral health crisis</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descr="Blue tab header for Emergency Transport Tab described below as urgent and emergent  transportation due to medical emergency to highest level of care&#10;&#10;Behavioral Health Secure Transport and Emergency Transport are connected to a bracket above tited &quot;unscheduled&quot;" id="350" name="Google Shape;350;p9" title="Emergency Transport Tab"/>
          <p:cNvSpPr/>
          <p:nvPr/>
        </p:nvSpPr>
        <p:spPr>
          <a:xfrm>
            <a:off x="8681172" y="2195968"/>
            <a:ext cx="3388315" cy="715429"/>
          </a:xfrm>
          <a:prstGeom prst="chevron">
            <a:avLst>
              <a:gd fmla="val 50000" name="adj"/>
            </a:avLst>
          </a:prstGeom>
          <a:solidFill>
            <a:srgbClr val="0E65F0"/>
          </a:solidFill>
          <a:ln cap="flat" cmpd="sng" w="9525">
            <a:solidFill>
              <a:srgbClr val="0E65F0"/>
            </a:solidFill>
            <a:prstDash val="solid"/>
            <a:round/>
            <a:headEnd len="sm" w="sm" type="none"/>
            <a:tailEnd len="sm" w="sm" type="none"/>
          </a:ln>
          <a:effectLst>
            <a:outerShdw blurRad="57150" rotWithShape="0" algn="bl" dir="5400000" dist="19050">
              <a:srgbClr val="000000">
                <a:alpha val="30980"/>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chemeClr val="lt1"/>
                </a:solidFill>
                <a:latin typeface="Roboto"/>
                <a:ea typeface="Roboto"/>
                <a:cs typeface="Roboto"/>
                <a:sym typeface="Roboto"/>
                <a:hlinkClick r:id="rId8">
                  <a:extLst>
                    <a:ext uri="{A12FA001-AC4F-418D-AE19-62706E023703}">
                      <ahyp:hlinkClr val="tx"/>
                    </a:ext>
                  </a:extLst>
                </a:hlinkClick>
              </a:rPr>
              <a:t>Emergency Transport</a:t>
            </a:r>
            <a:endParaRPr b="0" i="0" sz="1600" u="none" cap="none" strike="noStrike">
              <a:solidFill>
                <a:schemeClr val="lt1"/>
              </a:solidFill>
              <a:latin typeface="Roboto"/>
              <a:ea typeface="Roboto"/>
              <a:cs typeface="Roboto"/>
              <a:sym typeface="Roboto"/>
            </a:endParaRPr>
          </a:p>
        </p:txBody>
      </p:sp>
      <p:sp>
        <p:nvSpPr>
          <p:cNvPr id="351" name="Google Shape;351;p9"/>
          <p:cNvSpPr txBox="1"/>
          <p:nvPr/>
        </p:nvSpPr>
        <p:spPr>
          <a:xfrm>
            <a:off x="9105383" y="3123512"/>
            <a:ext cx="2539936" cy="279723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Trebuchet MS"/>
                <a:ea typeface="Trebuchet MS"/>
                <a:cs typeface="Trebuchet MS"/>
                <a:sym typeface="Trebuchet MS"/>
              </a:rPr>
              <a:t>Urgent and emergent  transportation due to medical emergency to highest level of care</a:t>
            </a:r>
            <a:endParaRPr b="0" i="0" sz="1600" u="none" cap="none" strike="noStrike">
              <a:solidFill>
                <a:srgbClr val="000000"/>
              </a:solidFill>
              <a:latin typeface="Trebuchet MS"/>
              <a:ea typeface="Trebuchet MS"/>
              <a:cs typeface="Trebuchet MS"/>
              <a:sym typeface="Trebuchet MS"/>
            </a:endParaRPr>
          </a:p>
        </p:txBody>
      </p:sp>
      <p:cxnSp>
        <p:nvCxnSpPr>
          <p:cNvPr id="352" name="Google Shape;352;p9"/>
          <p:cNvCxnSpPr>
            <a:stCxn id="343" idx="0"/>
            <a:endCxn id="345" idx="0"/>
          </p:cNvCxnSpPr>
          <p:nvPr/>
        </p:nvCxnSpPr>
        <p:spPr>
          <a:xfrm flipH="1" rot="-5400000">
            <a:off x="3237975" y="749443"/>
            <a:ext cx="600" cy="2894100"/>
          </a:xfrm>
          <a:prstGeom prst="bentConnector3">
            <a:avLst>
              <a:gd fmla="val -39725710" name="adj1"/>
            </a:avLst>
          </a:prstGeom>
          <a:noFill/>
          <a:ln cap="flat" cmpd="sng" w="19050">
            <a:solidFill>
              <a:schemeClr val="dk2"/>
            </a:solidFill>
            <a:prstDash val="solid"/>
            <a:round/>
            <a:headEnd len="sm" w="sm" type="none"/>
            <a:tailEnd len="sm" w="sm" type="none"/>
          </a:ln>
        </p:spPr>
      </p:cxnSp>
      <p:cxnSp>
        <p:nvCxnSpPr>
          <p:cNvPr id="353" name="Google Shape;353;p9"/>
          <p:cNvCxnSpPr>
            <a:stCxn id="348" idx="0"/>
            <a:endCxn id="350" idx="0"/>
          </p:cNvCxnSpPr>
          <p:nvPr/>
        </p:nvCxnSpPr>
        <p:spPr>
          <a:xfrm flipH="1" rot="-5400000">
            <a:off x="8818304" y="818518"/>
            <a:ext cx="600" cy="2755500"/>
          </a:xfrm>
          <a:prstGeom prst="bentConnector3">
            <a:avLst>
              <a:gd fmla="val -39687500" name="adj1"/>
            </a:avLst>
          </a:prstGeom>
          <a:noFill/>
          <a:ln cap="flat" cmpd="sng" w="19050">
            <a:solidFill>
              <a:schemeClr val="dk2"/>
            </a:solidFill>
            <a:prstDash val="solid"/>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20136a5dcd6_0_1125"/>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6000"/>
              <a:buFont typeface="Trebuchet MS"/>
              <a:buNone/>
            </a:pPr>
            <a:r>
              <a:rPr lang="en-US" sz="5800"/>
              <a:t>NEMT Enrollment Moratorium</a:t>
            </a:r>
            <a:endParaRPr sz="5800"/>
          </a:p>
        </p:txBody>
      </p:sp>
      <p:sp>
        <p:nvSpPr>
          <p:cNvPr id="359" name="Google Shape;359;g20136a5dcd6_0_1125"/>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None/>
            </a:pPr>
            <a:r>
              <a:rPr b="1" lang="en-US" sz="1800"/>
              <a:t>ATTENTION:</a:t>
            </a:r>
            <a:r>
              <a:rPr lang="en-US" sz="1800">
                <a:highlight>
                  <a:srgbClr val="FFFFFF"/>
                </a:highlight>
              </a:rPr>
              <a:t> The state has imposed a moratorium on new enrollments for Non-Emergent Medical Transportation (NEMT) due to a significant potential for fraud, waste, or abuse to the Medicaid program. The moratorium will be in place for a minimum of 6 months and may extend beyond that. Additional information will be announced as it becomes available.</a:t>
            </a:r>
            <a:endParaRPr sz="4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254a7424012_0_0"/>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sz="5100"/>
              <a:t>Troubleshooting HCPF Enrollment</a:t>
            </a:r>
            <a:endParaRPr sz="5100"/>
          </a:p>
        </p:txBody>
      </p:sp>
      <p:sp>
        <p:nvSpPr>
          <p:cNvPr id="366" name="Google Shape;366;g254a7424012_0_0"/>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sz="2900"/>
              <a:t>For enrollment support: </a:t>
            </a:r>
            <a:r>
              <a:rPr lang="en-US" sz="2900" u="sng">
                <a:solidFill>
                  <a:schemeClr val="hlink"/>
                </a:solidFill>
                <a:hlinkClick r:id="rId3"/>
              </a:rPr>
              <a:t>https://hcpf.colorado.gov/provider-help</a:t>
            </a:r>
            <a:endParaRPr sz="2900"/>
          </a:p>
          <a:p>
            <a:pPr indent="0" lvl="0" marL="0" rtl="0" algn="l">
              <a:lnSpc>
                <a:spcPct val="90000"/>
              </a:lnSpc>
              <a:spcBef>
                <a:spcPts val="1000"/>
              </a:spcBef>
              <a:spcAft>
                <a:spcPts val="0"/>
              </a:spcAft>
              <a:buSzPts val="3600"/>
              <a:buNone/>
            </a:pPr>
            <a:r>
              <a:rPr lang="en-US" sz="2900"/>
              <a:t>Contact Gainwell 7:00 a.m. - 5:00 p.m. MT Monday - Friday at: </a:t>
            </a:r>
            <a:r>
              <a:rPr lang="en-US" sz="2900">
                <a:solidFill>
                  <a:srgbClr val="FF0000"/>
                </a:solidFill>
              </a:rPr>
              <a:t>1-844-235-2387 </a:t>
            </a:r>
            <a:endParaRPr sz="2900">
              <a:solidFill>
                <a:srgbClr val="FF0000"/>
              </a:solidFill>
            </a:endParaRPr>
          </a:p>
          <a:p>
            <a:pPr indent="-412750" lvl="0" marL="457200" rtl="0" algn="l">
              <a:lnSpc>
                <a:spcPct val="90000"/>
              </a:lnSpc>
              <a:spcBef>
                <a:spcPts val="1000"/>
              </a:spcBef>
              <a:spcAft>
                <a:spcPts val="0"/>
              </a:spcAft>
              <a:buSzPts val="2900"/>
              <a:buChar char="•"/>
            </a:pPr>
            <a:r>
              <a:rPr lang="en-US" sz="2900" u="sng">
                <a:solidFill>
                  <a:schemeClr val="hlink"/>
                </a:solidFill>
                <a:hlinkClick r:id="rId4"/>
              </a:rPr>
              <a:t>https://hcpf.colorado.gov/virtualagent</a:t>
            </a:r>
            <a:endParaRPr sz="2900"/>
          </a:p>
          <a:p>
            <a:pPr indent="-412750" lvl="0" marL="457200" rtl="0" algn="l">
              <a:lnSpc>
                <a:spcPct val="90000"/>
              </a:lnSpc>
              <a:spcBef>
                <a:spcPts val="1000"/>
              </a:spcBef>
              <a:spcAft>
                <a:spcPts val="0"/>
              </a:spcAft>
              <a:buSzPts val="2900"/>
              <a:buChar char="•"/>
            </a:pPr>
            <a:r>
              <a:rPr lang="en-US" sz="2900"/>
              <a:t>note your call tracking number (CTN) </a:t>
            </a:r>
            <a:endParaRPr sz="2900"/>
          </a:p>
          <a:p>
            <a:pPr indent="-412750" lvl="0" marL="457200" rtl="0" algn="l">
              <a:lnSpc>
                <a:spcPct val="90000"/>
              </a:lnSpc>
              <a:spcBef>
                <a:spcPts val="0"/>
              </a:spcBef>
              <a:spcAft>
                <a:spcPts val="0"/>
              </a:spcAft>
              <a:buSzPts val="2900"/>
              <a:buChar char="•"/>
            </a:pPr>
            <a:r>
              <a:rPr lang="en-US" sz="2900" u="sng">
                <a:solidFill>
                  <a:schemeClr val="hlink"/>
                </a:solidFill>
                <a:hlinkClick r:id="rId5"/>
              </a:rPr>
              <a:t>Field representatives</a:t>
            </a:r>
            <a:r>
              <a:rPr lang="en-US" sz="2900"/>
              <a:t> for locally assigned support</a:t>
            </a:r>
            <a:endParaRPr sz="2900"/>
          </a:p>
          <a:p>
            <a:pPr indent="0" lvl="0" marL="0" rtl="0" algn="l">
              <a:lnSpc>
                <a:spcPct val="90000"/>
              </a:lnSpc>
              <a:spcBef>
                <a:spcPts val="1000"/>
              </a:spcBef>
              <a:spcAft>
                <a:spcPts val="0"/>
              </a:spcAft>
              <a:buSzPts val="3600"/>
              <a:buNone/>
            </a:pPr>
            <a:r>
              <a:t/>
            </a:r>
            <a:endParaRPr/>
          </a:p>
        </p:txBody>
      </p:sp>
      <p:sp>
        <p:nvSpPr>
          <p:cNvPr id="367" name="Google Shape;367;g254a7424012_0_0"/>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23134abcb55_0_293"/>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t>BHA </a:t>
            </a:r>
            <a:r>
              <a:rPr lang="en-US">
                <a:extLst>
                  <a:ext uri="http://customooxmlschemas.google.com/">
                    <go:slidesCustomData xmlns:go="http://customooxmlschemas.google.com/" textRoundtripDataId="33"/>
                  </a:ext>
                </a:extLst>
              </a:rPr>
              <a:t>Reimbursement</a:t>
            </a:r>
            <a:r>
              <a:rPr lang="en-US"/>
              <a:t> Option</a:t>
            </a:r>
            <a:endParaRPr/>
          </a:p>
        </p:txBody>
      </p:sp>
      <p:sp>
        <p:nvSpPr>
          <p:cNvPr id="374" name="Google Shape;374;g23134abcb55_0_293"/>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a:t>General Accounting Encumbrance (GAE)</a:t>
            </a:r>
            <a:endParaRPr/>
          </a:p>
          <a:p>
            <a:pPr indent="-457200" lvl="0" marL="457200" rtl="0" algn="l">
              <a:lnSpc>
                <a:spcPct val="90000"/>
              </a:lnSpc>
              <a:spcBef>
                <a:spcPts val="1000"/>
              </a:spcBef>
              <a:spcAft>
                <a:spcPts val="0"/>
              </a:spcAft>
              <a:buSzPts val="3600"/>
              <a:buChar char="•"/>
            </a:pPr>
            <a:r>
              <a:rPr lang="en-US"/>
              <a:t>Available to Administrative Service Organizations (ASO) and Community Mental Health Centers (CMHC) only</a:t>
            </a:r>
            <a:endParaRPr/>
          </a:p>
          <a:p>
            <a:pPr indent="-457200" lvl="0" marL="457200" rtl="0" algn="l">
              <a:lnSpc>
                <a:spcPct val="90000"/>
              </a:lnSpc>
              <a:spcBef>
                <a:spcPts val="0"/>
              </a:spcBef>
              <a:spcAft>
                <a:spcPts val="0"/>
              </a:spcAft>
              <a:buSzPts val="3600"/>
              <a:buChar char="•"/>
            </a:pPr>
            <a:r>
              <a:rPr lang="en-US">
                <a:extLst>
                  <a:ext uri="http://customooxmlschemas.google.com/">
                    <go:slidesCustomData xmlns:go="http://customooxmlschemas.google.com/" textRoundtripDataId="34"/>
                  </a:ext>
                </a:extLst>
              </a:rPr>
              <a:t>Contact BHA </a:t>
            </a:r>
            <a:endParaRPr>
              <a:extLst>
                <a:ext uri="http://customooxmlschemas.google.com/">
                  <go:slidesCustomData xmlns:go="http://customooxmlschemas.google.com/" textRoundtripDataId="35"/>
                </a:ext>
              </a:extLst>
            </a:endParaRPr>
          </a:p>
          <a:p>
            <a:pPr indent="-457200" lvl="1" marL="914400" rtl="0" algn="l">
              <a:lnSpc>
                <a:spcPct val="90000"/>
              </a:lnSpc>
              <a:spcBef>
                <a:spcPts val="0"/>
              </a:spcBef>
              <a:spcAft>
                <a:spcPts val="0"/>
              </a:spcAft>
              <a:buSzPts val="3600"/>
              <a:buChar char="⮚"/>
            </a:pPr>
            <a:r>
              <a:rPr lang="en-US" u="sng">
                <a:solidFill>
                  <a:schemeClr val="hlink"/>
                </a:solidFill>
                <a:hlinkClick r:id="rId3"/>
                <a:extLst>
                  <a:ext uri="http://customooxmlschemas.google.com/">
                    <go:slidesCustomData xmlns:go="http://customooxmlschemas.google.com/" textRoundtripDataId="36"/>
                  </a:ext>
                </a:extLst>
              </a:rPr>
              <a:t>marc.condojani@state.co.us</a:t>
            </a:r>
            <a:r>
              <a:rPr lang="en-US">
                <a:extLst>
                  <a:ext uri="http://customooxmlschemas.google.com/">
                    <go:slidesCustomData xmlns:go="http://customooxmlschemas.google.com/" textRoundtripDataId="37"/>
                  </a:ext>
                </a:extLst>
              </a:rPr>
              <a:t> </a:t>
            </a:r>
            <a:endParaRPr>
              <a:extLst>
                <a:ext uri="http://customooxmlschemas.google.com/">
                  <go:slidesCustomData xmlns:go="http://customooxmlschemas.google.com/" textRoundtripDataId="38"/>
                </a:ext>
              </a:extLst>
            </a:endParaRPr>
          </a:p>
          <a:p>
            <a:pPr indent="-457200" lvl="1" marL="914400" rtl="0" algn="l">
              <a:lnSpc>
                <a:spcPct val="90000"/>
              </a:lnSpc>
              <a:spcBef>
                <a:spcPts val="0"/>
              </a:spcBef>
              <a:spcAft>
                <a:spcPts val="0"/>
              </a:spcAft>
              <a:buSzPts val="3600"/>
              <a:buChar char="⮚"/>
            </a:pPr>
            <a:r>
              <a:rPr lang="en-US" u="sng">
                <a:solidFill>
                  <a:schemeClr val="hlink"/>
                </a:solidFill>
                <a:hlinkClick r:id="rId4"/>
                <a:extLst>
                  <a:ext uri="http://customooxmlschemas.google.com/">
                    <go:slidesCustomData xmlns:go="http://customooxmlschemas.google.com/" textRoundtripDataId="39"/>
                  </a:ext>
                </a:extLst>
              </a:rPr>
              <a:t>carey.boelter@state.co.us</a:t>
            </a:r>
            <a:endParaRPr>
              <a:extLst>
                <a:ext uri="http://customooxmlschemas.google.com/">
                  <go:slidesCustomData xmlns:go="http://customooxmlschemas.google.com/" textRoundtripDataId="40"/>
                </a:ext>
              </a:extLst>
            </a:endParaRPr>
          </a:p>
          <a:p>
            <a:pPr indent="-457200" lvl="1" marL="914400" rtl="0" algn="l">
              <a:lnSpc>
                <a:spcPct val="90000"/>
              </a:lnSpc>
              <a:spcBef>
                <a:spcPts val="0"/>
              </a:spcBef>
              <a:spcAft>
                <a:spcPts val="0"/>
              </a:spcAft>
              <a:buSzPts val="3600"/>
              <a:buChar char="⮚"/>
            </a:pPr>
            <a:r>
              <a:rPr lang="en-US" u="sng">
                <a:solidFill>
                  <a:schemeClr val="hlink"/>
                </a:solidFill>
                <a:hlinkClick r:id="rId5"/>
                <a:extLst>
                  <a:ext uri="http://customooxmlschemas.google.com/">
                    <go:slidesCustomData xmlns:go="http://customooxmlschemas.google.com/" textRoundtripDataId="41"/>
                  </a:ext>
                </a:extLst>
              </a:rPr>
              <a:t>steven.wells@state.co.us</a:t>
            </a:r>
            <a:endParaRPr/>
          </a:p>
          <a:p>
            <a:pPr indent="0" lvl="0" marL="0" rtl="0" algn="l">
              <a:lnSpc>
                <a:spcPct val="90000"/>
              </a:lnSpc>
              <a:spcBef>
                <a:spcPts val="0"/>
              </a:spcBef>
              <a:spcAft>
                <a:spcPts val="0"/>
              </a:spcAft>
              <a:buSzPts val="3600"/>
              <a:buNone/>
            </a:pPr>
            <a:r>
              <a:t/>
            </a:r>
            <a:endParaRPr/>
          </a:p>
          <a:p>
            <a:pPr indent="0" lvl="0" marL="0" rtl="0" algn="l">
              <a:lnSpc>
                <a:spcPct val="90000"/>
              </a:lnSpc>
              <a:spcBef>
                <a:spcPts val="1000"/>
              </a:spcBef>
              <a:spcAft>
                <a:spcPts val="0"/>
              </a:spcAft>
              <a:buSzPts val="3600"/>
              <a:buNone/>
            </a:pPr>
            <a:r>
              <a:t/>
            </a:r>
            <a:endParaRPr/>
          </a:p>
        </p:txBody>
      </p:sp>
      <p:sp>
        <p:nvSpPr>
          <p:cNvPr id="375" name="Google Shape;375;g23134abcb55_0_293"/>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3134abcb55_0_300"/>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t>Funding Opportunities</a:t>
            </a:r>
            <a:endParaRPr/>
          </a:p>
        </p:txBody>
      </p:sp>
      <p:sp>
        <p:nvSpPr>
          <p:cNvPr id="382" name="Google Shape;382;g23134abcb55_0_300"/>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sz="3300" u="sng">
                <a:solidFill>
                  <a:schemeClr val="hlink"/>
                </a:solidFill>
                <a:hlinkClick r:id="rId3"/>
              </a:rPr>
              <a:t>EMS Funding Opportunities</a:t>
            </a:r>
            <a:endParaRPr sz="3300"/>
          </a:p>
          <a:p>
            <a:pPr indent="0" lvl="0" marL="0" rtl="0" algn="l">
              <a:lnSpc>
                <a:spcPct val="90000"/>
              </a:lnSpc>
              <a:spcBef>
                <a:spcPts val="1000"/>
              </a:spcBef>
              <a:spcAft>
                <a:spcPts val="0"/>
              </a:spcAft>
              <a:buSzPts val="3600"/>
              <a:buNone/>
            </a:pPr>
            <a:r>
              <a:rPr lang="en-US" sz="3300" u="sng">
                <a:solidFill>
                  <a:schemeClr val="hlink"/>
                </a:solidFill>
                <a:hlinkClick r:id="rId4"/>
              </a:rPr>
              <a:t>BHA Funding Opportunities</a:t>
            </a:r>
            <a:r>
              <a:rPr lang="en-US" sz="3300"/>
              <a:t> </a:t>
            </a:r>
            <a:endParaRPr sz="3300"/>
          </a:p>
          <a:p>
            <a:pPr indent="0" lvl="0" marL="0" rtl="0" algn="l">
              <a:lnSpc>
                <a:spcPct val="90000"/>
              </a:lnSpc>
              <a:spcBef>
                <a:spcPts val="1000"/>
              </a:spcBef>
              <a:spcAft>
                <a:spcPts val="0"/>
              </a:spcAft>
              <a:buSzPts val="3600"/>
              <a:buNone/>
            </a:pPr>
            <a:r>
              <a:rPr lang="en-US" sz="3300" u="sng">
                <a:solidFill>
                  <a:schemeClr val="hlink"/>
                </a:solidFill>
                <a:hlinkClick r:id="rId5"/>
              </a:rPr>
              <a:t>National Aging and Disability Transportation Center</a:t>
            </a:r>
            <a:endParaRPr sz="3300"/>
          </a:p>
        </p:txBody>
      </p:sp>
      <p:sp>
        <p:nvSpPr>
          <p:cNvPr id="383" name="Google Shape;383;g23134abcb55_0_300"/>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292f90fef8e_1_7"/>
          <p:cNvSpPr txBox="1"/>
          <p:nvPr>
            <p:ph type="title"/>
          </p:nvPr>
        </p:nvSpPr>
        <p:spPr>
          <a:xfrm>
            <a:off x="838200" y="437985"/>
            <a:ext cx="10515600" cy="960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Next Meeting</a:t>
            </a:r>
            <a:endParaRPr/>
          </a:p>
        </p:txBody>
      </p:sp>
      <p:sp>
        <p:nvSpPr>
          <p:cNvPr id="390" name="Google Shape;390;g292f90fef8e_1_7"/>
          <p:cNvSpPr txBox="1"/>
          <p:nvPr>
            <p:ph idx="1" type="body"/>
          </p:nvPr>
        </p:nvSpPr>
        <p:spPr>
          <a:xfrm>
            <a:off x="838200" y="1852302"/>
            <a:ext cx="10515600" cy="4205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December 21, 2023: 11-12:30pm</a:t>
            </a:r>
            <a:endParaRPr/>
          </a:p>
          <a:p>
            <a:pPr indent="0" lvl="0" marL="0" rtl="0" algn="l">
              <a:spcBef>
                <a:spcPts val="1000"/>
              </a:spcBef>
              <a:spcAft>
                <a:spcPts val="0"/>
              </a:spcAft>
              <a:buNone/>
            </a:pPr>
            <a:r>
              <a:rPr lang="en-US" u="sng">
                <a:solidFill>
                  <a:schemeClr val="hlink"/>
                </a:solidFill>
                <a:hlinkClick r:id="rId3"/>
              </a:rPr>
              <a:t>https://us06web.zoom.us/meeting/register/tZwtcu-uqjgrG9YQrMiVQqDP6e3FjVJY_h9i</a:t>
            </a:r>
            <a:endParaRPr/>
          </a:p>
          <a:p>
            <a:pPr indent="0" lvl="0" marL="0" rtl="0" algn="l">
              <a:spcBef>
                <a:spcPts val="1000"/>
              </a:spcBef>
              <a:spcAft>
                <a:spcPts val="0"/>
              </a:spcAft>
              <a:buNone/>
            </a:pPr>
            <a:r>
              <a:t/>
            </a:r>
            <a:endParaRPr/>
          </a:p>
        </p:txBody>
      </p:sp>
      <p:sp>
        <p:nvSpPr>
          <p:cNvPr id="391" name="Google Shape;391;g292f90fef8e_1_7"/>
          <p:cNvSpPr txBox="1"/>
          <p:nvPr>
            <p:ph idx="12" type="sldNum"/>
          </p:nvPr>
        </p:nvSpPr>
        <p:spPr>
          <a:xfrm>
            <a:off x="9174126" y="6373686"/>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24fdc13e00a_0_93"/>
          <p:cNvSpPr txBox="1"/>
          <p:nvPr>
            <p:ph type="title"/>
          </p:nvPr>
        </p:nvSpPr>
        <p:spPr>
          <a:xfrm>
            <a:off x="151650" y="171275"/>
            <a:ext cx="119172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Thank You and Questions</a:t>
            </a:r>
            <a:endParaRPr/>
          </a:p>
        </p:txBody>
      </p:sp>
      <p:pic>
        <p:nvPicPr>
          <p:cNvPr id="398" name="Google Shape;398;g24fdc13e00a_0_93"/>
          <p:cNvPicPr preferRelativeResize="0"/>
          <p:nvPr/>
        </p:nvPicPr>
        <p:blipFill rotWithShape="1">
          <a:blip r:embed="rId3">
            <a:alphaModFix/>
          </a:blip>
          <a:srcRect b="0" l="0" r="0" t="0"/>
          <a:stretch/>
        </p:blipFill>
        <p:spPr>
          <a:xfrm>
            <a:off x="4909910" y="6330253"/>
            <a:ext cx="2369782" cy="418661"/>
          </a:xfrm>
          <a:prstGeom prst="rect">
            <a:avLst/>
          </a:prstGeom>
          <a:noFill/>
          <a:ln>
            <a:noFill/>
          </a:ln>
        </p:spPr>
      </p:pic>
      <p:sp>
        <p:nvSpPr>
          <p:cNvPr id="399" name="Google Shape;399;g24fdc13e00a_0_93"/>
          <p:cNvSpPr/>
          <p:nvPr/>
        </p:nvSpPr>
        <p:spPr>
          <a:xfrm>
            <a:off x="852725" y="1296900"/>
            <a:ext cx="4970100" cy="3739800"/>
          </a:xfrm>
          <a:prstGeom prst="roundRect">
            <a:avLst>
              <a:gd fmla="val 16667" name="adj"/>
            </a:avLst>
          </a:prstGeom>
          <a:solidFill>
            <a:schemeClr val="lt1"/>
          </a:solidFill>
          <a:ln cap="flat" cmpd="sng" w="25400">
            <a:solidFill>
              <a:srgbClr val="00125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Arial"/>
              <a:buNone/>
            </a:pPr>
            <a:r>
              <a:rPr b="1" lang="en-US">
                <a:solidFill>
                  <a:schemeClr val="dk1"/>
                </a:solidFill>
                <a:latin typeface="Trebuchet MS"/>
                <a:ea typeface="Trebuchet MS"/>
                <a:cs typeface="Trebuchet MS"/>
                <a:sym typeface="Trebuchet MS"/>
              </a:rPr>
              <a:t>BHA Mission:</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400"/>
              <a:buFont typeface="Arial"/>
              <a:buNone/>
            </a:pPr>
            <a:r>
              <a:rPr b="1" lang="en-US">
                <a:solidFill>
                  <a:schemeClr val="dk1"/>
                </a:solidFill>
                <a:latin typeface="Trebuchet MS"/>
                <a:ea typeface="Trebuchet MS"/>
                <a:cs typeface="Trebuchet MS"/>
                <a:sym typeface="Trebuchet MS"/>
              </a:rPr>
              <a:t>To co-create a people-first behavioral health system that meets the needs of all people in Colorado</a:t>
            </a:r>
            <a:endParaRPr b="1">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2400"/>
              <a:buFont typeface="Arial"/>
              <a:buNone/>
            </a:pPr>
            <a:r>
              <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400"/>
              <a:buFont typeface="Arial"/>
              <a:buNone/>
            </a:pPr>
            <a:r>
              <a:rPr b="1" lang="en-US">
                <a:solidFill>
                  <a:schemeClr val="dk1"/>
                </a:solidFill>
                <a:latin typeface="Trebuchet MS"/>
                <a:ea typeface="Trebuchet MS"/>
                <a:cs typeface="Trebuchet MS"/>
                <a:sym typeface="Trebuchet MS"/>
              </a:rPr>
              <a:t>Carey Boelter</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lang="en-US">
                <a:solidFill>
                  <a:schemeClr val="dk1"/>
                </a:solidFill>
                <a:latin typeface="Trebuchet MS"/>
                <a:ea typeface="Trebuchet MS"/>
                <a:cs typeface="Trebuchet MS"/>
                <a:sym typeface="Trebuchet MS"/>
              </a:rPr>
              <a:t>Associate Director Crisis Services, BHA</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lang="en-US" u="sng">
                <a:solidFill>
                  <a:schemeClr val="hlink"/>
                </a:solidFill>
                <a:latin typeface="Trebuchet MS"/>
                <a:ea typeface="Trebuchet MS"/>
                <a:cs typeface="Trebuchet MS"/>
                <a:sym typeface="Trebuchet MS"/>
                <a:hlinkClick r:id="rId4"/>
              </a:rPr>
              <a:t>carey.boelter@state.co.us</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400"/>
              <a:buFont typeface="Arial"/>
              <a:buNone/>
            </a:pPr>
            <a:r>
              <a:rPr b="1" lang="en-US">
                <a:solidFill>
                  <a:schemeClr val="dk1"/>
                </a:solidFill>
                <a:latin typeface="Trebuchet MS"/>
                <a:ea typeface="Trebuchet MS"/>
                <a:cs typeface="Trebuchet MS"/>
                <a:sym typeface="Trebuchet MS"/>
              </a:rPr>
              <a:t>Marc Condojani</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lang="en-US">
                <a:solidFill>
                  <a:schemeClr val="dk1"/>
                </a:solidFill>
                <a:latin typeface="Trebuchet MS"/>
                <a:ea typeface="Trebuchet MS"/>
                <a:cs typeface="Trebuchet MS"/>
                <a:sym typeface="Trebuchet MS"/>
              </a:rPr>
              <a:t>Manager of Crisis Services Colorado, BHA  </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lang="en-US" u="sng">
                <a:solidFill>
                  <a:schemeClr val="hlink"/>
                </a:solidFill>
                <a:latin typeface="Trebuchet MS"/>
                <a:ea typeface="Trebuchet MS"/>
                <a:cs typeface="Trebuchet MS"/>
                <a:sym typeface="Trebuchet MS"/>
                <a:hlinkClick r:id="rId5"/>
              </a:rPr>
              <a:t>marc.condojani@state.co.us</a:t>
            </a:r>
            <a:endParaRPr b="1">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300"/>
              <a:buFont typeface="Arial"/>
              <a:buNone/>
            </a:pPr>
            <a:r>
              <a:t/>
            </a:r>
            <a:endParaRPr i="0" u="sng"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rPr b="1" lang="en-US">
                <a:solidFill>
                  <a:schemeClr val="dk1"/>
                </a:solidFill>
                <a:latin typeface="Trebuchet MS"/>
                <a:ea typeface="Trebuchet MS"/>
                <a:cs typeface="Trebuchet MS"/>
                <a:sym typeface="Trebuchet MS"/>
              </a:rPr>
              <a:t>Steven Wells</a:t>
            </a:r>
            <a:endParaRPr b="1" i="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rPr lang="en-US">
                <a:solidFill>
                  <a:schemeClr val="dk1"/>
                </a:solidFill>
                <a:latin typeface="Trebuchet MS"/>
                <a:ea typeface="Trebuchet MS"/>
                <a:cs typeface="Trebuchet MS"/>
                <a:sym typeface="Trebuchet MS"/>
              </a:rPr>
              <a:t>Crisis Program Manager, BHA</a:t>
            </a:r>
            <a:endParaRPr>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rPr lang="en-US" u="sng">
                <a:solidFill>
                  <a:schemeClr val="hlink"/>
                </a:solidFill>
                <a:latin typeface="Trebuchet MS"/>
                <a:ea typeface="Trebuchet MS"/>
                <a:cs typeface="Trebuchet MS"/>
                <a:sym typeface="Trebuchet MS"/>
                <a:hlinkClick r:id="rId6"/>
              </a:rPr>
              <a:t>steven.wells@state.co.us</a:t>
            </a:r>
            <a:endParaRPr i="0" u="sng"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t/>
            </a:r>
            <a:endParaRPr b="0" i="0" sz="1500" u="none" cap="none" strike="noStrike">
              <a:solidFill>
                <a:schemeClr val="dk1"/>
              </a:solidFill>
              <a:latin typeface="Trebuchet MS"/>
              <a:ea typeface="Trebuchet MS"/>
              <a:cs typeface="Trebuchet MS"/>
              <a:sym typeface="Trebuchet MS"/>
            </a:endParaRPr>
          </a:p>
        </p:txBody>
      </p:sp>
      <p:sp>
        <p:nvSpPr>
          <p:cNvPr id="400" name="Google Shape;400;g24fdc13e00a_0_93"/>
          <p:cNvSpPr/>
          <p:nvPr/>
        </p:nvSpPr>
        <p:spPr>
          <a:xfrm>
            <a:off x="6408100" y="1296888"/>
            <a:ext cx="4970100" cy="2918700"/>
          </a:xfrm>
          <a:prstGeom prst="roundRect">
            <a:avLst>
              <a:gd fmla="val 16667" name="adj"/>
            </a:avLst>
          </a:prstGeom>
          <a:solidFill>
            <a:schemeClr val="lt1"/>
          </a:solidFill>
          <a:ln cap="flat" cmpd="sng" w="25400">
            <a:solidFill>
              <a:srgbClr val="00125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300"/>
              <a:buFont typeface="Arial"/>
              <a:buNone/>
            </a:pPr>
            <a:r>
              <a:t/>
            </a:r>
            <a:endParaRPr u="sng">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b="1" lang="en-US">
                <a:solidFill>
                  <a:schemeClr val="dk1"/>
                </a:solidFill>
                <a:latin typeface="Trebuchet MS"/>
                <a:ea typeface="Trebuchet MS"/>
                <a:cs typeface="Trebuchet MS"/>
                <a:sym typeface="Trebuchet MS"/>
              </a:rPr>
              <a:t>HCPF Mission: </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b="1" lang="en-US">
                <a:solidFill>
                  <a:schemeClr val="dk1"/>
                </a:solidFill>
                <a:latin typeface="Trebuchet MS"/>
                <a:ea typeface="Trebuchet MS"/>
                <a:cs typeface="Trebuchet MS"/>
                <a:sym typeface="Trebuchet MS"/>
              </a:rPr>
              <a:t>To improve health care equity, access and outcomes for the people we serve while saving Coloradans money on health care and driving value for Colorado</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b="1" lang="en-US">
                <a:solidFill>
                  <a:schemeClr val="dk1"/>
                </a:solidFill>
                <a:latin typeface="Trebuchet MS"/>
                <a:ea typeface="Trebuchet MS"/>
                <a:cs typeface="Trebuchet MS"/>
                <a:sym typeface="Trebuchet MS"/>
              </a:rPr>
              <a:t>Jennifer Holcomb</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lang="en-US">
                <a:solidFill>
                  <a:schemeClr val="dk1"/>
                </a:solidFill>
                <a:latin typeface="Trebuchet MS"/>
                <a:ea typeface="Trebuchet MS"/>
                <a:cs typeface="Trebuchet MS"/>
                <a:sym typeface="Trebuchet MS"/>
              </a:rPr>
              <a:t>Behavioral Health Managed Care Section Manager </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lang="en-US">
                <a:solidFill>
                  <a:schemeClr val="dk1"/>
                </a:solidFill>
                <a:latin typeface="Trebuchet MS"/>
                <a:ea typeface="Trebuchet MS"/>
                <a:cs typeface="Trebuchet MS"/>
                <a:sym typeface="Trebuchet MS"/>
              </a:rPr>
              <a:t>     &amp; SUD Senior Staff Authority, HCPF</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lang="en-US" u="sng">
                <a:solidFill>
                  <a:schemeClr val="hlink"/>
                </a:solidFill>
                <a:latin typeface="Trebuchet MS"/>
                <a:ea typeface="Trebuchet MS"/>
                <a:cs typeface="Trebuchet MS"/>
                <a:sym typeface="Trebuchet MS"/>
                <a:hlinkClick r:id="rId7"/>
              </a:rPr>
              <a:t>jennifer.holcomb@state.co.us</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t/>
            </a:r>
            <a:endParaRPr b="1">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rPr b="1" i="0" lang="en-US" u="none" cap="none" strike="noStrike">
                <a:solidFill>
                  <a:schemeClr val="dk1"/>
                </a:solidFill>
                <a:latin typeface="Trebuchet MS"/>
                <a:ea typeface="Trebuchet MS"/>
                <a:cs typeface="Trebuchet MS"/>
                <a:sym typeface="Trebuchet MS"/>
              </a:rPr>
              <a:t>Meghan Morrissey</a:t>
            </a:r>
            <a:endParaRPr i="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rPr i="0" lang="en-US" u="none" cap="none" strike="noStrike">
                <a:solidFill>
                  <a:schemeClr val="dk1"/>
                </a:solidFill>
                <a:latin typeface="Trebuchet MS"/>
                <a:ea typeface="Trebuchet MS"/>
                <a:cs typeface="Trebuchet MS"/>
                <a:sym typeface="Trebuchet MS"/>
              </a:rPr>
              <a:t>Crisis Services Policy Advisor, HCPF</a:t>
            </a:r>
            <a:endParaRPr i="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rPr i="0" lang="en-US" u="sng" cap="none" strike="noStrike">
                <a:solidFill>
                  <a:schemeClr val="hlink"/>
                </a:solidFill>
                <a:latin typeface="Trebuchet MS"/>
                <a:ea typeface="Trebuchet MS"/>
                <a:cs typeface="Trebuchet MS"/>
                <a:sym typeface="Trebuchet MS"/>
                <a:hlinkClick r:id="rId8"/>
              </a:rPr>
              <a:t>meghan.morrissey@state.co.us</a:t>
            </a:r>
            <a:endParaRPr i="0" u="sng"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t/>
            </a:r>
            <a:endParaRPr i="0" u="sng"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t/>
            </a:r>
            <a:endParaRPr i="0" u="sng"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t/>
            </a:r>
            <a:endParaRPr i="0" u="none" cap="none" strike="noStrike">
              <a:solidFill>
                <a:schemeClr val="dk1"/>
              </a:solidFill>
              <a:latin typeface="Trebuchet MS"/>
              <a:ea typeface="Trebuchet MS"/>
              <a:cs typeface="Trebuchet MS"/>
              <a:sym typeface="Trebuchet MS"/>
            </a:endParaRPr>
          </a:p>
        </p:txBody>
      </p:sp>
      <p:sp>
        <p:nvSpPr>
          <p:cNvPr id="401" name="Google Shape;401;g24fdc13e00a_0_93"/>
          <p:cNvSpPr/>
          <p:nvPr/>
        </p:nvSpPr>
        <p:spPr>
          <a:xfrm>
            <a:off x="6408100" y="4286825"/>
            <a:ext cx="4970100" cy="1869900"/>
          </a:xfrm>
          <a:prstGeom prst="roundRect">
            <a:avLst>
              <a:gd fmla="val 16667" name="adj"/>
            </a:avLst>
          </a:prstGeom>
          <a:solidFill>
            <a:schemeClr val="lt1"/>
          </a:solidFill>
          <a:ln cap="flat" cmpd="sng" w="25400">
            <a:solidFill>
              <a:srgbClr val="00125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300"/>
              <a:buFont typeface="Arial"/>
              <a:buNone/>
            </a:pPr>
            <a:r>
              <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b="1" lang="en-US">
                <a:solidFill>
                  <a:schemeClr val="dk1"/>
                </a:solidFill>
                <a:latin typeface="Trebuchet MS"/>
                <a:ea typeface="Trebuchet MS"/>
                <a:cs typeface="Trebuchet MS"/>
                <a:sym typeface="Trebuchet MS"/>
              </a:rPr>
              <a:t>CDPHE Mission: </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b="1" lang="en-US">
                <a:solidFill>
                  <a:schemeClr val="dk1"/>
                </a:solidFill>
                <a:latin typeface="Trebuchet MS"/>
                <a:ea typeface="Trebuchet MS"/>
                <a:cs typeface="Trebuchet MS"/>
                <a:sym typeface="Trebuchet MS"/>
              </a:rPr>
              <a:t>Advancing Colorado’s health and protecting the places where we live, learn, work, and play.</a:t>
            </a:r>
            <a:endParaRPr b="1">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2300"/>
              <a:buFont typeface="Arial"/>
              <a:buNone/>
            </a:pPr>
            <a:r>
              <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b="1" lang="en-US">
                <a:solidFill>
                  <a:schemeClr val="dk1"/>
                </a:solidFill>
                <a:latin typeface="Trebuchet MS"/>
                <a:ea typeface="Trebuchet MS"/>
                <a:cs typeface="Trebuchet MS"/>
                <a:sym typeface="Trebuchet MS"/>
              </a:rPr>
              <a:t>Alexandra Haas</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lang="en-US">
                <a:solidFill>
                  <a:schemeClr val="dk1"/>
                </a:solidFill>
                <a:latin typeface="Trebuchet MS"/>
                <a:ea typeface="Trebuchet MS"/>
                <a:cs typeface="Trebuchet MS"/>
                <a:sym typeface="Trebuchet MS"/>
              </a:rPr>
              <a:t>Policy Supervisor of Health Facilities &amp; EMS Division, CDPHE</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lang="en-US" u="sng">
                <a:solidFill>
                  <a:schemeClr val="hlink"/>
                </a:solidFill>
                <a:latin typeface="Trebuchet MS"/>
                <a:ea typeface="Trebuchet MS"/>
                <a:cs typeface="Trebuchet MS"/>
                <a:sym typeface="Trebuchet MS"/>
                <a:hlinkClick r:id="rId9"/>
              </a:rPr>
              <a:t>alexandra.haas@state.co.us</a:t>
            </a:r>
            <a:endParaRPr b="1">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300"/>
              <a:buFont typeface="Arial"/>
              <a:buNone/>
            </a:pPr>
            <a:r>
              <a:t/>
            </a:r>
            <a:endParaRPr b="0" i="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6000"/>
              <a:buFont typeface="Trebuchet MS"/>
              <a:buNone/>
            </a:pPr>
            <a:r>
              <a:rPr lang="en-US"/>
              <a:t>Agenda</a:t>
            </a:r>
            <a:endParaRPr/>
          </a:p>
        </p:txBody>
      </p:sp>
      <p:sp>
        <p:nvSpPr>
          <p:cNvPr id="190" name="Google Shape;190;p2"/>
          <p:cNvSpPr txBox="1"/>
          <p:nvPr>
            <p:ph idx="1" type="body"/>
          </p:nvPr>
        </p:nvSpPr>
        <p:spPr>
          <a:xfrm>
            <a:off x="622300" y="1913974"/>
            <a:ext cx="10388700" cy="39612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200"/>
              </a:spcBef>
              <a:spcAft>
                <a:spcPts val="0"/>
              </a:spcAft>
              <a:buSzPts val="2400"/>
              <a:buChar char="•"/>
            </a:pPr>
            <a:r>
              <a:rPr lang="en-US" sz="2400"/>
              <a:t>Welcome and Introductions </a:t>
            </a:r>
            <a:endParaRPr sz="2400"/>
          </a:p>
          <a:p>
            <a:pPr indent="-381000" lvl="0" marL="457200" rtl="0" algn="l">
              <a:lnSpc>
                <a:spcPct val="90000"/>
              </a:lnSpc>
              <a:spcBef>
                <a:spcPts val="1200"/>
              </a:spcBef>
              <a:spcAft>
                <a:spcPts val="0"/>
              </a:spcAft>
              <a:buSzPts val="2400"/>
              <a:buChar char="•"/>
            </a:pPr>
            <a:r>
              <a:rPr lang="en-US" sz="2400"/>
              <a:t>Communications</a:t>
            </a:r>
            <a:endParaRPr sz="2400"/>
          </a:p>
          <a:p>
            <a:pPr indent="-381000" lvl="0" marL="457200" rtl="0" algn="l">
              <a:lnSpc>
                <a:spcPct val="90000"/>
              </a:lnSpc>
              <a:spcBef>
                <a:spcPts val="1200"/>
              </a:spcBef>
              <a:spcAft>
                <a:spcPts val="0"/>
              </a:spcAft>
              <a:buSzPts val="2400"/>
              <a:buChar char="•"/>
            </a:pPr>
            <a:r>
              <a:rPr lang="en-US" sz="2400"/>
              <a:t>988 Update</a:t>
            </a:r>
            <a:endParaRPr sz="2400"/>
          </a:p>
          <a:p>
            <a:pPr indent="-381000" lvl="0" marL="457200" rtl="0" algn="l">
              <a:lnSpc>
                <a:spcPct val="90000"/>
              </a:lnSpc>
              <a:spcBef>
                <a:spcPts val="1200"/>
              </a:spcBef>
              <a:spcAft>
                <a:spcPts val="0"/>
              </a:spcAft>
              <a:buSzPts val="2400"/>
              <a:buChar char="•"/>
            </a:pPr>
            <a:r>
              <a:rPr lang="en-US" sz="2400"/>
              <a:t>BHA Learning Management System Crisis Curriculum Update</a:t>
            </a:r>
            <a:endParaRPr sz="2400"/>
          </a:p>
          <a:p>
            <a:pPr indent="-381000" lvl="0" marL="457200" rtl="0" algn="l">
              <a:lnSpc>
                <a:spcPct val="90000"/>
              </a:lnSpc>
              <a:spcBef>
                <a:spcPts val="1200"/>
              </a:spcBef>
              <a:spcAft>
                <a:spcPts val="0"/>
              </a:spcAft>
              <a:buSzPts val="2400"/>
              <a:buChar char="•"/>
            </a:pPr>
            <a:r>
              <a:rPr lang="en-US" sz="2400"/>
              <a:t>HCPF Enrollment Clarification</a:t>
            </a:r>
            <a:endParaRPr sz="2400"/>
          </a:p>
          <a:p>
            <a:pPr indent="0" lvl="0" marL="0" rtl="0" algn="l">
              <a:lnSpc>
                <a:spcPct val="90000"/>
              </a:lnSpc>
              <a:spcBef>
                <a:spcPts val="1200"/>
              </a:spcBef>
              <a:spcAft>
                <a:spcPts val="0"/>
              </a:spcAft>
              <a:buNone/>
            </a:pPr>
            <a:r>
              <a:t/>
            </a:r>
            <a:endParaRPr sz="2400"/>
          </a:p>
          <a:p>
            <a:pPr indent="0" lvl="0" marL="0" rtl="0" algn="l">
              <a:lnSpc>
                <a:spcPct val="90000"/>
              </a:lnSpc>
              <a:spcBef>
                <a:spcPts val="1200"/>
              </a:spcBef>
              <a:spcAft>
                <a:spcPts val="0"/>
              </a:spcAft>
              <a:buSzPts val="3600"/>
              <a:buNone/>
            </a:pPr>
            <a:r>
              <a:t/>
            </a:r>
            <a:endParaRPr sz="2000"/>
          </a:p>
        </p:txBody>
      </p:sp>
      <p:pic>
        <p:nvPicPr>
          <p:cNvPr id="191" name="Google Shape;191;p2"/>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g23134abcb55_0_81"/>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6000"/>
              <a:buFont typeface="Trebuchet MS"/>
              <a:buNone/>
            </a:pPr>
            <a:r>
              <a:rPr lang="en-US">
                <a:solidFill>
                  <a:schemeClr val="dk1"/>
                </a:solidFill>
                <a:extLst>
                  <a:ext uri="http://customooxmlschemas.google.com/">
                    <go:slidesCustomData xmlns:go="http://customooxmlschemas.google.com/" textRoundtripDataId="0"/>
                  </a:ext>
                </a:extLst>
              </a:rPr>
              <a:t>Introducti</a:t>
            </a:r>
            <a:r>
              <a:rPr lang="en-US">
                <a:solidFill>
                  <a:schemeClr val="dk1"/>
                </a:solidFill>
                <a:extLst>
                  <a:ext uri="http://customooxmlschemas.google.com/">
                    <go:slidesCustomData xmlns:go="http://customooxmlschemas.google.com/" textRoundtripDataId="1"/>
                  </a:ext>
                </a:extLst>
              </a:rPr>
              <a:t>o</a:t>
            </a:r>
            <a:r>
              <a:rPr lang="en-US">
                <a:solidFill>
                  <a:schemeClr val="dk1"/>
                </a:solidFill>
                <a:extLst>
                  <a:ext uri="http://customooxmlschemas.google.com/">
                    <go:slidesCustomData xmlns:go="http://customooxmlschemas.google.com/" textRoundtripDataId="2"/>
                  </a:ext>
                </a:extLst>
              </a:rPr>
              <a:t>ns</a:t>
            </a:r>
            <a:endParaRPr>
              <a:solidFill>
                <a:schemeClr val="dk1"/>
              </a:solidFill>
            </a:endParaRPr>
          </a:p>
        </p:txBody>
      </p:sp>
      <p:pic>
        <p:nvPicPr>
          <p:cNvPr descr="Headshot of Meghan Morrissey" id="197" name="Google Shape;197;g23134abcb55_0_81" title="Headshot"/>
          <p:cNvPicPr preferRelativeResize="0"/>
          <p:nvPr/>
        </p:nvPicPr>
        <p:blipFill rotWithShape="1">
          <a:blip r:embed="rId3">
            <a:alphaModFix/>
          </a:blip>
          <a:srcRect b="0" l="0" r="0" t="0"/>
          <a:stretch/>
        </p:blipFill>
        <p:spPr>
          <a:xfrm>
            <a:off x="1670725" y="1778888"/>
            <a:ext cx="1097280" cy="1097280"/>
          </a:xfrm>
          <a:prstGeom prst="rect">
            <a:avLst/>
          </a:prstGeom>
          <a:noFill/>
          <a:ln>
            <a:noFill/>
          </a:ln>
          <a:effectLst>
            <a:outerShdw blurRad="190500" rotWithShape="0" algn="tl">
              <a:srgbClr val="000000">
                <a:alpha val="66274"/>
              </a:srgbClr>
            </a:outerShdw>
          </a:effectLst>
        </p:spPr>
      </p:pic>
      <p:sp>
        <p:nvSpPr>
          <p:cNvPr id="198" name="Google Shape;198;g23134abcb55_0_81"/>
          <p:cNvSpPr txBox="1"/>
          <p:nvPr/>
        </p:nvSpPr>
        <p:spPr>
          <a:xfrm>
            <a:off x="2768000" y="1778888"/>
            <a:ext cx="1573500" cy="182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Trebuchet MS"/>
                <a:ea typeface="Trebuchet MS"/>
                <a:cs typeface="Trebuchet MS"/>
                <a:sym typeface="Trebuchet MS"/>
              </a:rPr>
              <a:t>Meghan Morrissey</a:t>
            </a:r>
            <a:endParaRPr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i="0" lang="en-US" sz="1200" u="none" cap="none" strike="noStrike">
                <a:solidFill>
                  <a:srgbClr val="000000"/>
                </a:solidFill>
                <a:latin typeface="Trebuchet MS"/>
                <a:ea typeface="Trebuchet MS"/>
                <a:cs typeface="Trebuchet MS"/>
                <a:sym typeface="Trebuchet MS"/>
              </a:rPr>
              <a:t>Crisis Services Policy Advisor, </a:t>
            </a:r>
            <a:r>
              <a:rPr lang="en-US" sz="1200">
                <a:latin typeface="Trebuchet MS"/>
                <a:ea typeface="Trebuchet MS"/>
                <a:cs typeface="Trebuchet MS"/>
                <a:sym typeface="Trebuchet MS"/>
              </a:rPr>
              <a:t>HCPF</a:t>
            </a:r>
            <a:endParaRPr i="0" sz="1200" u="none" cap="none" strike="noStrike">
              <a:solidFill>
                <a:srgbClr val="000000"/>
              </a:solidFill>
              <a:latin typeface="Trebuchet MS"/>
              <a:ea typeface="Trebuchet MS"/>
              <a:cs typeface="Trebuchet MS"/>
              <a:sym typeface="Trebuchet MS"/>
            </a:endParaRPr>
          </a:p>
        </p:txBody>
      </p:sp>
      <p:sp>
        <p:nvSpPr>
          <p:cNvPr id="199" name="Google Shape;199;g23134abcb55_0_81"/>
          <p:cNvSpPr txBox="1"/>
          <p:nvPr/>
        </p:nvSpPr>
        <p:spPr>
          <a:xfrm>
            <a:off x="1824999" y="3988622"/>
            <a:ext cx="1484700" cy="137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Trebuchet MS"/>
                <a:ea typeface="Trebuchet MS"/>
                <a:cs typeface="Trebuchet MS"/>
                <a:sym typeface="Trebuchet MS"/>
              </a:rPr>
              <a:t>Marc Cond</a:t>
            </a:r>
            <a:r>
              <a:rPr b="1" lang="en-US" sz="1200">
                <a:latin typeface="Trebuchet MS"/>
                <a:ea typeface="Trebuchet MS"/>
                <a:cs typeface="Trebuchet MS"/>
                <a:sym typeface="Trebuchet MS"/>
              </a:rPr>
              <a:t>o</a:t>
            </a:r>
            <a:r>
              <a:rPr b="1" i="0" lang="en-US" sz="1200" u="none" cap="none" strike="noStrike">
                <a:solidFill>
                  <a:srgbClr val="000000"/>
                </a:solidFill>
                <a:latin typeface="Trebuchet MS"/>
                <a:ea typeface="Trebuchet MS"/>
                <a:cs typeface="Trebuchet MS"/>
                <a:sym typeface="Trebuchet MS"/>
              </a:rPr>
              <a:t>jani</a:t>
            </a:r>
            <a:endParaRPr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i="0" lang="en-US" sz="1200" u="none" cap="none" strike="noStrike">
                <a:solidFill>
                  <a:srgbClr val="000000"/>
                </a:solidFill>
                <a:latin typeface="Trebuchet MS"/>
                <a:ea typeface="Trebuchet MS"/>
                <a:cs typeface="Trebuchet MS"/>
                <a:sym typeface="Trebuchet MS"/>
              </a:rPr>
              <a:t>Manager of Crisis Services Colorado, BHA </a:t>
            </a:r>
            <a:endParaRPr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200" name="Google Shape;200;g23134abcb55_0_81"/>
          <p:cNvSpPr txBox="1"/>
          <p:nvPr/>
        </p:nvSpPr>
        <p:spPr>
          <a:xfrm>
            <a:off x="5979009" y="1778888"/>
            <a:ext cx="1484700" cy="137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Trebuchet MS"/>
                <a:ea typeface="Trebuchet MS"/>
                <a:cs typeface="Trebuchet MS"/>
                <a:sym typeface="Trebuchet MS"/>
              </a:rPr>
              <a:t>Jennifer Holcomb</a:t>
            </a:r>
            <a:endParaRPr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i="0" lang="en-US" sz="1200" u="none" cap="none" strike="noStrike">
                <a:solidFill>
                  <a:srgbClr val="000000"/>
                </a:solidFill>
                <a:latin typeface="Trebuchet MS"/>
                <a:ea typeface="Trebuchet MS"/>
                <a:cs typeface="Trebuchet MS"/>
                <a:sym typeface="Trebuchet MS"/>
              </a:rPr>
              <a:t>Behavioral Health </a:t>
            </a:r>
            <a:r>
              <a:rPr i="0" lang="en-US" sz="1200" u="none" cap="none" strike="noStrike">
                <a:solidFill>
                  <a:srgbClr val="000000"/>
                </a:solidFill>
                <a:latin typeface="Trebuchet MS"/>
                <a:ea typeface="Trebuchet MS"/>
                <a:cs typeface="Trebuchet MS"/>
                <a:sym typeface="Trebuchet MS"/>
                <a:extLst>
                  <a:ext uri="http://customooxmlschemas.google.com/">
                    <go:slidesCustomData xmlns:go="http://customooxmlschemas.google.com/" textRoundtripDataId="3"/>
                  </a:ext>
                </a:extLst>
              </a:rPr>
              <a:t>Managed</a:t>
            </a:r>
            <a:r>
              <a:rPr i="0" lang="en-US" sz="1200" u="none" cap="none" strike="noStrike">
                <a:solidFill>
                  <a:srgbClr val="000000"/>
                </a:solidFill>
                <a:latin typeface="Trebuchet MS"/>
                <a:ea typeface="Trebuchet MS"/>
                <a:cs typeface="Trebuchet MS"/>
                <a:sym typeface="Trebuchet MS"/>
              </a:rPr>
              <a:t> Care Section Manager &amp; SUD Senior Staff Authority, HCPF</a:t>
            </a:r>
            <a:endParaRPr i="0" sz="1200" u="none" cap="none" strike="noStrike">
              <a:solidFill>
                <a:srgbClr val="000000"/>
              </a:solidFill>
              <a:latin typeface="Trebuchet MS"/>
              <a:ea typeface="Trebuchet MS"/>
              <a:cs typeface="Trebuchet MS"/>
              <a:sym typeface="Trebuchet MS"/>
            </a:endParaRPr>
          </a:p>
        </p:txBody>
      </p:sp>
      <p:sp>
        <p:nvSpPr>
          <p:cNvPr id="201" name="Google Shape;201;g23134abcb55_0_81"/>
          <p:cNvSpPr txBox="1"/>
          <p:nvPr/>
        </p:nvSpPr>
        <p:spPr>
          <a:xfrm>
            <a:off x="9101212" y="1778888"/>
            <a:ext cx="1484700" cy="137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Trebuchet MS"/>
                <a:ea typeface="Trebuchet MS"/>
                <a:cs typeface="Trebuchet MS"/>
                <a:sym typeface="Trebuchet MS"/>
              </a:rPr>
              <a:t>Alexandra Haas</a:t>
            </a:r>
            <a:endParaRPr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i="0" lang="en-US" sz="1200" u="none" cap="none" strike="noStrike">
                <a:solidFill>
                  <a:srgbClr val="000000"/>
                </a:solidFill>
                <a:latin typeface="Trebuchet MS"/>
                <a:ea typeface="Trebuchet MS"/>
                <a:cs typeface="Trebuchet MS"/>
                <a:sym typeface="Trebuchet MS"/>
              </a:rPr>
              <a:t>Policy Supervisor of Health Facilities &amp; EMS Division, CDPHE</a:t>
            </a:r>
            <a:endParaRPr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pic>
        <p:nvPicPr>
          <p:cNvPr descr="Headshot of Jennifer Holcomb" id="202" name="Google Shape;202;g23134abcb55_0_81" title="Headshot"/>
          <p:cNvPicPr preferRelativeResize="0"/>
          <p:nvPr/>
        </p:nvPicPr>
        <p:blipFill rotWithShape="1">
          <a:blip r:embed="rId4">
            <a:alphaModFix/>
          </a:blip>
          <a:srcRect b="0" l="7942" r="3803" t="0"/>
          <a:stretch/>
        </p:blipFill>
        <p:spPr>
          <a:xfrm>
            <a:off x="4802998" y="1778888"/>
            <a:ext cx="1097282" cy="1097281"/>
          </a:xfrm>
          <a:prstGeom prst="rect">
            <a:avLst/>
          </a:prstGeom>
          <a:noFill/>
          <a:ln>
            <a:noFill/>
          </a:ln>
          <a:effectLst>
            <a:outerShdw blurRad="214313" rotWithShape="0" algn="bl">
              <a:srgbClr val="000000">
                <a:alpha val="63529"/>
              </a:srgbClr>
            </a:outerShdw>
          </a:effectLst>
        </p:spPr>
      </p:pic>
      <p:pic>
        <p:nvPicPr>
          <p:cNvPr descr="Photo of Mountain Landscape in place of headshot of Alexandra Haas&#10;" id="203" name="Google Shape;203;g23134abcb55_0_81"/>
          <p:cNvPicPr preferRelativeResize="0"/>
          <p:nvPr/>
        </p:nvPicPr>
        <p:blipFill rotWithShape="1">
          <a:blip r:embed="rId5">
            <a:alphaModFix/>
          </a:blip>
          <a:srcRect b="0" l="0" r="15253" t="0"/>
          <a:stretch/>
        </p:blipFill>
        <p:spPr>
          <a:xfrm>
            <a:off x="7935275" y="1778888"/>
            <a:ext cx="1097280" cy="1097279"/>
          </a:xfrm>
          <a:prstGeom prst="rect">
            <a:avLst/>
          </a:prstGeom>
          <a:noFill/>
          <a:ln>
            <a:noFill/>
          </a:ln>
          <a:effectLst>
            <a:outerShdw blurRad="157163" rotWithShape="0" algn="bl" dist="19050">
              <a:srgbClr val="000000">
                <a:alpha val="61568"/>
              </a:srgbClr>
            </a:outerShdw>
          </a:effectLst>
        </p:spPr>
      </p:pic>
      <p:pic>
        <p:nvPicPr>
          <p:cNvPr descr="Headshot of Steven Wells" id="204" name="Google Shape;204;g23134abcb55_0_81"/>
          <p:cNvPicPr preferRelativeResize="0"/>
          <p:nvPr/>
        </p:nvPicPr>
        <p:blipFill rotWithShape="1">
          <a:blip r:embed="rId6">
            <a:alphaModFix/>
          </a:blip>
          <a:srcRect b="12212" l="13452" r="11769" t="12212"/>
          <a:stretch/>
        </p:blipFill>
        <p:spPr>
          <a:xfrm>
            <a:off x="6134012" y="3988622"/>
            <a:ext cx="1097280" cy="1108253"/>
          </a:xfrm>
          <a:prstGeom prst="rect">
            <a:avLst/>
          </a:prstGeom>
          <a:noFill/>
          <a:ln>
            <a:noFill/>
          </a:ln>
          <a:effectLst>
            <a:outerShdw blurRad="57150" rotWithShape="0" algn="bl" dir="5400000" dist="19050">
              <a:srgbClr val="000000">
                <a:alpha val="27000"/>
              </a:srgbClr>
            </a:outerShdw>
          </a:effectLst>
        </p:spPr>
      </p:pic>
      <p:pic>
        <p:nvPicPr>
          <p:cNvPr descr="Headshot of Marc Condijani" id="205" name="Google Shape;205;g23134abcb55_0_81"/>
          <p:cNvPicPr preferRelativeResize="0"/>
          <p:nvPr/>
        </p:nvPicPr>
        <p:blipFill rotWithShape="1">
          <a:blip r:embed="rId7">
            <a:alphaModFix/>
          </a:blip>
          <a:srcRect b="11925" l="11046" r="14918" t="13257"/>
          <a:stretch/>
        </p:blipFill>
        <p:spPr>
          <a:xfrm>
            <a:off x="727725" y="3988622"/>
            <a:ext cx="1097280" cy="1108253"/>
          </a:xfrm>
          <a:prstGeom prst="rect">
            <a:avLst/>
          </a:prstGeom>
          <a:noFill/>
          <a:ln>
            <a:noFill/>
          </a:ln>
          <a:effectLst>
            <a:outerShdw blurRad="57150" rotWithShape="0" algn="bl" dir="5400000" dist="19050">
              <a:srgbClr val="000000">
                <a:alpha val="50000"/>
              </a:srgbClr>
            </a:outerShdw>
          </a:effectLst>
        </p:spPr>
      </p:pic>
      <p:sp>
        <p:nvSpPr>
          <p:cNvPr id="206" name="Google Shape;206;g23134abcb55_0_81"/>
          <p:cNvSpPr txBox="1"/>
          <p:nvPr/>
        </p:nvSpPr>
        <p:spPr>
          <a:xfrm>
            <a:off x="7231300" y="3988622"/>
            <a:ext cx="1615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Trebuchet MS"/>
                <a:ea typeface="Trebuchet MS"/>
                <a:cs typeface="Trebuchet MS"/>
                <a:sym typeface="Trebuchet MS"/>
              </a:rPr>
              <a:t>Steven Wells​</a:t>
            </a:r>
            <a:endParaRPr b="1" sz="1200">
              <a:latin typeface="Trebuchet MS"/>
              <a:ea typeface="Trebuchet MS"/>
              <a:cs typeface="Trebuchet MS"/>
              <a:sym typeface="Trebuchet MS"/>
            </a:endParaRPr>
          </a:p>
          <a:p>
            <a:pPr indent="0" lvl="0" marL="0" rtl="0" algn="l">
              <a:spcBef>
                <a:spcPts val="0"/>
              </a:spcBef>
              <a:spcAft>
                <a:spcPts val="0"/>
              </a:spcAft>
              <a:buNone/>
            </a:pPr>
            <a:r>
              <a:rPr lang="en-US" sz="1200">
                <a:latin typeface="Trebuchet MS"/>
                <a:ea typeface="Trebuchet MS"/>
                <a:cs typeface="Trebuchet MS"/>
                <a:sym typeface="Trebuchet MS"/>
              </a:rPr>
              <a:t>Crisis Program Manager, BHA</a:t>
            </a:r>
            <a:endParaRPr sz="1200">
              <a:latin typeface="Trebuchet MS"/>
              <a:ea typeface="Trebuchet MS"/>
              <a:cs typeface="Trebuchet MS"/>
              <a:sym typeface="Trebuchet MS"/>
            </a:endParaRPr>
          </a:p>
        </p:txBody>
      </p:sp>
      <p:pic>
        <p:nvPicPr>
          <p:cNvPr descr="Headshot of Carey Boelter" id="207" name="Google Shape;207;g23134abcb55_0_81"/>
          <p:cNvPicPr preferRelativeResize="0"/>
          <p:nvPr/>
        </p:nvPicPr>
        <p:blipFill rotWithShape="1">
          <a:blip r:embed="rId8">
            <a:alphaModFix/>
          </a:blip>
          <a:srcRect b="22858" l="5829" r="0" t="5167"/>
          <a:stretch/>
        </p:blipFill>
        <p:spPr>
          <a:xfrm>
            <a:off x="3385900" y="3988622"/>
            <a:ext cx="1097280" cy="1108253"/>
          </a:xfrm>
          <a:prstGeom prst="rect">
            <a:avLst/>
          </a:prstGeom>
          <a:noFill/>
          <a:ln>
            <a:noFill/>
          </a:ln>
          <a:effectLst>
            <a:outerShdw blurRad="57150" rotWithShape="0" algn="bl" dir="5400000" dist="19050">
              <a:srgbClr val="000000">
                <a:alpha val="50000"/>
              </a:srgbClr>
            </a:outerShdw>
          </a:effectLst>
        </p:spPr>
      </p:pic>
      <p:sp>
        <p:nvSpPr>
          <p:cNvPr id="208" name="Google Shape;208;g23134abcb55_0_81"/>
          <p:cNvSpPr txBox="1"/>
          <p:nvPr/>
        </p:nvSpPr>
        <p:spPr>
          <a:xfrm>
            <a:off x="4483175" y="3988622"/>
            <a:ext cx="1484700" cy="137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sz="1200">
                <a:latin typeface="Trebuchet MS"/>
                <a:ea typeface="Trebuchet MS"/>
                <a:cs typeface="Trebuchet MS"/>
                <a:sym typeface="Trebuchet MS"/>
              </a:rPr>
              <a:t>Carey Boelter</a:t>
            </a:r>
            <a:endParaRPr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US" sz="1200">
                <a:solidFill>
                  <a:srgbClr val="444444"/>
                </a:solidFill>
                <a:highlight>
                  <a:srgbClr val="FFFFFF"/>
                </a:highlight>
                <a:latin typeface="Trebuchet MS"/>
                <a:ea typeface="Trebuchet MS"/>
                <a:cs typeface="Trebuchet MS"/>
                <a:sym typeface="Trebuchet MS"/>
              </a:rPr>
              <a:t>Associate Director Crisis Services, BHA</a:t>
            </a:r>
            <a:endParaRPr i="0" sz="1200" u="none" cap="none" strike="noStrike">
              <a:solidFill>
                <a:srgbClr val="000000"/>
              </a:solidFill>
              <a:latin typeface="Trebuchet MS"/>
              <a:ea typeface="Trebuchet MS"/>
              <a:cs typeface="Trebuchet MS"/>
              <a:sym typeface="Trebuchet MS"/>
            </a:endParaRPr>
          </a:p>
        </p:txBody>
      </p:sp>
      <p:pic>
        <p:nvPicPr>
          <p:cNvPr id="209" name="Google Shape;209;g23134abcb55_0_81"/>
          <p:cNvPicPr preferRelativeResize="0"/>
          <p:nvPr/>
        </p:nvPicPr>
        <p:blipFill rotWithShape="1">
          <a:blip r:embed="rId9">
            <a:alphaModFix/>
          </a:blip>
          <a:srcRect b="19744" l="8049" r="17345" t="5067"/>
          <a:stretch/>
        </p:blipFill>
        <p:spPr>
          <a:xfrm>
            <a:off x="8571075" y="3988622"/>
            <a:ext cx="1097280" cy="1108253"/>
          </a:xfrm>
          <a:prstGeom prst="rect">
            <a:avLst/>
          </a:prstGeom>
          <a:noFill/>
          <a:ln>
            <a:noFill/>
          </a:ln>
        </p:spPr>
      </p:pic>
      <p:sp>
        <p:nvSpPr>
          <p:cNvPr id="210" name="Google Shape;210;g23134abcb55_0_81"/>
          <p:cNvSpPr txBox="1"/>
          <p:nvPr/>
        </p:nvSpPr>
        <p:spPr>
          <a:xfrm>
            <a:off x="9677174" y="3988622"/>
            <a:ext cx="1484700" cy="137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sz="1200">
                <a:latin typeface="Trebuchet MS"/>
                <a:ea typeface="Trebuchet MS"/>
                <a:cs typeface="Trebuchet MS"/>
                <a:sym typeface="Trebuchet MS"/>
              </a:rPr>
              <a:t>Kelly Bowman</a:t>
            </a:r>
            <a:endParaRPr b="1" sz="1200">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US" sz="1200">
                <a:latin typeface="Trebuchet MS"/>
                <a:ea typeface="Trebuchet MS"/>
                <a:cs typeface="Trebuchet MS"/>
                <a:sym typeface="Trebuchet MS"/>
              </a:rPr>
              <a:t>988 Enterprise &amp; Crisis Line Program Manager, BHA</a:t>
            </a:r>
            <a:endParaRPr sz="1200">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1" sz="1200">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426e272daf_0_159"/>
          <p:cNvSpPr txBox="1"/>
          <p:nvPr>
            <p:ph type="ctrTitle"/>
          </p:nvPr>
        </p:nvSpPr>
        <p:spPr>
          <a:xfrm>
            <a:off x="1040524" y="1505698"/>
            <a:ext cx="10110900" cy="2706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Communications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88f8a8a6dc_0_31"/>
          <p:cNvSpPr txBox="1"/>
          <p:nvPr>
            <p:ph type="title"/>
          </p:nvPr>
        </p:nvSpPr>
        <p:spPr>
          <a:xfrm>
            <a:off x="838200" y="437985"/>
            <a:ext cx="10515600" cy="960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extLst>
                  <a:ext uri="http://customooxmlschemas.google.com/">
                    <go:slidesCustomData xmlns:go="http://customooxmlschemas.google.com/" textRoundtripDataId="4"/>
                  </a:ext>
                </a:extLst>
              </a:rPr>
              <a:t>BHA</a:t>
            </a:r>
            <a:r>
              <a:rPr lang="en-US">
                <a:extLst>
                  <a:ext uri="http://customooxmlschemas.google.com/">
                    <go:slidesCustomData xmlns:go="http://customooxmlschemas.google.com/" textRoundtripDataId="5"/>
                  </a:ext>
                </a:extLst>
              </a:rPr>
              <a:t> </a:t>
            </a:r>
            <a:r>
              <a:rPr lang="en-US"/>
              <a:t>Communications</a:t>
            </a:r>
            <a:endParaRPr/>
          </a:p>
        </p:txBody>
      </p:sp>
      <p:sp>
        <p:nvSpPr>
          <p:cNvPr id="222" name="Google Shape;222;g288f8a8a6dc_0_31"/>
          <p:cNvSpPr txBox="1"/>
          <p:nvPr>
            <p:ph idx="12" type="sldNum"/>
          </p:nvPr>
        </p:nvSpPr>
        <p:spPr>
          <a:xfrm>
            <a:off x="9174126" y="6373686"/>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23" name="Google Shape;223;g288f8a8a6dc_0_31"/>
          <p:cNvSpPr txBox="1"/>
          <p:nvPr/>
        </p:nvSpPr>
        <p:spPr>
          <a:xfrm>
            <a:off x="7913600" y="1671488"/>
            <a:ext cx="1957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Trebuchet MS"/>
              <a:ea typeface="Trebuchet MS"/>
              <a:cs typeface="Trebuchet MS"/>
              <a:sym typeface="Trebuchet MS"/>
            </a:endParaRPr>
          </a:p>
          <a:p>
            <a:pPr indent="0" lvl="0" marL="0" rtl="0" algn="l">
              <a:spcBef>
                <a:spcPts val="0"/>
              </a:spcBef>
              <a:spcAft>
                <a:spcPts val="0"/>
              </a:spcAft>
              <a:buNone/>
            </a:pPr>
            <a:r>
              <a:t/>
            </a:r>
            <a:endParaRPr sz="1200">
              <a:latin typeface="Trebuchet MS"/>
              <a:ea typeface="Trebuchet MS"/>
              <a:cs typeface="Trebuchet MS"/>
              <a:sym typeface="Trebuchet MS"/>
            </a:endParaRPr>
          </a:p>
          <a:p>
            <a:pPr indent="0" lvl="0" marL="0" rtl="0" algn="l">
              <a:spcBef>
                <a:spcPts val="0"/>
              </a:spcBef>
              <a:spcAft>
                <a:spcPts val="0"/>
              </a:spcAft>
              <a:buNone/>
            </a:pPr>
            <a:r>
              <a:t/>
            </a:r>
            <a:endParaRPr sz="1200">
              <a:latin typeface="Trebuchet MS"/>
              <a:ea typeface="Trebuchet MS"/>
              <a:cs typeface="Trebuchet MS"/>
              <a:sym typeface="Trebuchet MS"/>
            </a:endParaRPr>
          </a:p>
        </p:txBody>
      </p:sp>
      <p:sp>
        <p:nvSpPr>
          <p:cNvPr id="224" name="Google Shape;224;g288f8a8a6dc_0_31"/>
          <p:cNvSpPr txBox="1"/>
          <p:nvPr/>
        </p:nvSpPr>
        <p:spPr>
          <a:xfrm>
            <a:off x="2312325" y="3621950"/>
            <a:ext cx="2151600" cy="137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rgbClr val="000000"/>
              </a:solidFill>
              <a:latin typeface="Trebuchet MS"/>
              <a:ea typeface="Trebuchet MS"/>
              <a:cs typeface="Trebuchet MS"/>
              <a:sym typeface="Trebuchet MS"/>
            </a:endParaRPr>
          </a:p>
        </p:txBody>
      </p:sp>
      <p:sp>
        <p:nvSpPr>
          <p:cNvPr id="225" name="Google Shape;225;g288f8a8a6dc_0_31"/>
          <p:cNvSpPr txBox="1"/>
          <p:nvPr/>
        </p:nvSpPr>
        <p:spPr>
          <a:xfrm>
            <a:off x="838200" y="1976700"/>
            <a:ext cx="5059800" cy="36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2000" u="none" cap="none" strike="noStrike">
                <a:solidFill>
                  <a:srgbClr val="000000"/>
                </a:solidFill>
                <a:latin typeface="Trebuchet MS"/>
                <a:ea typeface="Trebuchet MS"/>
                <a:cs typeface="Trebuchet MS"/>
                <a:sym typeface="Trebuchet MS"/>
                <a:extLst>
                  <a:ext uri="http://customooxmlschemas.google.com/">
                    <go:slidesCustomData xmlns:go="http://customooxmlschemas.google.com/" textRoundtripDataId="6"/>
                  </a:ext>
                </a:extLst>
              </a:rPr>
              <a:t>Marc Cond</a:t>
            </a:r>
            <a:r>
              <a:rPr b="1" lang="en-US" sz="2000">
                <a:latin typeface="Trebuchet MS"/>
                <a:ea typeface="Trebuchet MS"/>
                <a:cs typeface="Trebuchet MS"/>
                <a:sym typeface="Trebuchet MS"/>
                <a:extLst>
                  <a:ext uri="http://customooxmlschemas.google.com/">
                    <go:slidesCustomData xmlns:go="http://customooxmlschemas.google.com/" textRoundtripDataId="7"/>
                  </a:ext>
                </a:extLst>
              </a:rPr>
              <a:t>o</a:t>
            </a:r>
            <a:r>
              <a:rPr b="1" i="0" lang="en-US" sz="2000" u="none" cap="none" strike="noStrike">
                <a:solidFill>
                  <a:srgbClr val="000000"/>
                </a:solidFill>
                <a:latin typeface="Trebuchet MS"/>
                <a:ea typeface="Trebuchet MS"/>
                <a:cs typeface="Trebuchet MS"/>
                <a:sym typeface="Trebuchet MS"/>
                <a:extLst>
                  <a:ext uri="http://customooxmlschemas.google.com/">
                    <go:slidesCustomData xmlns:go="http://customooxmlschemas.google.com/" textRoundtripDataId="8"/>
                  </a:ext>
                </a:extLst>
              </a:rPr>
              <a:t>jani</a:t>
            </a:r>
            <a:r>
              <a:rPr b="1" lang="en-US" sz="2000">
                <a:latin typeface="Trebuchet MS"/>
                <a:ea typeface="Trebuchet MS"/>
                <a:cs typeface="Trebuchet MS"/>
                <a:sym typeface="Trebuchet MS"/>
                <a:extLst>
                  <a:ext uri="http://customooxmlschemas.google.com/">
                    <go:slidesCustomData xmlns:go="http://customooxmlschemas.google.com/" textRoundtripDataId="9"/>
                  </a:ext>
                </a:extLst>
              </a:rPr>
              <a:t>, LCSW, CAS</a:t>
            </a:r>
            <a:endParaRPr i="0" sz="2000" u="none" cap="none" strike="noStrike">
              <a:solidFill>
                <a:srgbClr val="000000"/>
              </a:solidFill>
              <a:latin typeface="Trebuchet MS"/>
              <a:ea typeface="Trebuchet MS"/>
              <a:cs typeface="Trebuchet MS"/>
              <a:sym typeface="Trebuchet MS"/>
              <a:extLst>
                <a:ext uri="http://customooxmlschemas.google.com/">
                  <go:slidesCustomData xmlns:go="http://customooxmlschemas.google.com/" textRoundtripDataId="10"/>
                </a:ext>
              </a:extLst>
            </a:endParaRPr>
          </a:p>
          <a:p>
            <a:pPr indent="0" lvl="0" marL="0" marR="0" rtl="0" algn="l">
              <a:lnSpc>
                <a:spcPct val="100000"/>
              </a:lnSpc>
              <a:spcBef>
                <a:spcPts val="0"/>
              </a:spcBef>
              <a:spcAft>
                <a:spcPts val="0"/>
              </a:spcAft>
              <a:buClr>
                <a:srgbClr val="000000"/>
              </a:buClr>
              <a:buSzPts val="1400"/>
              <a:buFont typeface="Arial"/>
              <a:buNone/>
            </a:pPr>
            <a:r>
              <a:rPr i="0" lang="en-US" sz="2000" u="none" cap="none" strike="noStrike">
                <a:solidFill>
                  <a:srgbClr val="000000"/>
                </a:solidFill>
                <a:latin typeface="Trebuchet MS"/>
                <a:ea typeface="Trebuchet MS"/>
                <a:cs typeface="Trebuchet MS"/>
                <a:sym typeface="Trebuchet MS"/>
                <a:extLst>
                  <a:ext uri="http://customooxmlschemas.google.com/">
                    <go:slidesCustomData xmlns:go="http://customooxmlschemas.google.com/" textRoundtripDataId="11"/>
                  </a:ext>
                </a:extLst>
              </a:rPr>
              <a:t>Manager of Crisis Services Colorado, BHA </a:t>
            </a:r>
            <a:endParaRPr i="0" sz="2000" u="none" cap="none" strike="noStrike">
              <a:solidFill>
                <a:srgbClr val="000000"/>
              </a:solidFill>
              <a:latin typeface="Trebuchet MS"/>
              <a:ea typeface="Trebuchet MS"/>
              <a:cs typeface="Trebuchet MS"/>
              <a:sym typeface="Trebuchet MS"/>
              <a:extLst>
                <a:ext uri="http://customooxmlschemas.google.com/">
                  <go:slidesCustomData xmlns:go="http://customooxmlschemas.google.com/" textRoundtripDataId="12"/>
                </a:ext>
              </a:extLst>
            </a:endParaRPr>
          </a:p>
          <a:p>
            <a:pPr indent="0" lvl="0" marL="0" rtl="0" algn="l">
              <a:lnSpc>
                <a:spcPct val="90000"/>
              </a:lnSpc>
              <a:spcBef>
                <a:spcPts val="0"/>
              </a:spcBef>
              <a:spcAft>
                <a:spcPts val="0"/>
              </a:spcAft>
              <a:buNone/>
            </a:pPr>
            <a:r>
              <a:rPr lang="en-US" sz="2000" u="sng">
                <a:solidFill>
                  <a:schemeClr val="hlink"/>
                </a:solidFill>
                <a:latin typeface="Trebuchet MS"/>
                <a:ea typeface="Trebuchet MS"/>
                <a:cs typeface="Trebuchet MS"/>
                <a:sym typeface="Trebuchet MS"/>
                <a:hlinkClick r:id="rId3"/>
                <a:extLst>
                  <a:ext uri="http://customooxmlschemas.google.com/">
                    <go:slidesCustomData xmlns:go="http://customooxmlschemas.google.com/" textRoundtripDataId="13"/>
                  </a:ext>
                </a:extLst>
              </a:rPr>
              <a:t>marc.condojani@state.co.us</a:t>
            </a:r>
            <a:endParaRPr sz="2000">
              <a:latin typeface="Trebuchet MS"/>
              <a:ea typeface="Trebuchet MS"/>
              <a:cs typeface="Trebuchet MS"/>
              <a:sym typeface="Trebuchet MS"/>
            </a:endParaRPr>
          </a:p>
          <a:p>
            <a:pPr indent="0" lvl="0" marL="0" rtl="0" algn="l">
              <a:lnSpc>
                <a:spcPct val="90000"/>
              </a:lnSpc>
              <a:spcBef>
                <a:spcPts val="0"/>
              </a:spcBef>
              <a:spcAft>
                <a:spcPts val="0"/>
              </a:spcAft>
              <a:buNone/>
            </a:pPr>
            <a:r>
              <a:t/>
            </a:r>
            <a:endParaRPr sz="2000">
              <a:latin typeface="Trebuchet MS"/>
              <a:ea typeface="Trebuchet MS"/>
              <a:cs typeface="Trebuchet MS"/>
              <a:sym typeface="Trebuchet MS"/>
            </a:endParaRPr>
          </a:p>
          <a:p>
            <a:pPr indent="0" lvl="0" marL="0" rtl="0" algn="l">
              <a:spcBef>
                <a:spcPts val="0"/>
              </a:spcBef>
              <a:spcAft>
                <a:spcPts val="0"/>
              </a:spcAft>
              <a:buNone/>
            </a:pPr>
            <a:r>
              <a:rPr b="1" lang="en-US" sz="2000">
                <a:solidFill>
                  <a:schemeClr val="dk1"/>
                </a:solidFill>
                <a:latin typeface="Trebuchet MS"/>
                <a:ea typeface="Trebuchet MS"/>
                <a:cs typeface="Trebuchet MS"/>
                <a:sym typeface="Trebuchet MS"/>
                <a:extLst>
                  <a:ext uri="http://customooxmlschemas.google.com/">
                    <go:slidesCustomData xmlns:go="http://customooxmlschemas.google.com/" textRoundtripDataId="14"/>
                  </a:ext>
                </a:extLst>
              </a:rPr>
              <a:t>Carey Boelter, MA, LPC</a:t>
            </a:r>
            <a:endParaRPr sz="2000">
              <a:solidFill>
                <a:schemeClr val="dk1"/>
              </a:solidFill>
              <a:latin typeface="Trebuchet MS"/>
              <a:ea typeface="Trebuchet MS"/>
              <a:cs typeface="Trebuchet MS"/>
              <a:sym typeface="Trebuchet MS"/>
              <a:extLst>
                <a:ext uri="http://customooxmlschemas.google.com/">
                  <go:slidesCustomData xmlns:go="http://customooxmlschemas.google.com/" textRoundtripDataId="15"/>
                </a:ext>
              </a:extLst>
            </a:endParaRPr>
          </a:p>
          <a:p>
            <a:pPr indent="0" lvl="0" marL="0" rtl="0" algn="l">
              <a:spcBef>
                <a:spcPts val="0"/>
              </a:spcBef>
              <a:spcAft>
                <a:spcPts val="0"/>
              </a:spcAft>
              <a:buNone/>
            </a:pPr>
            <a:r>
              <a:rPr lang="en-US" sz="2000">
                <a:solidFill>
                  <a:srgbClr val="444444"/>
                </a:solidFill>
                <a:highlight>
                  <a:srgbClr val="FFFFFF"/>
                </a:highlight>
                <a:latin typeface="Trebuchet MS"/>
                <a:ea typeface="Trebuchet MS"/>
                <a:cs typeface="Trebuchet MS"/>
                <a:sym typeface="Trebuchet MS"/>
                <a:extLst>
                  <a:ext uri="http://customooxmlschemas.google.com/">
                    <go:slidesCustomData xmlns:go="http://customooxmlschemas.google.com/" textRoundtripDataId="16"/>
                  </a:ext>
                </a:extLst>
              </a:rPr>
              <a:t>Associate Director Crisis Services, BHA</a:t>
            </a:r>
            <a:endParaRPr sz="2000">
              <a:solidFill>
                <a:srgbClr val="444444"/>
              </a:solidFill>
              <a:highlight>
                <a:srgbClr val="FFFFFF"/>
              </a:highlight>
              <a:latin typeface="Trebuchet MS"/>
              <a:ea typeface="Trebuchet MS"/>
              <a:cs typeface="Trebuchet MS"/>
              <a:sym typeface="Trebuchet MS"/>
              <a:extLst>
                <a:ext uri="http://customooxmlschemas.google.com/">
                  <go:slidesCustomData xmlns:go="http://customooxmlschemas.google.com/" textRoundtripDataId="17"/>
                </a:ext>
              </a:extLst>
            </a:endParaRPr>
          </a:p>
          <a:p>
            <a:pPr indent="0" lvl="0" marL="0" rtl="0" algn="l">
              <a:spcBef>
                <a:spcPts val="0"/>
              </a:spcBef>
              <a:spcAft>
                <a:spcPts val="0"/>
              </a:spcAft>
              <a:buNone/>
            </a:pPr>
            <a:r>
              <a:rPr lang="en-US" sz="2000" u="sng">
                <a:solidFill>
                  <a:schemeClr val="hlink"/>
                </a:solidFill>
                <a:highlight>
                  <a:srgbClr val="FFFFFF"/>
                </a:highlight>
                <a:latin typeface="Trebuchet MS"/>
                <a:ea typeface="Trebuchet MS"/>
                <a:cs typeface="Trebuchet MS"/>
                <a:sym typeface="Trebuchet MS"/>
                <a:hlinkClick r:id="rId4"/>
                <a:extLst>
                  <a:ext uri="http://customooxmlschemas.google.com/">
                    <go:slidesCustomData xmlns:go="http://customooxmlschemas.google.com/" textRoundtripDataId="18"/>
                  </a:ext>
                </a:extLst>
              </a:rPr>
              <a:t>carey.boelter@state.co.us</a:t>
            </a:r>
            <a:endParaRPr sz="2000">
              <a:solidFill>
                <a:srgbClr val="444444"/>
              </a:solidFill>
              <a:highlight>
                <a:srgbClr val="FFFFFF"/>
              </a:highlight>
              <a:latin typeface="Trebuchet MS"/>
              <a:ea typeface="Trebuchet MS"/>
              <a:cs typeface="Trebuchet MS"/>
              <a:sym typeface="Trebuchet MS"/>
              <a:extLst>
                <a:ext uri="http://customooxmlschemas.google.com/">
                  <go:slidesCustomData xmlns:go="http://customooxmlschemas.google.com/" textRoundtripDataId="19"/>
                </a:ext>
              </a:extLst>
            </a:endParaRPr>
          </a:p>
          <a:p>
            <a:pPr indent="0" lvl="0" marL="914400" rtl="0" algn="l">
              <a:spcBef>
                <a:spcPts val="0"/>
              </a:spcBef>
              <a:spcAft>
                <a:spcPts val="0"/>
              </a:spcAft>
              <a:buNone/>
            </a:pPr>
            <a:r>
              <a:t/>
            </a:r>
            <a:endParaRPr sz="2000">
              <a:solidFill>
                <a:srgbClr val="444444"/>
              </a:solidFill>
              <a:highlight>
                <a:srgbClr val="FFFFFF"/>
              </a:highlight>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sp>
        <p:nvSpPr>
          <p:cNvPr id="226" name="Google Shape;226;g288f8a8a6dc_0_31"/>
          <p:cNvSpPr txBox="1"/>
          <p:nvPr/>
        </p:nvSpPr>
        <p:spPr>
          <a:xfrm>
            <a:off x="5952950" y="1899600"/>
            <a:ext cx="5878500" cy="3835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000">
                <a:solidFill>
                  <a:schemeClr val="dk1"/>
                </a:solidFill>
                <a:latin typeface="Trebuchet MS"/>
                <a:ea typeface="Trebuchet MS"/>
                <a:cs typeface="Trebuchet MS"/>
                <a:sym typeface="Trebuchet MS"/>
              </a:rPr>
              <a:t>Steven Wells, MSW, AS​</a:t>
            </a:r>
            <a:endParaRPr b="1" sz="20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US" sz="2000">
                <a:solidFill>
                  <a:schemeClr val="dk1"/>
                </a:solidFill>
                <a:latin typeface="Trebuchet MS"/>
                <a:ea typeface="Trebuchet MS"/>
                <a:cs typeface="Trebuchet MS"/>
                <a:sym typeface="Trebuchet MS"/>
              </a:rPr>
              <a:t>Crisis Program Manager, BHA</a:t>
            </a:r>
            <a:endParaRPr sz="2000">
              <a:solidFill>
                <a:schemeClr val="dk1"/>
              </a:solidFill>
              <a:latin typeface="Trebuchet MS"/>
              <a:ea typeface="Trebuchet MS"/>
              <a:cs typeface="Trebuchet MS"/>
              <a:sym typeface="Trebuchet MS"/>
            </a:endParaRPr>
          </a:p>
          <a:p>
            <a:pPr indent="0" lvl="0" marL="0" rtl="0" algn="l">
              <a:lnSpc>
                <a:spcPct val="90000"/>
              </a:lnSpc>
              <a:spcBef>
                <a:spcPts val="0"/>
              </a:spcBef>
              <a:spcAft>
                <a:spcPts val="0"/>
              </a:spcAft>
              <a:buNone/>
            </a:pPr>
            <a:r>
              <a:rPr lang="en-US" sz="2000" u="sng">
                <a:solidFill>
                  <a:schemeClr val="hlink"/>
                </a:solidFill>
                <a:latin typeface="Trebuchet MS"/>
                <a:ea typeface="Trebuchet MS"/>
                <a:cs typeface="Trebuchet MS"/>
                <a:sym typeface="Trebuchet MS"/>
                <a:hlinkClick r:id="rId5"/>
              </a:rPr>
              <a:t>steven.wells@state.co.us</a:t>
            </a:r>
            <a:endParaRPr sz="2000">
              <a:solidFill>
                <a:schemeClr val="dk1"/>
              </a:solidFill>
              <a:latin typeface="Trebuchet MS"/>
              <a:ea typeface="Trebuchet MS"/>
              <a:cs typeface="Trebuchet MS"/>
              <a:sym typeface="Trebuchet MS"/>
            </a:endParaRPr>
          </a:p>
          <a:p>
            <a:pPr indent="-355600" lvl="0" marL="457200" rtl="0" algn="l">
              <a:lnSpc>
                <a:spcPct val="90000"/>
              </a:lnSpc>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oversees colorado crisis services contract</a:t>
            </a:r>
            <a:endParaRPr sz="20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2000">
              <a:solidFill>
                <a:srgbClr val="444444"/>
              </a:solidFill>
              <a:highlight>
                <a:srgbClr val="FFFFFF"/>
              </a:highlight>
              <a:latin typeface="Trebuchet MS"/>
              <a:ea typeface="Trebuchet MS"/>
              <a:cs typeface="Trebuchet MS"/>
              <a:sym typeface="Trebuchet MS"/>
            </a:endParaRPr>
          </a:p>
          <a:p>
            <a:pPr indent="0" lvl="0" marL="0" rtl="0" algn="l">
              <a:spcBef>
                <a:spcPts val="0"/>
              </a:spcBef>
              <a:spcAft>
                <a:spcPts val="0"/>
              </a:spcAft>
              <a:buNone/>
            </a:pPr>
            <a:r>
              <a:rPr b="1" lang="en-US" sz="2000">
                <a:solidFill>
                  <a:schemeClr val="dk1"/>
                </a:solidFill>
                <a:latin typeface="Trebuchet MS"/>
                <a:ea typeface="Trebuchet MS"/>
                <a:cs typeface="Trebuchet MS"/>
                <a:sym typeface="Trebuchet MS"/>
                <a:extLst>
                  <a:ext uri="http://customooxmlschemas.google.com/">
                    <go:slidesCustomData xmlns:go="http://customooxmlschemas.google.com/" textRoundtripDataId="20"/>
                  </a:ext>
                </a:extLst>
              </a:rPr>
              <a:t>Kelly Bowman, BA</a:t>
            </a:r>
            <a:endParaRPr b="1" sz="2000">
              <a:solidFill>
                <a:schemeClr val="dk1"/>
              </a:solidFill>
              <a:latin typeface="Trebuchet MS"/>
              <a:ea typeface="Trebuchet MS"/>
              <a:cs typeface="Trebuchet MS"/>
              <a:sym typeface="Trebuchet MS"/>
              <a:extLst>
                <a:ext uri="http://customooxmlschemas.google.com/">
                  <go:slidesCustomData xmlns:go="http://customooxmlschemas.google.com/" textRoundtripDataId="21"/>
                </a:ext>
              </a:extLst>
            </a:endParaRPr>
          </a:p>
          <a:p>
            <a:pPr indent="0" lvl="0" marL="0" rtl="0" algn="l">
              <a:spcBef>
                <a:spcPts val="0"/>
              </a:spcBef>
              <a:spcAft>
                <a:spcPts val="0"/>
              </a:spcAft>
              <a:buNone/>
            </a:pPr>
            <a:r>
              <a:rPr lang="en-US" sz="2000">
                <a:solidFill>
                  <a:schemeClr val="dk1"/>
                </a:solidFill>
                <a:latin typeface="Trebuchet MS"/>
                <a:ea typeface="Trebuchet MS"/>
                <a:cs typeface="Trebuchet MS"/>
                <a:sym typeface="Trebuchet MS"/>
                <a:extLst>
                  <a:ext uri="http://customooxmlschemas.google.com/">
                    <go:slidesCustomData xmlns:go="http://customooxmlschemas.google.com/" textRoundtripDataId="22"/>
                  </a:ext>
                </a:extLst>
              </a:rPr>
              <a:t>988 Enterprise &amp; Crisis Line Program Manager, BHA</a:t>
            </a:r>
            <a:endParaRPr sz="2000">
              <a:solidFill>
                <a:schemeClr val="dk1"/>
              </a:solidFill>
              <a:latin typeface="Trebuchet MS"/>
              <a:ea typeface="Trebuchet MS"/>
              <a:cs typeface="Trebuchet MS"/>
              <a:sym typeface="Trebuchet MS"/>
              <a:extLst>
                <a:ext uri="http://customooxmlschemas.google.com/">
                  <go:slidesCustomData xmlns:go="http://customooxmlschemas.google.com/" textRoundtripDataId="23"/>
                </a:ext>
              </a:extLst>
            </a:endParaRPr>
          </a:p>
          <a:p>
            <a:pPr indent="0" lvl="0" marL="0" rtl="0" algn="l">
              <a:lnSpc>
                <a:spcPct val="90000"/>
              </a:lnSpc>
              <a:spcBef>
                <a:spcPts val="0"/>
              </a:spcBef>
              <a:spcAft>
                <a:spcPts val="0"/>
              </a:spcAft>
              <a:buNone/>
            </a:pPr>
            <a:r>
              <a:rPr lang="en-US" sz="2000" u="sng">
                <a:solidFill>
                  <a:schemeClr val="hlink"/>
                </a:solidFill>
                <a:latin typeface="Trebuchet MS"/>
                <a:ea typeface="Trebuchet MS"/>
                <a:cs typeface="Trebuchet MS"/>
                <a:sym typeface="Trebuchet MS"/>
                <a:hlinkClick r:id="rId6"/>
                <a:extLst>
                  <a:ext uri="http://customooxmlschemas.google.com/">
                    <go:slidesCustomData xmlns:go="http://customooxmlschemas.google.com/" textRoundtripDataId="24"/>
                  </a:ext>
                </a:extLst>
              </a:rPr>
              <a:t>kelly.bowman@state.co.us</a:t>
            </a:r>
            <a:endParaRPr sz="2000">
              <a:solidFill>
                <a:schemeClr val="dk1"/>
              </a:solidFill>
              <a:latin typeface="Trebuchet MS"/>
              <a:ea typeface="Trebuchet MS"/>
              <a:cs typeface="Trebuchet MS"/>
              <a:sym typeface="Trebuchet MS"/>
            </a:endParaRPr>
          </a:p>
          <a:p>
            <a:pPr indent="0" lvl="0" marL="0" rtl="0" algn="l">
              <a:lnSpc>
                <a:spcPct val="90000"/>
              </a:lnSpc>
              <a:spcBef>
                <a:spcPts val="0"/>
              </a:spcBef>
              <a:spcAft>
                <a:spcPts val="0"/>
              </a:spcAft>
              <a:buNone/>
            </a:pPr>
            <a:r>
              <a:t/>
            </a:r>
            <a:endParaRPr sz="20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2000">
              <a:solidFill>
                <a:srgbClr val="444444"/>
              </a:solidFill>
              <a:highlight>
                <a:srgbClr val="FFFFFF"/>
              </a:highlight>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4fdc13e00a_0_11"/>
          <p:cNvSpPr txBox="1"/>
          <p:nvPr>
            <p:ph type="title"/>
          </p:nvPr>
        </p:nvSpPr>
        <p:spPr>
          <a:xfrm>
            <a:off x="838200" y="437985"/>
            <a:ext cx="10515600" cy="960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extLst>
                  <a:ext uri="http://customooxmlschemas.google.com/">
                    <go:slidesCustomData xmlns:go="http://customooxmlschemas.google.com/" textRoundtripDataId="25"/>
                  </a:ext>
                </a:extLst>
              </a:rPr>
              <a:t>BHA </a:t>
            </a:r>
            <a:r>
              <a:rPr lang="en-US"/>
              <a:t>Websites</a:t>
            </a:r>
            <a:endParaRPr/>
          </a:p>
        </p:txBody>
      </p:sp>
      <p:sp>
        <p:nvSpPr>
          <p:cNvPr id="233" name="Google Shape;233;g24fdc13e00a_0_11"/>
          <p:cNvSpPr txBox="1"/>
          <p:nvPr>
            <p:ph idx="1" type="body"/>
          </p:nvPr>
        </p:nvSpPr>
        <p:spPr>
          <a:xfrm>
            <a:off x="838200" y="1852302"/>
            <a:ext cx="10515600" cy="4205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u="sng">
                <a:solidFill>
                  <a:schemeClr val="hlink"/>
                </a:solidFill>
                <a:hlinkClick r:id="rId3"/>
              </a:rPr>
              <a:t>BHA Crisis Services</a:t>
            </a:r>
            <a:endParaRPr/>
          </a:p>
          <a:p>
            <a:pPr indent="0" lvl="0" marL="0" rtl="0" algn="l">
              <a:spcBef>
                <a:spcPts val="1000"/>
              </a:spcBef>
              <a:spcAft>
                <a:spcPts val="0"/>
              </a:spcAft>
              <a:buNone/>
            </a:pPr>
            <a:r>
              <a:rPr lang="en-US" u="sng">
                <a:solidFill>
                  <a:schemeClr val="hlink"/>
                </a:solidFill>
                <a:hlinkClick r:id="rId4"/>
              </a:rPr>
              <a:t>Find Behavioral Health Help</a:t>
            </a:r>
            <a:endParaRPr/>
          </a:p>
          <a:p>
            <a:pPr indent="0" lvl="0" marL="0" rtl="0" algn="l">
              <a:spcBef>
                <a:spcPts val="1000"/>
              </a:spcBef>
              <a:spcAft>
                <a:spcPts val="0"/>
              </a:spcAft>
              <a:buNone/>
            </a:pPr>
            <a:r>
              <a:rPr lang="en-US" u="sng">
                <a:solidFill>
                  <a:schemeClr val="hlink"/>
                </a:solidFill>
                <a:hlinkClick r:id="rId5"/>
              </a:rPr>
              <a:t>BHA 988</a:t>
            </a:r>
            <a:endParaRPr/>
          </a:p>
          <a:p>
            <a:pPr indent="0" lvl="0" marL="0" rtl="0" algn="l">
              <a:spcBef>
                <a:spcPts val="1000"/>
              </a:spcBef>
              <a:spcAft>
                <a:spcPts val="0"/>
              </a:spcAft>
              <a:buNone/>
            </a:pPr>
            <a:r>
              <a:rPr lang="en-US"/>
              <a:t>	</a:t>
            </a:r>
            <a:r>
              <a:rPr lang="en-US" u="sng">
                <a:solidFill>
                  <a:schemeClr val="hlink"/>
                </a:solidFill>
                <a:hlinkClick r:id="rId6"/>
              </a:rPr>
              <a:t>Colorado Crisis Services Data Dashboard</a:t>
            </a:r>
            <a:endParaRPr/>
          </a:p>
        </p:txBody>
      </p:sp>
      <p:sp>
        <p:nvSpPr>
          <p:cNvPr id="234" name="Google Shape;234;g24fdc13e00a_0_11"/>
          <p:cNvSpPr txBox="1"/>
          <p:nvPr>
            <p:ph idx="12" type="sldNum"/>
          </p:nvPr>
        </p:nvSpPr>
        <p:spPr>
          <a:xfrm>
            <a:off x="9174126" y="6373686"/>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7603f9380c_0_12"/>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t>HCPF Communications</a:t>
            </a:r>
            <a:endParaRPr/>
          </a:p>
        </p:txBody>
      </p:sp>
      <p:sp>
        <p:nvSpPr>
          <p:cNvPr id="241" name="Google Shape;241;g27603f9380c_0_12"/>
          <p:cNvSpPr txBox="1"/>
          <p:nvPr>
            <p:ph idx="1" type="body"/>
          </p:nvPr>
        </p:nvSpPr>
        <p:spPr>
          <a:xfrm>
            <a:off x="5291050" y="1706775"/>
            <a:ext cx="6407400" cy="42057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Char char="•"/>
            </a:pPr>
            <a:r>
              <a:rPr lang="en-US" sz="2500"/>
              <a:t>HCPF Crisis Services: Monthly Open Office Hours</a:t>
            </a:r>
            <a:endParaRPr sz="2500"/>
          </a:p>
          <a:p>
            <a:pPr indent="-381000" lvl="1" marL="914400" rtl="0" algn="l">
              <a:lnSpc>
                <a:spcPct val="90000"/>
              </a:lnSpc>
              <a:spcBef>
                <a:spcPts val="0"/>
              </a:spcBef>
              <a:spcAft>
                <a:spcPts val="0"/>
              </a:spcAft>
              <a:buSzPts val="2400"/>
              <a:buChar char="⮚"/>
            </a:pPr>
            <a:r>
              <a:rPr lang="en-US" sz="2400"/>
              <a:t>informal</a:t>
            </a:r>
            <a:endParaRPr sz="2400"/>
          </a:p>
          <a:p>
            <a:pPr indent="-381000" lvl="1" marL="914400" rtl="0" algn="l">
              <a:lnSpc>
                <a:spcPct val="90000"/>
              </a:lnSpc>
              <a:spcBef>
                <a:spcPts val="0"/>
              </a:spcBef>
              <a:spcAft>
                <a:spcPts val="0"/>
              </a:spcAft>
              <a:buSzPts val="2400"/>
              <a:buChar char="⮚"/>
            </a:pPr>
            <a:r>
              <a:rPr lang="en-US" sz="2400"/>
              <a:t>ask questions</a:t>
            </a:r>
            <a:endParaRPr sz="2400"/>
          </a:p>
          <a:p>
            <a:pPr indent="-381000" lvl="1" marL="914400" rtl="0" algn="l">
              <a:lnSpc>
                <a:spcPct val="90000"/>
              </a:lnSpc>
              <a:spcBef>
                <a:spcPts val="0"/>
              </a:spcBef>
              <a:spcAft>
                <a:spcPts val="0"/>
              </a:spcAft>
              <a:buSzPts val="2400"/>
              <a:buChar char="⮚"/>
            </a:pPr>
            <a:r>
              <a:rPr lang="en-US" sz="2400"/>
              <a:t>clarifying updates</a:t>
            </a:r>
            <a:endParaRPr sz="2400"/>
          </a:p>
          <a:p>
            <a:pPr indent="-387350" lvl="0" marL="457200" rtl="0" algn="l">
              <a:lnSpc>
                <a:spcPct val="90000"/>
              </a:lnSpc>
              <a:spcBef>
                <a:spcPts val="0"/>
              </a:spcBef>
              <a:spcAft>
                <a:spcPts val="0"/>
              </a:spcAft>
              <a:buSzPts val="2500"/>
              <a:buChar char="•"/>
            </a:pPr>
            <a:r>
              <a:rPr lang="en-US" sz="2500"/>
              <a:t>Crisis Services Bi-Monthly Technical Assistance</a:t>
            </a:r>
            <a:endParaRPr sz="2500"/>
          </a:p>
          <a:p>
            <a:pPr indent="-387350" lvl="1" marL="914400" rtl="0" algn="l">
              <a:lnSpc>
                <a:spcPct val="90000"/>
              </a:lnSpc>
              <a:spcBef>
                <a:spcPts val="0"/>
              </a:spcBef>
              <a:spcAft>
                <a:spcPts val="0"/>
              </a:spcAft>
              <a:buSzPts val="2500"/>
              <a:buChar char="⮚"/>
            </a:pPr>
            <a:r>
              <a:rPr lang="en-US" sz="2500"/>
              <a:t>collaborative (HCPF, BHA, CDPHE, etc.)</a:t>
            </a:r>
            <a:endParaRPr sz="2500"/>
          </a:p>
          <a:p>
            <a:pPr indent="-381000" lvl="1" marL="914400" rtl="0" algn="l">
              <a:lnSpc>
                <a:spcPct val="90000"/>
              </a:lnSpc>
              <a:spcBef>
                <a:spcPts val="0"/>
              </a:spcBef>
              <a:spcAft>
                <a:spcPts val="0"/>
              </a:spcAft>
              <a:buSzPts val="2400"/>
              <a:buChar char="⮚"/>
            </a:pPr>
            <a:r>
              <a:rPr lang="en-US" sz="2400"/>
              <a:t>recorded</a:t>
            </a:r>
            <a:endParaRPr sz="2400"/>
          </a:p>
          <a:p>
            <a:pPr indent="-381000" lvl="1" marL="914400" rtl="0" algn="l">
              <a:lnSpc>
                <a:spcPct val="90000"/>
              </a:lnSpc>
              <a:spcBef>
                <a:spcPts val="0"/>
              </a:spcBef>
              <a:spcAft>
                <a:spcPts val="0"/>
              </a:spcAft>
              <a:buSzPts val="2400"/>
              <a:buChar char="⮚"/>
            </a:pPr>
            <a:r>
              <a:rPr lang="en-US" sz="2400"/>
              <a:t>presentations and updates</a:t>
            </a:r>
            <a:endParaRPr sz="2400"/>
          </a:p>
          <a:p>
            <a:pPr indent="-381000" lvl="0" marL="457200" rtl="0" algn="l">
              <a:lnSpc>
                <a:spcPct val="90000"/>
              </a:lnSpc>
              <a:spcBef>
                <a:spcPts val="0"/>
              </a:spcBef>
              <a:spcAft>
                <a:spcPts val="0"/>
              </a:spcAft>
              <a:buSzPts val="2400"/>
              <a:buChar char="•"/>
            </a:pPr>
            <a:r>
              <a:rPr lang="en-US" sz="2400"/>
              <a:t>Crisis Services Newsletter </a:t>
            </a:r>
            <a:endParaRPr sz="2400"/>
          </a:p>
          <a:p>
            <a:pPr indent="-381000" lvl="0" marL="457200" rtl="0" algn="l">
              <a:lnSpc>
                <a:spcPct val="90000"/>
              </a:lnSpc>
              <a:spcBef>
                <a:spcPts val="0"/>
              </a:spcBef>
              <a:spcAft>
                <a:spcPts val="0"/>
              </a:spcAft>
              <a:buSzPts val="2400"/>
              <a:buChar char="•"/>
            </a:pPr>
            <a:r>
              <a:rPr lang="en-US" sz="2400"/>
              <a:t>Websites</a:t>
            </a:r>
            <a:endParaRPr sz="2400"/>
          </a:p>
          <a:p>
            <a:pPr indent="0" lvl="0" marL="0" rtl="0" algn="l">
              <a:lnSpc>
                <a:spcPct val="90000"/>
              </a:lnSpc>
              <a:spcBef>
                <a:spcPts val="0"/>
              </a:spcBef>
              <a:spcAft>
                <a:spcPts val="0"/>
              </a:spcAft>
              <a:buNone/>
            </a:pPr>
            <a:r>
              <a:t/>
            </a:r>
            <a:endParaRPr sz="2000"/>
          </a:p>
        </p:txBody>
      </p:sp>
      <p:sp>
        <p:nvSpPr>
          <p:cNvPr id="242" name="Google Shape;242;g27603f9380c_0_12"/>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43" name="Google Shape;243;g27603f9380c_0_12"/>
          <p:cNvSpPr txBox="1"/>
          <p:nvPr/>
        </p:nvSpPr>
        <p:spPr>
          <a:xfrm>
            <a:off x="624500" y="1829100"/>
            <a:ext cx="4427700" cy="11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2100" u="none" cap="none" strike="noStrike">
                <a:solidFill>
                  <a:srgbClr val="000000"/>
                </a:solidFill>
                <a:latin typeface="Trebuchet MS"/>
                <a:ea typeface="Trebuchet MS"/>
                <a:cs typeface="Trebuchet MS"/>
                <a:sym typeface="Trebuchet MS"/>
              </a:rPr>
              <a:t>Meghan Morrissey, LC</a:t>
            </a:r>
            <a:r>
              <a:rPr b="1" lang="en-US" sz="2100">
                <a:latin typeface="Trebuchet MS"/>
                <a:ea typeface="Trebuchet MS"/>
                <a:cs typeface="Trebuchet MS"/>
                <a:sym typeface="Trebuchet MS"/>
              </a:rPr>
              <a:t>SW, LAC</a:t>
            </a:r>
            <a:endParaRPr b="0" i="0" sz="21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US" sz="2100" u="none" cap="none" strike="noStrike">
                <a:solidFill>
                  <a:srgbClr val="000000"/>
                </a:solidFill>
                <a:latin typeface="Trebuchet MS"/>
                <a:ea typeface="Trebuchet MS"/>
                <a:cs typeface="Trebuchet MS"/>
                <a:sym typeface="Trebuchet MS"/>
              </a:rPr>
              <a:t>Crisis Services Policy Advisor</a:t>
            </a:r>
            <a:r>
              <a:rPr lang="en-US" sz="2100">
                <a:latin typeface="Trebuchet MS"/>
                <a:ea typeface="Trebuchet MS"/>
                <a:cs typeface="Trebuchet MS"/>
                <a:sym typeface="Trebuchet MS"/>
              </a:rPr>
              <a:t>, HCPF</a:t>
            </a:r>
            <a:endParaRPr sz="2100">
              <a:latin typeface="Trebuchet MS"/>
              <a:ea typeface="Trebuchet MS"/>
              <a:cs typeface="Trebuchet MS"/>
              <a:sym typeface="Trebuchet MS"/>
            </a:endParaRPr>
          </a:p>
          <a:p>
            <a:pPr indent="0" lvl="0" marL="0" rtl="0" algn="l">
              <a:spcBef>
                <a:spcPts val="0"/>
              </a:spcBef>
              <a:spcAft>
                <a:spcPts val="0"/>
              </a:spcAft>
              <a:buClr>
                <a:schemeClr val="dk1"/>
              </a:buClr>
              <a:buSzPts val="1800"/>
              <a:buFont typeface="Arial"/>
              <a:buNone/>
            </a:pPr>
            <a:r>
              <a:rPr lang="en-US" sz="2100" u="sng">
                <a:solidFill>
                  <a:schemeClr val="hlink"/>
                </a:solidFill>
                <a:highlight>
                  <a:schemeClr val="lt1"/>
                </a:highlight>
                <a:latin typeface="Trebuchet MS"/>
                <a:ea typeface="Trebuchet MS"/>
                <a:cs typeface="Trebuchet MS"/>
                <a:sym typeface="Trebuchet MS"/>
              </a:rPr>
              <a:t>meghan.morrissey@state.co.us</a:t>
            </a:r>
            <a:endParaRPr sz="2100">
              <a:latin typeface="Trebuchet MS"/>
              <a:ea typeface="Trebuchet MS"/>
              <a:cs typeface="Trebuchet MS"/>
              <a:sym typeface="Trebuchet MS"/>
            </a:endParaRPr>
          </a:p>
        </p:txBody>
      </p:sp>
      <p:sp>
        <p:nvSpPr>
          <p:cNvPr id="244" name="Google Shape;244;g27603f9380c_0_12"/>
          <p:cNvSpPr txBox="1"/>
          <p:nvPr/>
        </p:nvSpPr>
        <p:spPr>
          <a:xfrm>
            <a:off x="624500" y="3211275"/>
            <a:ext cx="3806400" cy="2932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500" u="sng" cap="none" strike="noStrike">
                <a:solidFill>
                  <a:schemeClr val="hlink"/>
                </a:solidFill>
                <a:highlight>
                  <a:srgbClr val="FFFFFF"/>
                </a:highlight>
                <a:latin typeface="Trebuchet MS"/>
                <a:ea typeface="Trebuchet MS"/>
                <a:cs typeface="Trebuchet MS"/>
                <a:sym typeface="Trebuchet MS"/>
                <a:hlinkClick r:id="rId3"/>
              </a:rPr>
              <a:t>HCPF_CrisisServices@state.co.us</a:t>
            </a:r>
            <a:endParaRPr sz="1500" u="sng">
              <a:solidFill>
                <a:srgbClr val="0000FF"/>
              </a:solidFill>
              <a:highlight>
                <a:srgbClr val="FFFFFF"/>
              </a:highlight>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sz="1500" u="sng">
              <a:solidFill>
                <a:srgbClr val="0000FF"/>
              </a:solidFill>
              <a:highlight>
                <a:srgbClr val="FFFFFF"/>
              </a:highlight>
              <a:latin typeface="Trebuchet MS"/>
              <a:ea typeface="Trebuchet MS"/>
              <a:cs typeface="Trebuchet MS"/>
              <a:sym typeface="Trebuchet MS"/>
            </a:endParaRPr>
          </a:p>
          <a:p>
            <a:pPr indent="-323850" lvl="0" marL="457200" rtl="0" algn="l">
              <a:lnSpc>
                <a:spcPct val="90000"/>
              </a:lnSpc>
              <a:spcBef>
                <a:spcPts val="0"/>
              </a:spcBef>
              <a:spcAft>
                <a:spcPts val="0"/>
              </a:spcAft>
              <a:buClr>
                <a:schemeClr val="dk1"/>
              </a:buClr>
              <a:buSzPts val="1500"/>
              <a:buFont typeface="Trebuchet MS"/>
              <a:buChar char="●"/>
            </a:pPr>
            <a:r>
              <a:rPr lang="en-US" sz="1500">
                <a:solidFill>
                  <a:schemeClr val="dk1"/>
                </a:solidFill>
                <a:latin typeface="Trebuchet MS"/>
                <a:ea typeface="Trebuchet MS"/>
                <a:cs typeface="Trebuchet MS"/>
                <a:sym typeface="Trebuchet MS"/>
              </a:rPr>
              <a:t>PLEASE DIRECT ALL CLAIMS and PORTAL QUESTIONS TO GAINWELL TECHNOLOGIES (formerly DXC) at 1-844-235-2387. If you have contacted Gainwell and your question is still unresolved, you must have the call center agent’s name and the call tracking number in order for me to escalate your inquiry internally.</a:t>
            </a:r>
            <a:endParaRPr sz="1500">
              <a:solidFill>
                <a:schemeClr val="dk1"/>
              </a:solidFill>
              <a:latin typeface="Trebuchet MS"/>
              <a:ea typeface="Trebuchet MS"/>
              <a:cs typeface="Trebuchet MS"/>
              <a:sym typeface="Trebuchet MS"/>
            </a:endParaRPr>
          </a:p>
          <a:p>
            <a:pPr indent="-323850" lvl="0" marL="457200" rtl="0" algn="l">
              <a:lnSpc>
                <a:spcPct val="90000"/>
              </a:lnSpc>
              <a:spcBef>
                <a:spcPts val="0"/>
              </a:spcBef>
              <a:spcAft>
                <a:spcPts val="0"/>
              </a:spcAft>
              <a:buClr>
                <a:schemeClr val="dk1"/>
              </a:buClr>
              <a:buSzPts val="1500"/>
              <a:buFont typeface="Trebuchet MS"/>
              <a:buChar char="●"/>
            </a:pPr>
            <a:r>
              <a:rPr lang="en-US" sz="1500">
                <a:solidFill>
                  <a:schemeClr val="dk1"/>
                </a:solidFill>
                <a:latin typeface="Trebuchet MS"/>
                <a:ea typeface="Trebuchet MS"/>
                <a:cs typeface="Trebuchet MS"/>
                <a:sym typeface="Trebuchet MS"/>
              </a:rPr>
              <a:t>contact your </a:t>
            </a:r>
            <a:r>
              <a:rPr lang="en-US" sz="1500" u="sng">
                <a:solidFill>
                  <a:schemeClr val="hlink"/>
                </a:solidFill>
                <a:latin typeface="Trebuchet MS"/>
                <a:ea typeface="Trebuchet MS"/>
                <a:cs typeface="Trebuchet MS"/>
                <a:sym typeface="Trebuchet MS"/>
                <a:hlinkClick r:id="rId4"/>
              </a:rPr>
              <a:t>field representative</a:t>
            </a:r>
            <a:endParaRPr sz="150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88f8a8a6dc_0_23"/>
          <p:cNvSpPr txBox="1"/>
          <p:nvPr>
            <p:ph type="title"/>
          </p:nvPr>
        </p:nvSpPr>
        <p:spPr>
          <a:xfrm>
            <a:off x="838200" y="437985"/>
            <a:ext cx="10515600" cy="960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HCPF Websites</a:t>
            </a:r>
            <a:endParaRPr/>
          </a:p>
        </p:txBody>
      </p:sp>
      <p:sp>
        <p:nvSpPr>
          <p:cNvPr id="251" name="Google Shape;251;g288f8a8a6dc_0_23"/>
          <p:cNvSpPr txBox="1"/>
          <p:nvPr>
            <p:ph idx="1" type="body"/>
          </p:nvPr>
        </p:nvSpPr>
        <p:spPr>
          <a:xfrm>
            <a:off x="838200" y="1610250"/>
            <a:ext cx="10515600" cy="4447800"/>
          </a:xfrm>
          <a:prstGeom prst="rect">
            <a:avLst/>
          </a:prstGeom>
        </p:spPr>
        <p:txBody>
          <a:bodyPr anchorCtr="0" anchor="t" bIns="45700" lIns="91425" spcFirstLastPara="1" rIns="91425" wrap="square" tIns="45700">
            <a:noAutofit/>
          </a:bodyPr>
          <a:lstStyle/>
          <a:p>
            <a:pPr indent="-349250" lvl="0" marL="457200" rtl="0" algn="l">
              <a:spcBef>
                <a:spcPts val="1000"/>
              </a:spcBef>
              <a:spcAft>
                <a:spcPts val="0"/>
              </a:spcAft>
              <a:buSzPts val="1900"/>
              <a:buChar char="•"/>
            </a:pPr>
            <a:r>
              <a:rPr lang="en-US" sz="1900" u="sng">
                <a:solidFill>
                  <a:srgbClr val="1155CC"/>
                </a:solidFill>
                <a:hlinkClick r:id="rId3">
                  <a:extLst>
                    <a:ext uri="{A12FA001-AC4F-418D-AE19-62706E023703}">
                      <ahyp:hlinkClr val="tx"/>
                    </a:ext>
                  </a:extLst>
                </a:hlinkClick>
              </a:rPr>
              <a:t>Crisis Services</a:t>
            </a:r>
            <a:r>
              <a:rPr lang="en-US" sz="1900"/>
              <a:t> </a:t>
            </a:r>
            <a:endParaRPr sz="1900"/>
          </a:p>
          <a:p>
            <a:pPr indent="-349250" lvl="1" marL="914400" rtl="0" algn="l">
              <a:spcBef>
                <a:spcPts val="0"/>
              </a:spcBef>
              <a:spcAft>
                <a:spcPts val="0"/>
              </a:spcAft>
              <a:buSzPts val="1900"/>
              <a:buChar char="⮚"/>
            </a:pPr>
            <a:r>
              <a:rPr lang="en-US" sz="1900"/>
              <a:t>https://hcpf.colorado.gov/crisisservices</a:t>
            </a:r>
            <a:endParaRPr sz="1900"/>
          </a:p>
          <a:p>
            <a:pPr indent="-349250" lvl="1" marL="914400" rtl="0" algn="l">
              <a:spcBef>
                <a:spcPts val="0"/>
              </a:spcBef>
              <a:spcAft>
                <a:spcPts val="0"/>
              </a:spcAft>
              <a:buSzPts val="1900"/>
              <a:buChar char="⮚"/>
            </a:pPr>
            <a:r>
              <a:rPr lang="en-US" sz="1900"/>
              <a:t>Provides overview</a:t>
            </a:r>
            <a:endParaRPr sz="1900"/>
          </a:p>
          <a:p>
            <a:pPr indent="-349250" lvl="1" marL="914400" rtl="0" algn="l">
              <a:spcBef>
                <a:spcPts val="0"/>
              </a:spcBef>
              <a:spcAft>
                <a:spcPts val="0"/>
              </a:spcAft>
              <a:buSzPts val="1900"/>
              <a:buChar char="⮚"/>
            </a:pPr>
            <a:r>
              <a:rPr lang="en-US" sz="1900"/>
              <a:t>Links to engagement forums</a:t>
            </a:r>
            <a:endParaRPr sz="1900"/>
          </a:p>
          <a:p>
            <a:pPr indent="-349250" lvl="0" marL="457200" rtl="0" algn="l">
              <a:spcBef>
                <a:spcPts val="0"/>
              </a:spcBef>
              <a:spcAft>
                <a:spcPts val="0"/>
              </a:spcAft>
              <a:buSzPts val="1900"/>
              <a:buChar char="•"/>
            </a:pPr>
            <a:r>
              <a:rPr lang="en-US" sz="1900" u="sng">
                <a:solidFill>
                  <a:srgbClr val="1155CC"/>
                </a:solidFill>
                <a:hlinkClick r:id="rId4">
                  <a:extLst>
                    <a:ext uri="{A12FA001-AC4F-418D-AE19-62706E023703}">
                      <ahyp:hlinkClr val="tx"/>
                    </a:ext>
                  </a:extLst>
                </a:hlinkClick>
              </a:rPr>
              <a:t>Crisis Services Provider Page</a:t>
            </a:r>
            <a:endParaRPr sz="1900"/>
          </a:p>
          <a:p>
            <a:pPr indent="-349250" lvl="1" marL="914400" rtl="0" algn="l">
              <a:spcBef>
                <a:spcPts val="0"/>
              </a:spcBef>
              <a:spcAft>
                <a:spcPts val="0"/>
              </a:spcAft>
              <a:buSzPts val="1900"/>
              <a:buChar char="⮚"/>
            </a:pPr>
            <a:r>
              <a:rPr lang="en-US" sz="1900"/>
              <a:t>https://hcpf.colorado.gov/bhcrisisservicesproviders</a:t>
            </a:r>
            <a:endParaRPr sz="1900"/>
          </a:p>
          <a:p>
            <a:pPr indent="-349250" lvl="1" marL="914400" rtl="0" algn="l">
              <a:spcBef>
                <a:spcPts val="0"/>
              </a:spcBef>
              <a:spcAft>
                <a:spcPts val="0"/>
              </a:spcAft>
              <a:buSzPts val="1900"/>
              <a:buChar char="⮚"/>
            </a:pPr>
            <a:r>
              <a:rPr lang="en-US" sz="1900"/>
              <a:t>L</a:t>
            </a:r>
            <a:r>
              <a:rPr lang="en-US" sz="1900"/>
              <a:t>ists various crisis services by community-based, facility-based, and transportation options</a:t>
            </a:r>
            <a:endParaRPr sz="1900"/>
          </a:p>
          <a:p>
            <a:pPr indent="-349250" lvl="1" marL="914400" rtl="0" algn="l">
              <a:spcBef>
                <a:spcPts val="0"/>
              </a:spcBef>
              <a:spcAft>
                <a:spcPts val="0"/>
              </a:spcAft>
              <a:buSzPts val="1900"/>
              <a:buChar char="⮚"/>
            </a:pPr>
            <a:r>
              <a:rPr lang="en-US" sz="1900" u="sng">
                <a:solidFill>
                  <a:schemeClr val="dk2"/>
                </a:solidFill>
                <a:highlight>
                  <a:srgbClr val="FFFFFF"/>
                </a:highlight>
                <a:hlinkClick r:id="rId5">
                  <a:extLst>
                    <a:ext uri="{A12FA001-AC4F-418D-AE19-62706E023703}">
                      <ahyp:hlinkClr val="tx"/>
                    </a:ext>
                  </a:extLst>
                </a:hlinkClick>
              </a:rPr>
              <a:t>HCPF Crisis Services Hospital Billing Guidance Aug. 2023</a:t>
            </a:r>
            <a:endParaRPr sz="1900"/>
          </a:p>
          <a:p>
            <a:pPr indent="-349250" lvl="1" marL="914400" rtl="0" algn="l">
              <a:spcBef>
                <a:spcPts val="0"/>
              </a:spcBef>
              <a:spcAft>
                <a:spcPts val="0"/>
              </a:spcAft>
              <a:buSzPts val="1900"/>
              <a:buChar char="⮚"/>
            </a:pPr>
            <a:r>
              <a:rPr lang="en-US" sz="1900"/>
              <a:t>Link to </a:t>
            </a:r>
            <a:r>
              <a:rPr lang="en-US" sz="1900" u="sng">
                <a:solidFill>
                  <a:schemeClr val="hlink"/>
                </a:solidFill>
                <a:hlinkClick r:id="rId6"/>
              </a:rPr>
              <a:t>NEMT Providers</a:t>
            </a:r>
            <a:r>
              <a:rPr lang="en-US" sz="1900"/>
              <a:t> (for transportation after discharge)</a:t>
            </a:r>
            <a:endParaRPr sz="1900"/>
          </a:p>
          <a:p>
            <a:pPr indent="-349250" lvl="0" marL="457200" rtl="0" algn="l">
              <a:spcBef>
                <a:spcPts val="0"/>
              </a:spcBef>
              <a:spcAft>
                <a:spcPts val="0"/>
              </a:spcAft>
              <a:buClr>
                <a:srgbClr val="1155CC"/>
              </a:buClr>
              <a:buSzPts val="1900"/>
              <a:buChar char="•"/>
            </a:pPr>
            <a:r>
              <a:rPr lang="en-US" sz="1900" u="sng">
                <a:solidFill>
                  <a:srgbClr val="1155CC"/>
                </a:solidFill>
                <a:hlinkClick r:id="rId7">
                  <a:extLst>
                    <a:ext uri="{A12FA001-AC4F-418D-AE19-62706E023703}">
                      <ahyp:hlinkClr val="tx"/>
                    </a:ext>
                  </a:extLst>
                </a:hlinkClick>
              </a:rPr>
              <a:t>MCR</a:t>
            </a:r>
            <a:endParaRPr sz="1900"/>
          </a:p>
          <a:p>
            <a:pPr indent="-349250" lvl="1" marL="914400" rtl="0" algn="l">
              <a:spcBef>
                <a:spcPts val="0"/>
              </a:spcBef>
              <a:spcAft>
                <a:spcPts val="0"/>
              </a:spcAft>
              <a:buSzPts val="1900"/>
              <a:buChar char="⮚"/>
            </a:pPr>
            <a:r>
              <a:rPr lang="en-US" sz="1900"/>
              <a:t>https://hcpf.colorado.gov/mobilecrisisresponse</a:t>
            </a:r>
            <a:endParaRPr sz="1900"/>
          </a:p>
          <a:p>
            <a:pPr indent="-349250" lvl="1" marL="914400" rtl="0" algn="l">
              <a:spcBef>
                <a:spcPts val="0"/>
              </a:spcBef>
              <a:spcAft>
                <a:spcPts val="0"/>
              </a:spcAft>
              <a:buSzPts val="1900"/>
              <a:buChar char="⮚"/>
            </a:pPr>
            <a:r>
              <a:rPr lang="en-US" sz="1900"/>
              <a:t>L</a:t>
            </a:r>
            <a:r>
              <a:rPr lang="en-US" sz="1900"/>
              <a:t>ists HCPF enrolled MCR providers</a:t>
            </a:r>
            <a:endParaRPr sz="1900" u="sng"/>
          </a:p>
          <a:p>
            <a:pPr indent="-349250" lvl="0" marL="457200" rtl="0" algn="l">
              <a:spcBef>
                <a:spcPts val="0"/>
              </a:spcBef>
              <a:spcAft>
                <a:spcPts val="0"/>
              </a:spcAft>
              <a:buSzPts val="1900"/>
              <a:buChar char="•"/>
            </a:pPr>
            <a:r>
              <a:rPr lang="en-US" sz="1900" u="sng">
                <a:solidFill>
                  <a:srgbClr val="1155CC"/>
                </a:solidFill>
                <a:hlinkClick r:id="rId8">
                  <a:extLst>
                    <a:ext uri="{A12FA001-AC4F-418D-AE19-62706E023703}">
                      <ahyp:hlinkClr val="tx"/>
                    </a:ext>
                  </a:extLst>
                </a:hlinkClick>
              </a:rPr>
              <a:t>BHS</a:t>
            </a:r>
            <a:r>
              <a:rPr lang="en-US" sz="1900" u="sng">
                <a:solidFill>
                  <a:srgbClr val="1155CC"/>
                </a:solidFill>
                <a:hlinkClick r:id="rId9">
                  <a:extLst>
                    <a:ext uri="{A12FA001-AC4F-418D-AE19-62706E023703}">
                      <ahyp:hlinkClr val="tx"/>
                    </a:ext>
                  </a:extLst>
                </a:hlinkClick>
              </a:rPr>
              <a:t>T</a:t>
            </a:r>
            <a:endParaRPr sz="1900"/>
          </a:p>
          <a:p>
            <a:pPr indent="-349250" lvl="1" marL="914400" rtl="0" algn="l">
              <a:spcBef>
                <a:spcPts val="0"/>
              </a:spcBef>
              <a:spcAft>
                <a:spcPts val="0"/>
              </a:spcAft>
              <a:buSzPts val="1900"/>
              <a:buChar char="⮚"/>
            </a:pPr>
            <a:r>
              <a:rPr lang="en-US" sz="1900"/>
              <a:t>https://hcpf.colorado.gov/securetransport</a:t>
            </a:r>
            <a:endParaRPr sz="1900"/>
          </a:p>
          <a:p>
            <a:pPr indent="-349250" lvl="1" marL="914400" rtl="0" algn="l">
              <a:spcBef>
                <a:spcPts val="0"/>
              </a:spcBef>
              <a:spcAft>
                <a:spcPts val="0"/>
              </a:spcAft>
              <a:buSzPts val="1900"/>
              <a:buChar char="⮚"/>
            </a:pPr>
            <a:r>
              <a:rPr lang="en-US" sz="1900"/>
              <a:t>Lists HCPF enrolled BHST providers</a:t>
            </a:r>
            <a:endParaRPr sz="1900"/>
          </a:p>
        </p:txBody>
      </p:sp>
      <p:sp>
        <p:nvSpPr>
          <p:cNvPr id="252" name="Google Shape;252;g288f8a8a6dc_0_23"/>
          <p:cNvSpPr txBox="1"/>
          <p:nvPr>
            <p:ph idx="12" type="sldNum"/>
          </p:nvPr>
        </p:nvSpPr>
        <p:spPr>
          <a:xfrm>
            <a:off x="9174126" y="6373686"/>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Morrissey, Meghan</dc:creator>
</cp:coreProperties>
</file>