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8" r:id="rId5"/>
    <p:sldMasterId id="2147483747" r:id="rId6"/>
    <p:sldMasterId id="2147483767" r:id="rId7"/>
    <p:sldMasterId id="2147483793" r:id="rId8"/>
    <p:sldMasterId id="2147483803" r:id="rId9"/>
  </p:sldMasterIdLst>
  <p:notesMasterIdLst>
    <p:notesMasterId r:id="rId35"/>
  </p:notesMasterIdLst>
  <p:sldIdLst>
    <p:sldId id="257" r:id="rId10"/>
    <p:sldId id="258" r:id="rId11"/>
    <p:sldId id="21014" r:id="rId12"/>
    <p:sldId id="21054" r:id="rId13"/>
    <p:sldId id="21055" r:id="rId14"/>
    <p:sldId id="21057" r:id="rId15"/>
    <p:sldId id="21024" r:id="rId16"/>
    <p:sldId id="888" r:id="rId17"/>
    <p:sldId id="21063" r:id="rId18"/>
    <p:sldId id="21008" r:id="rId19"/>
    <p:sldId id="20996" r:id="rId20"/>
    <p:sldId id="20998" r:id="rId21"/>
    <p:sldId id="9711" r:id="rId22"/>
    <p:sldId id="273" r:id="rId23"/>
    <p:sldId id="21036" r:id="rId24"/>
    <p:sldId id="21060" r:id="rId25"/>
    <p:sldId id="21061" r:id="rId26"/>
    <p:sldId id="20980" r:id="rId27"/>
    <p:sldId id="290" r:id="rId28"/>
    <p:sldId id="21064" r:id="rId29"/>
    <p:sldId id="21065" r:id="rId30"/>
    <p:sldId id="21066" r:id="rId31"/>
    <p:sldId id="21067" r:id="rId32"/>
    <p:sldId id="21068" r:id="rId33"/>
    <p:sldId id="2105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a, Lisa" initials="PL" lastIdx="19" clrIdx="0">
    <p:extLst>
      <p:ext uri="{19B8F6BF-5375-455C-9EA6-DF929625EA0E}">
        <p15:presenceInfo xmlns:p15="http://schemas.microsoft.com/office/powerpoint/2012/main" userId="S::lkpera@hcpf.co.gov::00a3591b-312d-4583-a275-6c230aacdd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05C11-D6F3-07A9-B860-2BE9880A99BE}" v="10" dt="2020-10-07T20:00:26.267"/>
    <p1510:client id="{A9F00808-3F58-4C95-BF7B-5A0ED3E91749}" v="299" dt="2020-10-08T14:04:17.104"/>
    <p1510:client id="{AE76D5FE-7639-F2FB-BEC8-4BF3FFBA06A8}" v="39" dt="2020-10-08T15:21:22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0E5E5-BCBE-45BB-B347-ED4CB49D5AD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F1CA6-8076-4BD8-8CED-050CCD57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474" cy="453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Residential Care Strike Team is composed of representatives of the Governor’s office and state agencies that play a role in regulating and supporting residential care facilities: The Departments of Public Health and Environment (CDPHE), Human Services (DHS), Health Care Policy and Financing (HCPF), Public Safety (DPS) and Regulatory Agencies (DORA). </a:t>
            </a:r>
            <a:br>
              <a:rPr lang="en-US"/>
            </a:br>
            <a:br>
              <a:rPr lang="en-US"/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Strike Team was established by Governor Polis in April 2020 to mitigate the spread of COVID-19 in all high-density residential environments serving older adults and people with disabilities.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Strike teams work is organized into 6 key strategy areas:</a:t>
            </a:r>
          </a:p>
          <a:p>
            <a:pPr rtl="0" latinLnBrk="0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latinLnBrk="0">
              <a:buFont typeface="Arial" panose="020B0604020202020204" pitchFamily="34" charset="0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Enforcement and Education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Ensure that all facilities are following regulatory guidelines set forth by CDPHE and that they have the proper support and resources to do so.</a:t>
            </a:r>
          </a:p>
          <a:p>
            <a:pPr marL="171450" indent="-171450" rtl="0" latinLnBrk="0">
              <a:buFont typeface="Arial" panose="020B0604020202020204" pitchFamily="34" charset="0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for Disease Presence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Implementing a multi-pronged approach of ongoing surveillance testing (asymptomatic) and testing as a component of outbreak response.</a:t>
            </a:r>
          </a:p>
          <a:p>
            <a:pPr marL="171450" indent="-171450" rtl="0" latinLnBrk="0">
              <a:buFont typeface="Arial" panose="020B0604020202020204" pitchFamily="34" charset="0"/>
              <a:buChar char="•"/>
            </a:pPr>
            <a:r>
              <a:rPr lang="en-US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Cohorting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&amp; Facility Isolation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Educate and assist facilities in preparing for an outbreak, as well as provide technical assistance and education on effective infection prevention strategies including 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cohorting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isolation.</a:t>
            </a:r>
          </a:p>
          <a:p>
            <a:pPr marL="171450" indent="-171450" rtl="0" latinLnBrk="0">
              <a:buFont typeface="Arial" panose="020B0604020202020204" pitchFamily="34" charset="0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Staffing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Ensure an adequate, well-trained workforce is available for facilities to serve their residents.</a:t>
            </a:r>
          </a:p>
          <a:p>
            <a:pPr marL="171450" indent="-171450" rtl="0" latinLnBrk="0">
              <a:buFont typeface="Arial" panose="020B0604020202020204" pitchFamily="34" charset="0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Situational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Maintain a line of sight on the needs and capacities of facilities to maximize response efforts. Through tools like 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EMResource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State is able to understand live metrics around bed capacity, PPE needs, testing capabilities, and staffing shortages.</a:t>
            </a:r>
          </a:p>
          <a:p>
            <a:pPr marL="171450" indent="-171450" rtl="0" latinLnBrk="0">
              <a:buFont typeface="Arial" panose="020B0604020202020204" pitchFamily="34" charset="0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&amp; Wellbeing / Equity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Acknowledge the physical, mental, and cognitive health of residents and staff while continuing to assure their safety in all policy decisions. In addition, understand the implications of the long-standing systemic health and social inequities and ensure they are considered in our COVID-19 response effort. </a:t>
            </a:r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9a79e0dc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89a79e0dcb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2" name="Google Shape;412;g89a79e0dcb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marR="0" lvl="0" indent="-174625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Range of uncertainty is using a 95% confidence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F69CD7-F5FD-4D46-96EE-1EA0007519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14C9E">
                    <a:lumMod val="75000"/>
                  </a:srgbClr>
                </a:solidFill>
                <a:effectLst/>
                <a:uLnTx/>
                <a:uFillTx/>
                <a:latin typeface="Trebuchet MS" pitchFamily="-100" charset="0"/>
                <a:sym typeface="Trebuchet MS" pitchFamily="-100" charset="0"/>
              </a:rPr>
              <a:pPr marL="0" marR="0" lvl="0" indent="0" algn="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14C9E">
                  <a:lumMod val="75000"/>
                </a:srgbClr>
              </a:solidFill>
              <a:effectLst/>
              <a:uLnTx/>
              <a:uFillTx/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marR="0" lvl="0" indent="-174625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Range of uncertainty is using a 95% confidence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F69CD7-F5FD-4D46-96EE-1EA0007519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14C9E">
                    <a:lumMod val="75000"/>
                  </a:srgbClr>
                </a:solidFill>
                <a:effectLst/>
                <a:uLnTx/>
                <a:uFillTx/>
                <a:latin typeface="Trebuchet MS" pitchFamily="-100" charset="0"/>
                <a:sym typeface="Trebuchet MS" pitchFamily="-100" charset="0"/>
              </a:rPr>
              <a:pPr marL="0" marR="0" lvl="0" indent="0" algn="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14C9E">
                  <a:lumMod val="75000"/>
                </a:srgbClr>
              </a:solidFill>
              <a:effectLst/>
              <a:uLnTx/>
              <a:uFillTx/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of uncertainty is using a 95% confidence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69CD7-F5FD-4D46-96EE-1EA0007519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of uncertainty is using a 95% confidence level</a:t>
            </a:r>
          </a:p>
          <a:p>
            <a:r>
              <a:rPr lang="en-US" dirty="0"/>
              <a:t>Only includes Dental paid through </a:t>
            </a:r>
            <a:r>
              <a:rPr lang="en-US" dirty="0" err="1"/>
              <a:t>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69CD7-F5FD-4D46-96EE-1EA0007519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marR="0" lvl="0" indent="-174625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Range of uncertainty is using a 95% confidence level</a:t>
            </a:r>
          </a:p>
          <a:p>
            <a:pPr marL="174625" marR="0" lvl="0" indent="-174625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Dental payments to these providers are included on the Dental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69CD7-F5FD-4D46-96EE-1EA0007519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0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aff9cea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aff9cea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aff9cea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aff9cea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February: 2.5% </a:t>
            </a:r>
          </a:p>
          <a:p>
            <a:r>
              <a:rPr lang="en-US" b="0"/>
              <a:t>March: 5.2%</a:t>
            </a:r>
          </a:p>
          <a:p>
            <a:r>
              <a:rPr lang="en-US" b="0"/>
              <a:t>April: 11.3% 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/>
              <a:t>Highest since state began tracking in 1976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/>
              <a:t>Prior record was 8.9% during Great Recession in Fall 2010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/>
              <a:t>Compares to 14.7% nationally - highest since U.S began tracking in 1948</a:t>
            </a:r>
          </a:p>
          <a:p>
            <a:br>
              <a:rPr lang="en-US" b="0"/>
            </a:br>
            <a:r>
              <a:rPr lang="en-US" b="0">
                <a:latin typeface="Trebuchet MS"/>
              </a:rPr>
              <a:t>517,000 Coloradans filed initial unemployment claims since mid-March </a:t>
            </a:r>
          </a:p>
          <a:p>
            <a:endParaRPr lang="en-US" b="0"/>
          </a:p>
          <a:p>
            <a:endParaRPr lang="en-US" b="0"/>
          </a:p>
          <a:p>
            <a:r>
              <a:rPr lang="en-US" b="0"/>
              <a:t>Source: Colorado Department of Labor and Employment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6E629-EADB-4588-B34F-7B8113F921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7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External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3E179-B91C-4C1F-9971-0258595B6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90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Internal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3E179-B91C-4C1F-9971-0258595B6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It’s critical that Coloradans know they can apply for health coverage at any time and it’s easy to 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HCPF is working to spread the word; and we need your help.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We have created an enrollment tool available on our website that provides the critical information I will go over with you next.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Tools are available at CO.gov/</a:t>
            </a:r>
            <a:r>
              <a:rPr lang="en-US" sz="1200" b="1" kern="120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hcpf</a:t>
            </a:r>
            <a:r>
              <a:rPr lang="en-US" sz="1200" b="1" kern="12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/</a:t>
            </a:r>
            <a:r>
              <a:rPr lang="en-US" sz="1200" b="1" kern="120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HereForYou</a:t>
            </a:r>
            <a:endParaRPr lang="en-US" sz="1200" b="1" kern="120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B86E629-EADB-4588-B34F-7B8113F9214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21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External use</a:t>
            </a:r>
          </a:p>
          <a:p>
            <a:r>
              <a:rPr lang="en-US" dirty="0"/>
              <a:t>Rachel </a:t>
            </a:r>
            <a:r>
              <a:rPr lang="en-US" dirty="0" err="1"/>
              <a:t>Entrican</a:t>
            </a:r>
            <a:r>
              <a:rPr lang="en-US" dirty="0"/>
              <a:t> to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3E179-B91C-4C1F-9971-0258595B69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ransition Slide">
  <p:cSld name="2_Transition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595313" y="2615841"/>
            <a:ext cx="110013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9870563" y="6434398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9"/>
          <p:cNvCxnSpPr/>
          <p:nvPr/>
        </p:nvCxnSpPr>
        <p:spPr>
          <a:xfrm>
            <a:off x="595312" y="2571750"/>
            <a:ext cx="5464800" cy="0"/>
          </a:xfrm>
          <a:prstGeom prst="straightConnector1">
            <a:avLst/>
          </a:prstGeom>
          <a:solidFill>
            <a:srgbClr val="14943F"/>
          </a:solidFill>
          <a:ln w="76200" cap="flat" cmpd="sng">
            <a:solidFill>
              <a:schemeClr val="accent5"/>
            </a:solidFill>
            <a:prstDash val="solid"/>
            <a:miter lim="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3870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d618a2c91_2_9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8d618a2c91_2_9"/>
          <p:cNvSpPr txBox="1">
            <a:spLocks noGrp="1"/>
          </p:cNvSpPr>
          <p:nvPr>
            <p:ph type="body" idx="1"/>
          </p:nvPr>
        </p:nvSpPr>
        <p:spPr>
          <a:xfrm>
            <a:off x="838200" y="1719470"/>
            <a:ext cx="10515600" cy="433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Noto Sans Symbol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8d618a2c91_2_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9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d618a2c91_12_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8d618a2c91_12_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g8d618a2c91_12_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8d618a2c91_12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8d618a2c91_12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78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56437" y="365126"/>
            <a:ext cx="110791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53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908A-2688-4E93-BBB8-A684AF8B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2681-B9DC-42D5-82FB-4CCA8CFB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37631-CBD7-4976-88EB-D8CBA312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2DE3-999B-41B2-BF3B-E3852772D05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D6D3B-F0A9-4A96-9DDE-D096A9CD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618A-BC66-4185-B5B2-97B1473E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62D9-8BC3-4711-91A7-6EFD54C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21457" marR="0" lvl="0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42915" marR="0" lvl="1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64372" marR="0" lvl="2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85829" marR="0" lvl="3" indent="-303599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07287" marR="0" lvl="4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28744" marR="0" lvl="5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50201" marR="0" lvl="6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59" marR="0" lvl="7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893116" marR="0" lvl="8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09739" y="439118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187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08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Page">
  <p:cSld name="Standard P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7767" y="676492"/>
            <a:ext cx="10516400" cy="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23375" rIns="46750" bIns="23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3A84"/>
              </a:buClr>
              <a:buSzPts val="1800"/>
              <a:buFont typeface="Open Sans"/>
              <a:buNone/>
              <a:defRPr sz="2400" b="1" i="0" u="none" strike="noStrike" cap="none">
                <a:solidFill>
                  <a:srgbClr val="003A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9pPr>
          </a:lstStyle>
          <a:p>
            <a:endParaRPr/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37" y="6286500"/>
            <a:ext cx="474084" cy="35810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>
            <a:off x="1264227" y="0"/>
            <a:ext cx="10927600" cy="260800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62333" tIns="31167" rIns="62333" bIns="311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427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121619"/>
            <a:ext cx="11001375" cy="128939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67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3" y="2773204"/>
            <a:ext cx="9146857" cy="816531"/>
          </a:xfrm>
          <a:prstGeom prst="rect">
            <a:avLst/>
          </a:prstGeom>
        </p:spPr>
        <p:txBody>
          <a:bodyPr anchor="ctr"/>
          <a:lstStyle>
            <a:lvl1pPr algn="ctr">
              <a:defRPr sz="4640" b="1" baseline="0">
                <a:solidFill>
                  <a:schemeClr val="accent1">
                    <a:lumMod val="75000"/>
                  </a:schemeClr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Your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16317" y="4179094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ctr">
              <a:spcBef>
                <a:spcPts val="0"/>
              </a:spcBef>
              <a:defRPr sz="3094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Presented by: Name of Presenter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30E7B30-A8EC-4B57-8C04-DB24765E6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549" y="5099968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5">
                <a:solidFill>
                  <a:schemeClr val="tx1"/>
                </a:solidFill>
              </a:defRPr>
            </a:lvl1pPr>
          </a:lstStyle>
          <a:p>
            <a:fld id="{720F2E81-9F3D-42A6-A086-4D144BCEA8F3}" type="datetime7">
              <a:rPr lang="en-US" smtClean="0"/>
              <a:pPr/>
              <a:t>Oct-20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0132" y="654981"/>
            <a:ext cx="10215563" cy="1044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187" b="1" i="0">
                <a:solidFill>
                  <a:schemeClr val="accent1">
                    <a:lumMod val="75000"/>
                  </a:schemeClr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4554" y="1674530"/>
            <a:ext cx="10502892" cy="4247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477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625" b="1">
                <a:solidFill>
                  <a:schemeClr val="tx1"/>
                </a:solidFill>
              </a:rPr>
              <a:t>Improving</a:t>
            </a:r>
            <a:r>
              <a:rPr lang="en-US" sz="5625" b="0">
                <a:solidFill>
                  <a:schemeClr val="tx1"/>
                </a:solidFill>
              </a:rPr>
              <a:t> </a:t>
            </a:r>
            <a:r>
              <a:rPr lang="en-US" sz="5062" b="0">
                <a:solidFill>
                  <a:schemeClr val="tx1"/>
                </a:solidFill>
              </a:rPr>
              <a:t>health care access and outcomes for the </a:t>
            </a:r>
            <a:r>
              <a:rPr lang="en-US" sz="5625" b="1">
                <a:solidFill>
                  <a:schemeClr val="tx1"/>
                </a:solidFill>
              </a:rPr>
              <a:t>people</a:t>
            </a:r>
            <a:r>
              <a:rPr lang="en-US" sz="5625" b="0">
                <a:solidFill>
                  <a:schemeClr val="tx1"/>
                </a:solidFill>
              </a:rPr>
              <a:t> </a:t>
            </a:r>
            <a:r>
              <a:rPr lang="en-US" sz="5062" b="0">
                <a:solidFill>
                  <a:schemeClr val="tx1"/>
                </a:solidFill>
              </a:rPr>
              <a:t>we serve </a:t>
            </a:r>
            <a:br>
              <a:rPr lang="en-US" sz="5062" b="0">
                <a:solidFill>
                  <a:schemeClr val="tx1"/>
                </a:solidFill>
              </a:rPr>
            </a:br>
            <a:r>
              <a:rPr lang="en-US" sz="5062" b="0">
                <a:solidFill>
                  <a:schemeClr val="tx1"/>
                </a:solidFill>
              </a:rPr>
              <a:t>while demonstrating sound stewardship of financial </a:t>
            </a:r>
            <a:r>
              <a:rPr lang="en-US" sz="5625" b="1">
                <a:solidFill>
                  <a:schemeClr val="tx1"/>
                </a:solidFill>
              </a:rPr>
              <a:t>resources</a:t>
            </a:r>
            <a:endParaRPr lang="en-US" sz="5062" b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</p:spPr>
        <p:txBody>
          <a:bodyPr/>
          <a:lstStyle>
            <a:lvl1pPr>
              <a:defRPr lang="en-US" sz="3375" baseline="0" dirty="0" smtClean="0">
                <a:solidFill>
                  <a:schemeClr val="tx1"/>
                </a:solidFill>
              </a:defRPr>
            </a:lvl1pPr>
            <a:lvl2pPr>
              <a:defRPr lang="en-US" sz="3094" baseline="0" dirty="0" smtClean="0">
                <a:solidFill>
                  <a:schemeClr val="tx1"/>
                </a:solidFill>
              </a:defRPr>
            </a:lvl2pPr>
            <a:lvl3pPr>
              <a:defRPr lang="en-US" sz="2531" dirty="0" smtClean="0">
                <a:solidFill>
                  <a:schemeClr val="tx1"/>
                </a:solidFill>
              </a:defRPr>
            </a:lvl3pPr>
            <a:lvl4pPr marL="1504777" indent="-321457">
              <a:buFont typeface="Wingdings" panose="05000000000000000000" pitchFamily="2" charset="2"/>
              <a:buChar char="v"/>
              <a:defRPr lang="en-US" sz="2250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39118"/>
            <a:ext cx="11572522" cy="8165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187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18399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9739" y="1714500"/>
            <a:ext cx="5464802" cy="4339828"/>
          </a:xfrm>
          <a:prstGeom prst="rect">
            <a:avLst/>
          </a:prstGeom>
          <a:ln w="57150">
            <a:noFill/>
          </a:ln>
        </p:spPr>
        <p:txBody>
          <a:bodyPr/>
          <a:lstStyle>
            <a:lvl1pPr>
              <a:defRPr lang="en-US" sz="2812" baseline="0" dirty="0" smtClean="0">
                <a:solidFill>
                  <a:schemeClr val="tx1"/>
                </a:solidFill>
              </a:defRPr>
            </a:lvl1pPr>
            <a:lvl2pPr>
              <a:defRPr lang="en-US" sz="2531" baseline="0" dirty="0" smtClean="0">
                <a:solidFill>
                  <a:schemeClr val="tx1"/>
                </a:solidFill>
              </a:defRPr>
            </a:lvl2pPr>
            <a:lvl3pPr>
              <a:defRPr lang="en-US" sz="2250" dirty="0" smtClean="0">
                <a:solidFill>
                  <a:schemeClr val="tx1"/>
                </a:solidFill>
              </a:defRPr>
            </a:lvl3pPr>
            <a:lvl4pPr marL="1504777" indent="-321457">
              <a:buFont typeface="Wingdings" panose="05000000000000000000" pitchFamily="2" charset="2"/>
              <a:buChar char="v"/>
              <a:defRPr lang="en-US" sz="1969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39118"/>
            <a:ext cx="11572522" cy="8165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187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5FF5EAB-AD08-4EAC-81DF-1F08A71581E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17458" y="1714500"/>
            <a:ext cx="5464802" cy="433982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en-US" sz="2812" baseline="0" dirty="0" smtClean="0">
                <a:solidFill>
                  <a:schemeClr val="bg1"/>
                </a:solidFill>
              </a:defRPr>
            </a:lvl1pPr>
            <a:lvl2pPr>
              <a:defRPr lang="en-US" sz="2531" baseline="0" dirty="0" smtClean="0">
                <a:solidFill>
                  <a:schemeClr val="bg1"/>
                </a:solidFill>
              </a:defRPr>
            </a:lvl2pPr>
            <a:lvl3pPr>
              <a:defRPr lang="en-US" sz="2250" dirty="0" smtClean="0">
                <a:solidFill>
                  <a:schemeClr val="bg1"/>
                </a:solidFill>
              </a:defRPr>
            </a:lvl3pPr>
            <a:lvl4pPr marL="1504777" indent="-321457">
              <a:buFont typeface="Wingdings" panose="05000000000000000000" pitchFamily="2" charset="2"/>
              <a:buChar char="v"/>
              <a:defRPr lang="en-US" sz="1969" dirty="0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371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>
            <a:spLocks noGrp="1"/>
          </p:cNvSpPr>
          <p:nvPr>
            <p:ph type="title"/>
          </p:nvPr>
        </p:nvSpPr>
        <p:spPr>
          <a:xfrm>
            <a:off x="6122788" y="2253854"/>
            <a:ext cx="5759473" cy="235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34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6" y="107156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43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ampl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09739" y="1526977"/>
            <a:ext cx="3839352" cy="4578787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526977"/>
            <a:ext cx="3918408" cy="4578787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68641" y="1526977"/>
            <a:ext cx="3454717" cy="2019895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68641" y="3801905"/>
            <a:ext cx="3454717" cy="2303859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FABD1-B807-4C07-9D13-989ADF61B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41485"/>
            <a:ext cx="11572522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51408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ain + Suppo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6163" y="2518647"/>
            <a:ext cx="4892399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187" b="1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9576" y="1500188"/>
            <a:ext cx="5732684" cy="3857625"/>
          </a:xfrm>
          <a:prstGeom prst="rect">
            <a:avLst/>
          </a:prstGeom>
        </p:spPr>
        <p:txBody>
          <a:bodyPr/>
          <a:lstStyle>
            <a:lvl1pPr>
              <a:defRPr lang="en-US" sz="3797" baseline="0" smtClean="0">
                <a:solidFill>
                  <a:schemeClr val="tx1"/>
                </a:solidFill>
              </a:defRPr>
            </a:lvl1pPr>
            <a:lvl2pPr>
              <a:defRPr lang="en-US" sz="3094" baseline="0" smtClean="0">
                <a:solidFill>
                  <a:schemeClr val="tx1"/>
                </a:solidFill>
              </a:defRPr>
            </a:lvl2pPr>
            <a:lvl3pPr>
              <a:defRPr lang="en-US" sz="2812" smtClean="0">
                <a:solidFill>
                  <a:schemeClr val="tx1"/>
                </a:solidFill>
              </a:defRPr>
            </a:lvl3pPr>
            <a:lvl4pPr>
              <a:defRPr lang="en-US" sz="2531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supporting text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11126-42DB-4D8B-9AD6-4215A4236E0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76" y="1875234"/>
            <a:ext cx="871704" cy="30003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8338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ain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2026899"/>
            <a:ext cx="12192001" cy="2804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algn="ctr"/>
            <a:endParaRPr lang="en-US" sz="1266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720964" y="535782"/>
            <a:ext cx="5839837" cy="54607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401822" indent="-401822" algn="l">
              <a:buFont typeface="Arial" panose="020B0604020202020204" pitchFamily="34" charset="0"/>
              <a:buChar char="•"/>
              <a:defRPr lang="en-US" sz="2666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015D75-5F7F-4371-93AE-F3C246627D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741" y="2411016"/>
            <a:ext cx="5143341" cy="2035969"/>
          </a:xfrm>
          <a:prstGeom prst="rect">
            <a:avLst/>
          </a:prstGeom>
        </p:spPr>
        <p:txBody>
          <a:bodyPr anchor="ctr"/>
          <a:lstStyle>
            <a:lvl1pPr marL="0" indent="0">
              <a:defRPr sz="618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Main Idea Here</a:t>
            </a:r>
          </a:p>
        </p:txBody>
      </p:sp>
    </p:spTree>
    <p:extLst>
      <p:ext uri="{BB962C8B-B14F-4D97-AF65-F5344CB8AC3E}">
        <p14:creationId xmlns:p14="http://schemas.microsoft.com/office/powerpoint/2010/main" val="3539369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s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840105" y="1685254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lvl="0" algn="ctr"/>
            <a:endParaRPr lang="en-US" sz="1266"/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840105" y="3372965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lvl="0" algn="ctr"/>
            <a:endParaRPr lang="en-US" sz="1266"/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840105" y="5060676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lvl="0" algn="ctr"/>
            <a:endParaRPr lang="en-US" sz="1266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428625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6187" b="1" i="0" u="none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310377" y="1336201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146044" y="1666797"/>
            <a:ext cx="9736216" cy="842248"/>
          </a:xfrm>
          <a:prstGeom prst="rect">
            <a:avLst/>
          </a:prstGeom>
        </p:spPr>
        <p:txBody>
          <a:bodyPr anchor="ctr"/>
          <a:lstStyle>
            <a:lvl1pPr>
              <a:defRPr lang="en-US" sz="4125" dirty="0">
                <a:solidFill>
                  <a:schemeClr val="bg1"/>
                </a:solidFill>
              </a:defRPr>
            </a:lvl1pPr>
          </a:lstStyle>
          <a:p>
            <a:pPr marL="535843" lvl="0" indent="-535843">
              <a:buFont typeface="Calibri" panose="020F0502020204030204" pitchFamily="34" charset="0"/>
              <a:buChar char="→"/>
            </a:pPr>
            <a:r>
              <a:rPr lang="en-US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305613" y="3023911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2131340" y="3354507"/>
            <a:ext cx="9736216" cy="842248"/>
          </a:xfrm>
          <a:prstGeom prst="rect">
            <a:avLst/>
          </a:prstGeom>
        </p:spPr>
        <p:txBody>
          <a:bodyPr anchor="ctr"/>
          <a:lstStyle>
            <a:lvl1pPr>
              <a:defRPr lang="en-US" sz="4125" dirty="0">
                <a:solidFill>
                  <a:schemeClr val="bg1"/>
                </a:solidFill>
              </a:defRPr>
            </a:lvl1pPr>
          </a:lstStyle>
          <a:p>
            <a:pPr marL="535843" lvl="0" indent="-535843">
              <a:buFont typeface="Calibri" panose="020F0502020204030204" pitchFamily="34" charset="0"/>
              <a:buChar char="→"/>
            </a:pPr>
            <a:r>
              <a:rPr lang="en-US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305613" y="4711622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131340" y="5042218"/>
            <a:ext cx="9736216" cy="842248"/>
          </a:xfrm>
          <a:prstGeom prst="rect">
            <a:avLst/>
          </a:prstGeom>
        </p:spPr>
        <p:txBody>
          <a:bodyPr anchor="ctr"/>
          <a:lstStyle>
            <a:lvl1pPr marL="535843" indent="-535843">
              <a:buFont typeface="Calibri" panose="020F0502020204030204" pitchFamily="34" charset="0"/>
              <a:buChar char="→"/>
              <a:defRPr sz="4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1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+ Supporting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6771" y="441485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6187" b="1" i="0" u="none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Click to Edit 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9739" y="1467883"/>
            <a:ext cx="5813049" cy="4532868"/>
          </a:xfrm>
          <a:prstGeom prst="rect">
            <a:avLst/>
          </a:prstGeom>
          <a:ln w="57150">
            <a:solidFill>
              <a:schemeClr val="accent5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/>
          <a:lstStyle>
            <a:lvl1pPr algn="ctr">
              <a:buNone/>
              <a:defRPr sz="2250" b="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z="2666" i="1"/>
              <a:t>Insert image or Clip 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765706" y="1485188"/>
            <a:ext cx="5116555" cy="4515562"/>
          </a:xfrm>
          <a:prstGeom prst="rect">
            <a:avLst/>
          </a:prstGeom>
        </p:spPr>
        <p:txBody>
          <a:bodyPr/>
          <a:lstStyle>
            <a:lvl1pPr>
              <a:defRPr lang="en-US" sz="3797" baseline="0" smtClean="0">
                <a:solidFill>
                  <a:schemeClr val="tx1"/>
                </a:solidFill>
              </a:defRPr>
            </a:lvl1pPr>
            <a:lvl2pPr>
              <a:defRPr lang="en-US" sz="3094" baseline="0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z="2531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supporting text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4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157AF-3354-48A5-942B-0D0A4ED23FDA}"/>
              </a:ext>
            </a:extLst>
          </p:cNvPr>
          <p:cNvPicPr>
            <a:picLocks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600" y="176806"/>
            <a:ext cx="6319883" cy="61989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6122788" y="2625328"/>
            <a:ext cx="5381431" cy="2313816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8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75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7F35763B-B842-49A9-93BE-8E7D44D01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92" y="964406"/>
            <a:ext cx="4929037" cy="492918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FC97D4-6B4D-43C2-A418-FA4FD0932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3344" y="2721579"/>
            <a:ext cx="5534301" cy="1414842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8437" b="1" i="0" u="none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1" hangingPunct="1">
              <a:spcBef>
                <a:spcPct val="0"/>
              </a:spcBef>
            </a:pPr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56118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6122788" y="2253854"/>
            <a:ext cx="5759473" cy="2350294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8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Discuss or Chat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Graphic 29" descr="Chat">
            <a:extLst>
              <a:ext uri="{FF2B5EF4-FFF2-40B4-BE49-F238E27FC236}">
                <a16:creationId xmlns:a16="http://schemas.microsoft.com/office/drawing/2014/main" id="{0878C54B-0807-4D07-B660-126E4F8F4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6026" y="107156"/>
            <a:ext cx="6589909" cy="65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39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2" y="44362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1500188"/>
            <a:ext cx="11001375" cy="385762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3375" b="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b="1"/>
              <a:t>Contact Name #1 (required)</a:t>
            </a:r>
          </a:p>
          <a:p>
            <a:pPr lvl="0"/>
            <a:r>
              <a:rPr lang="en-US" b="0"/>
              <a:t>Position</a:t>
            </a:r>
          </a:p>
          <a:p>
            <a:pPr lvl="0"/>
            <a:r>
              <a:rPr lang="en-US" b="0"/>
              <a:t>Email address</a:t>
            </a:r>
          </a:p>
          <a:p>
            <a:pPr lvl="0"/>
            <a:endParaRPr lang="en-US" b="0"/>
          </a:p>
          <a:p>
            <a:pPr lvl="0"/>
            <a:r>
              <a:rPr lang="en-US" b="1"/>
              <a:t>Contact Name #2 (optional)</a:t>
            </a:r>
          </a:p>
          <a:p>
            <a:pPr lvl="0"/>
            <a:r>
              <a:rPr lang="en-US" b="0"/>
              <a:t>Position</a:t>
            </a:r>
          </a:p>
          <a:p>
            <a:pPr lvl="0"/>
            <a:r>
              <a:rPr lang="en-US" b="0"/>
              <a:t>Email address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0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2" y="2615841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6750"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>
            <a:spLocks noGrp="1"/>
          </p:cNvSpPr>
          <p:nvPr>
            <p:ph type="title"/>
          </p:nvPr>
        </p:nvSpPr>
        <p:spPr>
          <a:xfrm>
            <a:off x="595312" y="2615841"/>
            <a:ext cx="11001375" cy="162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0"/>
              <a:buFont typeface="Trebuchet MS"/>
              <a:buNone/>
              <a:defRPr sz="67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03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4C10-3428-4022-9B73-AD3426E54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AE6FB-43F4-4CC8-96BF-48D63AC6520D}"/>
              </a:ext>
            </a:extLst>
          </p:cNvPr>
          <p:cNvSpPr/>
          <p:nvPr userDrawn="1"/>
        </p:nvSpPr>
        <p:spPr bwMode="auto">
          <a:xfrm>
            <a:off x="0" y="6375797"/>
            <a:ext cx="12192000" cy="48220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8" tIns="35718" rIns="35718" bIns="35718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66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94370-8F77-4973-8E54-E4FE7CACB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01" y="6466598"/>
            <a:ext cx="1776483" cy="29845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3FD6A34-4DB6-4092-939B-D71DCDFA8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0563" y="6434398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tx1"/>
                </a:solidFill>
              </a:defRPr>
            </a:lvl1pPr>
          </a:lstStyle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31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6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4500"/>
            <a:ext cx="10516196" cy="423481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540"/>
              </a:spcBef>
              <a:buFont typeface="Arial" panose="020B0604020202020204" pitchFamily="34" charset="0"/>
              <a:buChar char="•"/>
              <a:defRPr sz="2531" baseline="0">
                <a:solidFill>
                  <a:schemeClr val="tx1"/>
                </a:solidFill>
              </a:defRPr>
            </a:lvl1pPr>
            <a:lvl2pPr marL="562550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  <a:defRPr sz="2250" baseline="0">
                <a:solidFill>
                  <a:schemeClr val="tx1"/>
                </a:solidFill>
              </a:defRPr>
            </a:lvl2pPr>
            <a:lvl3pPr marL="843825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  <a:defRPr sz="1969">
                <a:solidFill>
                  <a:schemeClr val="tx1"/>
                </a:solidFill>
              </a:defRPr>
            </a:lvl3pPr>
            <a:lvl4pPr marL="1041388" indent="-154032">
              <a:spcBef>
                <a:spcPts val="540"/>
              </a:spcBef>
              <a:buFont typeface="Arial" panose="020B0604020202020204" pitchFamily="34" charset="0"/>
              <a:buChar char="•"/>
              <a:defRPr sz="1687">
                <a:solidFill>
                  <a:schemeClr val="tx1"/>
                </a:solidFill>
              </a:defRPr>
            </a:lvl4pPr>
            <a:lvl5pPr marL="964372" indent="-321457">
              <a:spcBef>
                <a:spcPts val="540"/>
              </a:spcBef>
              <a:buFont typeface="Arial" panose="020B0604020202020204" pitchFamily="34" charset="0"/>
              <a:buChar char="•"/>
              <a:defRPr sz="1406"/>
            </a:lvl5pPr>
          </a:lstStyle>
          <a:p>
            <a:pPr lvl="0"/>
            <a:r>
              <a:rPr lang="en-US"/>
              <a:t>Use bullet points sparingly</a:t>
            </a:r>
          </a:p>
          <a:p>
            <a:pPr lvl="1"/>
            <a:r>
              <a:rPr lang="en-US"/>
              <a:t>Try to keep it at 3 – 5 per slide</a:t>
            </a:r>
          </a:p>
          <a:p>
            <a:pPr lvl="0"/>
            <a:r>
              <a:rPr lang="en-US"/>
              <a:t>Only represent key ideas</a:t>
            </a:r>
          </a:p>
          <a:p>
            <a:pPr lvl="0"/>
            <a:r>
              <a:rPr lang="en-US"/>
              <a:t>Examine your font size</a:t>
            </a:r>
          </a:p>
          <a:p>
            <a:pPr lvl="1"/>
            <a:r>
              <a:rPr lang="en-US"/>
              <a:t>Don’t go below 20 </a:t>
            </a:r>
          </a:p>
          <a:p>
            <a:pPr lvl="0"/>
            <a:r>
              <a:rPr lang="en-US"/>
              <a:t>Only add images/other media if relevant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 (if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87680" y="782621"/>
            <a:ext cx="11216640" cy="30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124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121619"/>
            <a:ext cx="11001375" cy="128939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67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3" y="2773204"/>
            <a:ext cx="9146857" cy="816531"/>
          </a:xfrm>
          <a:prstGeom prst="rect">
            <a:avLst/>
          </a:prstGeom>
        </p:spPr>
        <p:txBody>
          <a:bodyPr anchor="ctr"/>
          <a:lstStyle>
            <a:lvl1pPr algn="ctr">
              <a:defRPr sz="4640" b="1" baseline="0">
                <a:solidFill>
                  <a:schemeClr val="accent1">
                    <a:lumMod val="75000"/>
                  </a:schemeClr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Your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16317" y="4179094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ctr">
              <a:spcBef>
                <a:spcPts val="0"/>
              </a:spcBef>
              <a:defRPr sz="3094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Presented by: Name of Presenter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30E7B30-A8EC-4B57-8C04-DB24765E6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549" y="5099968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5">
                <a:solidFill>
                  <a:schemeClr val="tx1"/>
                </a:solidFill>
              </a:defRPr>
            </a:lvl1pPr>
          </a:lstStyle>
          <a:p>
            <a:fld id="{720F2E81-9F3D-42A6-A086-4D144BCEA8F3}" type="datetime7">
              <a:rPr lang="en-US" smtClean="0"/>
              <a:pPr/>
              <a:t>Oct-20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53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0132" y="654981"/>
            <a:ext cx="10215563" cy="1044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187" b="1" i="0">
                <a:solidFill>
                  <a:schemeClr val="accent1">
                    <a:lumMod val="75000"/>
                  </a:schemeClr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4554" y="1674530"/>
            <a:ext cx="10502892" cy="4247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477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625" b="1">
                <a:solidFill>
                  <a:schemeClr val="tx1"/>
                </a:solidFill>
              </a:rPr>
              <a:t>Improving</a:t>
            </a:r>
            <a:r>
              <a:rPr lang="en-US" sz="5625" b="0">
                <a:solidFill>
                  <a:schemeClr val="tx1"/>
                </a:solidFill>
              </a:rPr>
              <a:t> </a:t>
            </a:r>
            <a:r>
              <a:rPr lang="en-US" sz="5062" b="0">
                <a:solidFill>
                  <a:schemeClr val="tx1"/>
                </a:solidFill>
              </a:rPr>
              <a:t>health care access and outcomes for the </a:t>
            </a:r>
            <a:r>
              <a:rPr lang="en-US" sz="5625" b="1">
                <a:solidFill>
                  <a:schemeClr val="tx1"/>
                </a:solidFill>
              </a:rPr>
              <a:t>people</a:t>
            </a:r>
            <a:r>
              <a:rPr lang="en-US" sz="5625" b="0">
                <a:solidFill>
                  <a:schemeClr val="tx1"/>
                </a:solidFill>
              </a:rPr>
              <a:t> </a:t>
            </a:r>
            <a:r>
              <a:rPr lang="en-US" sz="5062" b="0">
                <a:solidFill>
                  <a:schemeClr val="tx1"/>
                </a:solidFill>
              </a:rPr>
              <a:t>we serve </a:t>
            </a:r>
            <a:br>
              <a:rPr lang="en-US" sz="5062" b="0">
                <a:solidFill>
                  <a:schemeClr val="tx1"/>
                </a:solidFill>
              </a:rPr>
            </a:br>
            <a:r>
              <a:rPr lang="en-US" sz="5062" b="0">
                <a:solidFill>
                  <a:schemeClr val="tx1"/>
                </a:solidFill>
              </a:rPr>
              <a:t>while demonstrating sound stewardship of financial </a:t>
            </a:r>
            <a:r>
              <a:rPr lang="en-US" sz="5625" b="1">
                <a:solidFill>
                  <a:schemeClr val="tx1"/>
                </a:solidFill>
              </a:rPr>
              <a:t>resources</a:t>
            </a:r>
            <a:endParaRPr lang="en-US" sz="5062" b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8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</p:spPr>
        <p:txBody>
          <a:bodyPr/>
          <a:lstStyle>
            <a:lvl1pPr>
              <a:defRPr lang="en-US" sz="3375" baseline="0" dirty="0" smtClean="0">
                <a:solidFill>
                  <a:schemeClr val="tx1"/>
                </a:solidFill>
              </a:defRPr>
            </a:lvl1pPr>
            <a:lvl2pPr>
              <a:defRPr lang="en-US" sz="3094" baseline="0" dirty="0" smtClean="0">
                <a:solidFill>
                  <a:schemeClr val="tx1"/>
                </a:solidFill>
              </a:defRPr>
            </a:lvl2pPr>
            <a:lvl3pPr>
              <a:defRPr lang="en-US" sz="2531" dirty="0" smtClean="0">
                <a:solidFill>
                  <a:schemeClr val="tx1"/>
                </a:solidFill>
              </a:defRPr>
            </a:lvl3pPr>
            <a:lvl4pPr marL="1504777" indent="-321457">
              <a:buFont typeface="Wingdings" panose="05000000000000000000" pitchFamily="2" charset="2"/>
              <a:buChar char="v"/>
              <a:defRPr lang="en-US" sz="2250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39118"/>
            <a:ext cx="11572522" cy="8165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187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61165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9739" y="1714500"/>
            <a:ext cx="5464802" cy="4339828"/>
          </a:xfrm>
          <a:prstGeom prst="rect">
            <a:avLst/>
          </a:prstGeom>
          <a:ln w="57150">
            <a:noFill/>
          </a:ln>
        </p:spPr>
        <p:txBody>
          <a:bodyPr/>
          <a:lstStyle>
            <a:lvl1pPr>
              <a:defRPr lang="en-US" sz="2812" baseline="0" dirty="0" smtClean="0">
                <a:solidFill>
                  <a:schemeClr val="tx1"/>
                </a:solidFill>
              </a:defRPr>
            </a:lvl1pPr>
            <a:lvl2pPr>
              <a:defRPr lang="en-US" sz="2531" baseline="0" dirty="0" smtClean="0">
                <a:solidFill>
                  <a:schemeClr val="tx1"/>
                </a:solidFill>
              </a:defRPr>
            </a:lvl2pPr>
            <a:lvl3pPr>
              <a:defRPr lang="en-US" sz="2250" dirty="0" smtClean="0">
                <a:solidFill>
                  <a:schemeClr val="tx1"/>
                </a:solidFill>
              </a:defRPr>
            </a:lvl3pPr>
            <a:lvl4pPr marL="1504777" indent="-321457">
              <a:buFont typeface="Wingdings" panose="05000000000000000000" pitchFamily="2" charset="2"/>
              <a:buChar char="v"/>
              <a:defRPr lang="en-US" sz="1969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39118"/>
            <a:ext cx="11572522" cy="8165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187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5FF5EAB-AD08-4EAC-81DF-1F08A71581E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17458" y="1714500"/>
            <a:ext cx="5464802" cy="433982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en-US" sz="2812" baseline="0" dirty="0" smtClean="0">
                <a:solidFill>
                  <a:schemeClr val="bg1"/>
                </a:solidFill>
              </a:defRPr>
            </a:lvl1pPr>
            <a:lvl2pPr>
              <a:defRPr lang="en-US" sz="2531" baseline="0" dirty="0" smtClean="0">
                <a:solidFill>
                  <a:schemeClr val="bg1"/>
                </a:solidFill>
              </a:defRPr>
            </a:lvl2pPr>
            <a:lvl3pPr>
              <a:defRPr lang="en-US" sz="2250" dirty="0" smtClean="0">
                <a:solidFill>
                  <a:schemeClr val="bg1"/>
                </a:solidFill>
              </a:defRPr>
            </a:lvl3pPr>
            <a:lvl4pPr marL="1504777" indent="-321457">
              <a:buFont typeface="Wingdings" panose="05000000000000000000" pitchFamily="2" charset="2"/>
              <a:buChar char="v"/>
              <a:defRPr lang="en-US" sz="1969" dirty="0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32201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ampl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09739" y="1526977"/>
            <a:ext cx="3839352" cy="4578787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526977"/>
            <a:ext cx="3918408" cy="4578787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68641" y="1526977"/>
            <a:ext cx="3454717" cy="2019895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68641" y="3801905"/>
            <a:ext cx="3454717" cy="2303859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FABD1-B807-4C07-9D13-989ADF61B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41485"/>
            <a:ext cx="11572522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4994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ain + Suppo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6163" y="2518647"/>
            <a:ext cx="4892399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187" b="1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9576" y="1500188"/>
            <a:ext cx="5732684" cy="3857625"/>
          </a:xfrm>
          <a:prstGeom prst="rect">
            <a:avLst/>
          </a:prstGeom>
        </p:spPr>
        <p:txBody>
          <a:bodyPr/>
          <a:lstStyle>
            <a:lvl1pPr>
              <a:defRPr lang="en-US" sz="3797" baseline="0" smtClean="0">
                <a:solidFill>
                  <a:schemeClr val="tx1"/>
                </a:solidFill>
              </a:defRPr>
            </a:lvl1pPr>
            <a:lvl2pPr>
              <a:defRPr lang="en-US" sz="3094" baseline="0" smtClean="0">
                <a:solidFill>
                  <a:schemeClr val="tx1"/>
                </a:solidFill>
              </a:defRPr>
            </a:lvl2pPr>
            <a:lvl3pPr>
              <a:defRPr lang="en-US" sz="2812" smtClean="0">
                <a:solidFill>
                  <a:schemeClr val="tx1"/>
                </a:solidFill>
              </a:defRPr>
            </a:lvl3pPr>
            <a:lvl4pPr>
              <a:defRPr lang="en-US" sz="2531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supporting text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11126-42DB-4D8B-9AD6-4215A4236E0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76" y="1875234"/>
            <a:ext cx="871704" cy="30003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4371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ctrTitle"/>
          </p:nvPr>
        </p:nvSpPr>
        <p:spPr>
          <a:xfrm>
            <a:off x="1040524" y="1001496"/>
            <a:ext cx="10110952" cy="99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Trebuchet MS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ubTitle" idx="1"/>
          </p:nvPr>
        </p:nvSpPr>
        <p:spPr>
          <a:xfrm>
            <a:off x="1524000" y="2214672"/>
            <a:ext cx="9144000" cy="73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950"/>
              <a:buFont typeface="Arial"/>
              <a:buNone/>
              <a:defRPr sz="495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4724400" y="49175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1913861" y="3176366"/>
            <a:ext cx="836427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928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ain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2026899"/>
            <a:ext cx="12192001" cy="2804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algn="ctr"/>
            <a:endParaRPr lang="en-US" sz="1266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720964" y="535782"/>
            <a:ext cx="5839837" cy="54607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401822" indent="-401822" algn="l">
              <a:buFont typeface="Arial" panose="020B0604020202020204" pitchFamily="34" charset="0"/>
              <a:buChar char="•"/>
              <a:defRPr lang="en-US" sz="2666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015D75-5F7F-4371-93AE-F3C246627D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741" y="2411016"/>
            <a:ext cx="5143341" cy="2035969"/>
          </a:xfrm>
          <a:prstGeom prst="rect">
            <a:avLst/>
          </a:prstGeom>
        </p:spPr>
        <p:txBody>
          <a:bodyPr anchor="ctr"/>
          <a:lstStyle>
            <a:lvl1pPr marL="0" indent="0">
              <a:defRPr sz="618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Main Idea Here</a:t>
            </a:r>
          </a:p>
        </p:txBody>
      </p:sp>
    </p:spTree>
    <p:extLst>
      <p:ext uri="{BB962C8B-B14F-4D97-AF65-F5344CB8AC3E}">
        <p14:creationId xmlns:p14="http://schemas.microsoft.com/office/powerpoint/2010/main" val="1872068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s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840105" y="1685254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lvl="0" algn="ctr"/>
            <a:endParaRPr lang="en-US" sz="1266"/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840105" y="3372965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lvl="0" algn="ctr"/>
            <a:endParaRPr lang="en-US" sz="1266"/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840105" y="5060676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11" tIns="54705" rIns="109411" bIns="54705" rtlCol="0" anchor="ctr"/>
          <a:lstStyle/>
          <a:p>
            <a:pPr lvl="0" algn="ctr"/>
            <a:endParaRPr lang="en-US" sz="1266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428625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6187" b="1" i="0" u="none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310377" y="1336201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146044" y="1666797"/>
            <a:ext cx="9736216" cy="842248"/>
          </a:xfrm>
          <a:prstGeom prst="rect">
            <a:avLst/>
          </a:prstGeom>
        </p:spPr>
        <p:txBody>
          <a:bodyPr anchor="ctr"/>
          <a:lstStyle>
            <a:lvl1pPr>
              <a:defRPr lang="en-US" sz="4125" dirty="0">
                <a:solidFill>
                  <a:schemeClr val="bg1"/>
                </a:solidFill>
              </a:defRPr>
            </a:lvl1pPr>
          </a:lstStyle>
          <a:p>
            <a:pPr marL="535843" lvl="0" indent="-535843">
              <a:buFont typeface="Calibri" panose="020F0502020204030204" pitchFamily="34" charset="0"/>
              <a:buChar char="→"/>
            </a:pPr>
            <a:r>
              <a:rPr lang="en-US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305613" y="3023911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2131340" y="3354507"/>
            <a:ext cx="9736216" cy="842248"/>
          </a:xfrm>
          <a:prstGeom prst="rect">
            <a:avLst/>
          </a:prstGeom>
        </p:spPr>
        <p:txBody>
          <a:bodyPr anchor="ctr"/>
          <a:lstStyle>
            <a:lvl1pPr>
              <a:defRPr lang="en-US" sz="4125" dirty="0">
                <a:solidFill>
                  <a:schemeClr val="bg1"/>
                </a:solidFill>
              </a:defRPr>
            </a:lvl1pPr>
          </a:lstStyle>
          <a:p>
            <a:pPr marL="535843" lvl="0" indent="-535843">
              <a:buFont typeface="Calibri" panose="020F0502020204030204" pitchFamily="34" charset="0"/>
              <a:buChar char="→"/>
            </a:pPr>
            <a:r>
              <a:rPr lang="en-US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305613" y="4711622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219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131340" y="5042218"/>
            <a:ext cx="9736216" cy="842248"/>
          </a:xfrm>
          <a:prstGeom prst="rect">
            <a:avLst/>
          </a:prstGeom>
        </p:spPr>
        <p:txBody>
          <a:bodyPr anchor="ctr"/>
          <a:lstStyle>
            <a:lvl1pPr marL="535843" indent="-535843">
              <a:buFont typeface="Calibri" panose="020F0502020204030204" pitchFamily="34" charset="0"/>
              <a:buChar char="→"/>
              <a:defRPr sz="4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6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+ Supporting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6771" y="441485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6187" b="1" i="0" u="none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Click to Edit 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9739" y="1467883"/>
            <a:ext cx="5813049" cy="4532868"/>
          </a:xfrm>
          <a:prstGeom prst="rect">
            <a:avLst/>
          </a:prstGeom>
          <a:ln w="57150">
            <a:solidFill>
              <a:schemeClr val="accent5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/>
          <a:lstStyle>
            <a:lvl1pPr algn="ctr">
              <a:buNone/>
              <a:defRPr sz="2250" b="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z="2666" i="1"/>
              <a:t>Insert image or Clip 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765706" y="1485188"/>
            <a:ext cx="5116555" cy="4515562"/>
          </a:xfrm>
          <a:prstGeom prst="rect">
            <a:avLst/>
          </a:prstGeom>
        </p:spPr>
        <p:txBody>
          <a:bodyPr/>
          <a:lstStyle>
            <a:lvl1pPr>
              <a:defRPr lang="en-US" sz="3797" baseline="0" smtClean="0">
                <a:solidFill>
                  <a:schemeClr val="tx1"/>
                </a:solidFill>
              </a:defRPr>
            </a:lvl1pPr>
            <a:lvl2pPr>
              <a:defRPr lang="en-US" sz="3094" baseline="0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z="2531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supporting text</a:t>
            </a:r>
          </a:p>
          <a:p>
            <a:pPr marL="750180" lvl="1" indent="-321507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69" lvl="2" indent="-267922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726" lvl="3" indent="-205406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33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157AF-3354-48A5-942B-0D0A4ED23FDA}"/>
              </a:ext>
            </a:extLst>
          </p:cNvPr>
          <p:cNvPicPr>
            <a:picLocks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600" y="176806"/>
            <a:ext cx="6319883" cy="61989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6122788" y="2625328"/>
            <a:ext cx="5381431" cy="2313816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8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8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7F35763B-B842-49A9-93BE-8E7D44D01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92" y="964406"/>
            <a:ext cx="4929037" cy="492918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FC97D4-6B4D-43C2-A418-FA4FD0932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3344" y="2721579"/>
            <a:ext cx="5534301" cy="1414842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8437" b="1" i="0" u="none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1" hangingPunct="1">
              <a:spcBef>
                <a:spcPct val="0"/>
              </a:spcBef>
            </a:pPr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0918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6122788" y="2253854"/>
            <a:ext cx="5759473" cy="2350294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8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Discuss or Chat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Graphic 29" descr="Chat">
            <a:extLst>
              <a:ext uri="{FF2B5EF4-FFF2-40B4-BE49-F238E27FC236}">
                <a16:creationId xmlns:a16="http://schemas.microsoft.com/office/drawing/2014/main" id="{0878C54B-0807-4D07-B660-126E4F8F4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6026" y="107156"/>
            <a:ext cx="6589909" cy="65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2" y="44362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1500188"/>
            <a:ext cx="11001375" cy="385762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3375" b="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b="1"/>
              <a:t>Contact Name #1 (required)</a:t>
            </a:r>
          </a:p>
          <a:p>
            <a:pPr lvl="0"/>
            <a:r>
              <a:rPr lang="en-US" b="0"/>
              <a:t>Position</a:t>
            </a:r>
          </a:p>
          <a:p>
            <a:pPr lvl="0"/>
            <a:r>
              <a:rPr lang="en-US" b="0"/>
              <a:t>Email address</a:t>
            </a:r>
          </a:p>
          <a:p>
            <a:pPr lvl="0"/>
            <a:endParaRPr lang="en-US" b="0"/>
          </a:p>
          <a:p>
            <a:pPr lvl="0"/>
            <a:r>
              <a:rPr lang="en-US" b="1"/>
              <a:t>Contact Name #2 (optional)</a:t>
            </a:r>
          </a:p>
          <a:p>
            <a:pPr lvl="0"/>
            <a:r>
              <a:rPr lang="en-US" b="0"/>
              <a:t>Position</a:t>
            </a:r>
          </a:p>
          <a:p>
            <a:pPr lvl="0"/>
            <a:r>
              <a:rPr lang="en-US" b="0"/>
              <a:t>Email address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2" y="2615841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6750"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4C10-3428-4022-9B73-AD3426E54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7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AE6FB-43F4-4CC8-96BF-48D63AC6520D}"/>
              </a:ext>
            </a:extLst>
          </p:cNvPr>
          <p:cNvSpPr/>
          <p:nvPr userDrawn="1"/>
        </p:nvSpPr>
        <p:spPr bwMode="auto">
          <a:xfrm>
            <a:off x="0" y="6375797"/>
            <a:ext cx="12192000" cy="48220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8" tIns="35718" rIns="35718" bIns="35718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66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94370-8F77-4973-8E54-E4FE7CACB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01" y="6466598"/>
            <a:ext cx="1776483" cy="29845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3FD6A34-4DB6-4092-939B-D71DCDFA8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0563" y="6434398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tx1"/>
                </a:solidFill>
              </a:defRPr>
            </a:lvl1pPr>
          </a:lstStyle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Content">
  <p:cSld name="Multi-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8160449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2"/>
          </p:nvPr>
        </p:nvSpPr>
        <p:spPr>
          <a:xfrm>
            <a:off x="4511090" y="1668379"/>
            <a:ext cx="3169818" cy="204157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3"/>
          </p:nvPr>
        </p:nvSpPr>
        <p:spPr>
          <a:xfrm>
            <a:off x="330242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4"/>
          </p:nvPr>
        </p:nvSpPr>
        <p:spPr>
          <a:xfrm>
            <a:off x="4511090" y="4018797"/>
            <a:ext cx="3169819" cy="209296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450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6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4500"/>
            <a:ext cx="10516196" cy="423481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540"/>
              </a:spcBef>
              <a:buFont typeface="Arial" panose="020B0604020202020204" pitchFamily="34" charset="0"/>
              <a:buChar char="•"/>
              <a:defRPr sz="2531" baseline="0">
                <a:solidFill>
                  <a:schemeClr val="tx1"/>
                </a:solidFill>
              </a:defRPr>
            </a:lvl1pPr>
            <a:lvl2pPr marL="562550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  <a:defRPr sz="2250" baseline="0">
                <a:solidFill>
                  <a:schemeClr val="tx1"/>
                </a:solidFill>
              </a:defRPr>
            </a:lvl2pPr>
            <a:lvl3pPr marL="843825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  <a:defRPr sz="1969">
                <a:solidFill>
                  <a:schemeClr val="tx1"/>
                </a:solidFill>
              </a:defRPr>
            </a:lvl3pPr>
            <a:lvl4pPr marL="1041388" indent="-154032">
              <a:spcBef>
                <a:spcPts val="540"/>
              </a:spcBef>
              <a:buFont typeface="Arial" panose="020B0604020202020204" pitchFamily="34" charset="0"/>
              <a:buChar char="•"/>
              <a:defRPr sz="1687">
                <a:solidFill>
                  <a:schemeClr val="tx1"/>
                </a:solidFill>
              </a:defRPr>
            </a:lvl4pPr>
            <a:lvl5pPr marL="964372" indent="-321457">
              <a:spcBef>
                <a:spcPts val="540"/>
              </a:spcBef>
              <a:buFont typeface="Arial" panose="020B0604020202020204" pitchFamily="34" charset="0"/>
              <a:buChar char="•"/>
              <a:defRPr sz="1406"/>
            </a:lvl5pPr>
          </a:lstStyle>
          <a:p>
            <a:pPr lvl="0"/>
            <a:r>
              <a:rPr lang="en-US"/>
              <a:t>Use bullet points sparingly</a:t>
            </a:r>
          </a:p>
          <a:p>
            <a:pPr lvl="1"/>
            <a:r>
              <a:rPr lang="en-US"/>
              <a:t>Try to keep it at 3 – 5 per slide</a:t>
            </a:r>
          </a:p>
          <a:p>
            <a:pPr lvl="0"/>
            <a:r>
              <a:rPr lang="en-US"/>
              <a:t>Only represent key ideas</a:t>
            </a:r>
          </a:p>
          <a:p>
            <a:pPr lvl="0"/>
            <a:r>
              <a:rPr lang="en-US"/>
              <a:t>Examine your font size</a:t>
            </a:r>
          </a:p>
          <a:p>
            <a:pPr lvl="1"/>
            <a:r>
              <a:rPr lang="en-US"/>
              <a:t>Don’t go below 20 </a:t>
            </a:r>
          </a:p>
          <a:p>
            <a:pPr lvl="0"/>
            <a:r>
              <a:rPr lang="en-US"/>
              <a:t>Only add images/other media if relevant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 (if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5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640" cy="7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926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10AB-AC56-4595-B364-28782088C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7985"/>
            <a:ext cx="10515600" cy="9598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CA2F5-15F7-44E8-BF1D-F70805530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852302"/>
            <a:ext cx="10515600" cy="42055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buSzPct val="70000"/>
              <a:buFont typeface="Wingdings" panose="05000000000000000000" pitchFamily="2" charset="2"/>
              <a:buChar char="Ø"/>
              <a:defRPr sz="33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Use bullet points sparingly</a:t>
            </a:r>
          </a:p>
          <a:p>
            <a:pPr lvl="1"/>
            <a:r>
              <a:rPr lang="en-US"/>
              <a:t> 3 - 5 per slide</a:t>
            </a:r>
          </a:p>
          <a:p>
            <a:pPr lvl="0"/>
            <a:r>
              <a:rPr lang="en-US"/>
              <a:t>Examine your font size</a:t>
            </a:r>
          </a:p>
          <a:p>
            <a:pPr lvl="1"/>
            <a:r>
              <a:rPr lang="en-US"/>
              <a:t> Stay above 20 point</a:t>
            </a:r>
          </a:p>
          <a:p>
            <a:pPr lvl="0"/>
            <a:r>
              <a:rPr lang="en-US"/>
              <a:t>Add relevant images/media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CEEC3-7E7E-4E0A-B28A-7EEE3F4B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75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595314" y="1121620"/>
            <a:ext cx="11001375" cy="128939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67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4" y="2773205"/>
            <a:ext cx="9146857" cy="816531"/>
          </a:xfrm>
          <a:prstGeom prst="rect">
            <a:avLst/>
          </a:prstGeom>
        </p:spPr>
        <p:txBody>
          <a:bodyPr anchor="ctr"/>
          <a:lstStyle>
            <a:lvl1pPr algn="ctr">
              <a:defRPr sz="4640" b="1" baseline="0">
                <a:solidFill>
                  <a:schemeClr val="accent1">
                    <a:lumMod val="75000"/>
                  </a:schemeClr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Your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16317" y="4179094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ctr">
              <a:spcBef>
                <a:spcPts val="0"/>
              </a:spcBef>
              <a:defRPr sz="3094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Presented by: Name of Presenter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30E7B30-A8EC-4B57-8C04-DB24765E6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549" y="5099969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0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0133" y="654981"/>
            <a:ext cx="10215563" cy="1044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187" b="1" i="0">
                <a:solidFill>
                  <a:schemeClr val="accent1">
                    <a:lumMod val="75000"/>
                  </a:schemeClr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4554" y="1674530"/>
            <a:ext cx="10502892" cy="4247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4772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625" b="1">
                <a:solidFill>
                  <a:schemeClr val="tx1"/>
                </a:solidFill>
              </a:rPr>
              <a:t>Improving</a:t>
            </a:r>
            <a:r>
              <a:rPr lang="en-US" sz="5625" b="0">
                <a:solidFill>
                  <a:schemeClr val="tx1"/>
                </a:solidFill>
              </a:rPr>
              <a:t> </a:t>
            </a:r>
            <a:r>
              <a:rPr lang="en-US" sz="5062" b="0">
                <a:solidFill>
                  <a:schemeClr val="tx1"/>
                </a:solidFill>
              </a:rPr>
              <a:t>health care access and outcomes for the </a:t>
            </a:r>
            <a:r>
              <a:rPr lang="en-US" sz="5625" b="1">
                <a:solidFill>
                  <a:schemeClr val="tx1"/>
                </a:solidFill>
              </a:rPr>
              <a:t>people</a:t>
            </a:r>
            <a:r>
              <a:rPr lang="en-US" sz="5625" b="0">
                <a:solidFill>
                  <a:schemeClr val="tx1"/>
                </a:solidFill>
              </a:rPr>
              <a:t> </a:t>
            </a:r>
            <a:r>
              <a:rPr lang="en-US" sz="5062" b="0">
                <a:solidFill>
                  <a:schemeClr val="tx1"/>
                </a:solidFill>
              </a:rPr>
              <a:t>we serve </a:t>
            </a:r>
            <a:br>
              <a:rPr lang="en-US" sz="5062" b="0">
                <a:solidFill>
                  <a:schemeClr val="tx1"/>
                </a:solidFill>
              </a:rPr>
            </a:br>
            <a:r>
              <a:rPr lang="en-US" sz="5062" b="0">
                <a:solidFill>
                  <a:schemeClr val="tx1"/>
                </a:solidFill>
              </a:rPr>
              <a:t>while demonstrating sound stewardship of financial </a:t>
            </a:r>
            <a:r>
              <a:rPr lang="en-US" sz="5625" b="1">
                <a:solidFill>
                  <a:schemeClr val="tx1"/>
                </a:solidFill>
              </a:rPr>
              <a:t>resources</a:t>
            </a:r>
            <a:endParaRPr lang="en-US" sz="5062" b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8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</p:spPr>
        <p:txBody>
          <a:bodyPr/>
          <a:lstStyle>
            <a:lvl1pPr>
              <a:defRPr lang="en-US" sz="3375" baseline="0" dirty="0" smtClean="0">
                <a:solidFill>
                  <a:schemeClr val="tx1"/>
                </a:solidFill>
              </a:defRPr>
            </a:lvl1pPr>
            <a:lvl2pPr>
              <a:defRPr lang="en-US" sz="3094" baseline="0" dirty="0" smtClean="0">
                <a:solidFill>
                  <a:schemeClr val="tx1"/>
                </a:solidFill>
              </a:defRPr>
            </a:lvl2pPr>
            <a:lvl3pPr>
              <a:defRPr lang="en-US" sz="2531" dirty="0" smtClean="0">
                <a:solidFill>
                  <a:schemeClr val="tx1"/>
                </a:solidFill>
              </a:defRPr>
            </a:lvl3pPr>
            <a:lvl4pPr marL="1504700" indent="-321440">
              <a:buFont typeface="Wingdings" panose="05000000000000000000" pitchFamily="2" charset="2"/>
              <a:buChar char="v"/>
              <a:defRPr lang="en-US" sz="2250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12" lvl="2" indent="-267909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655" lvl="3" indent="-205395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39119"/>
            <a:ext cx="11572522" cy="8165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187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15934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9739" y="1714500"/>
            <a:ext cx="5464802" cy="4339828"/>
          </a:xfrm>
          <a:prstGeom prst="rect">
            <a:avLst/>
          </a:prstGeom>
          <a:ln w="57150">
            <a:noFill/>
          </a:ln>
        </p:spPr>
        <p:txBody>
          <a:bodyPr/>
          <a:lstStyle>
            <a:lvl1pPr>
              <a:defRPr lang="en-US" sz="2812" baseline="0" dirty="0" smtClean="0">
                <a:solidFill>
                  <a:schemeClr val="tx1"/>
                </a:solidFill>
              </a:defRPr>
            </a:lvl1pPr>
            <a:lvl2pPr>
              <a:defRPr lang="en-US" sz="2531" baseline="0" dirty="0" smtClean="0">
                <a:solidFill>
                  <a:schemeClr val="tx1"/>
                </a:solidFill>
              </a:defRPr>
            </a:lvl2pPr>
            <a:lvl3pPr>
              <a:defRPr lang="en-US" sz="2250" dirty="0" smtClean="0">
                <a:solidFill>
                  <a:schemeClr val="tx1"/>
                </a:solidFill>
              </a:defRPr>
            </a:lvl3pPr>
            <a:lvl4pPr marL="1504700" indent="-321440">
              <a:buFont typeface="Wingdings" panose="05000000000000000000" pitchFamily="2" charset="2"/>
              <a:buChar char="v"/>
              <a:defRPr lang="en-US" sz="1969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12" lvl="2" indent="-267909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655" lvl="3" indent="-205395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39119"/>
            <a:ext cx="11572522" cy="8165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187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5FF5EAB-AD08-4EAC-81DF-1F08A71581E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17458" y="1714500"/>
            <a:ext cx="5464802" cy="433982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en-US" sz="2812" baseline="0" dirty="0" smtClean="0">
                <a:solidFill>
                  <a:schemeClr val="bg1"/>
                </a:solidFill>
              </a:defRPr>
            </a:lvl1pPr>
            <a:lvl2pPr>
              <a:defRPr lang="en-US" sz="2531" baseline="0" dirty="0" smtClean="0">
                <a:solidFill>
                  <a:schemeClr val="bg1"/>
                </a:solidFill>
              </a:defRPr>
            </a:lvl2pPr>
            <a:lvl3pPr>
              <a:defRPr lang="en-US" sz="2250" dirty="0" smtClean="0">
                <a:solidFill>
                  <a:schemeClr val="bg1"/>
                </a:solidFill>
              </a:defRPr>
            </a:lvl3pPr>
            <a:lvl4pPr marL="1504700" indent="-321440">
              <a:buFont typeface="Wingdings" panose="05000000000000000000" pitchFamily="2" charset="2"/>
              <a:buChar char="v"/>
              <a:defRPr lang="en-US" sz="1969" dirty="0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12" lvl="2" indent="-267909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655" lvl="3" indent="-205395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0460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ampl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09739" y="1526978"/>
            <a:ext cx="3839352" cy="4578787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526978"/>
            <a:ext cx="3918408" cy="4578787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68642" y="1526977"/>
            <a:ext cx="3454717" cy="2019895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68642" y="3801906"/>
            <a:ext cx="3454717" cy="2303859"/>
          </a:xfrm>
          <a:prstGeom prst="rect">
            <a:avLst/>
          </a:prstGeom>
          <a:ln w="38100">
            <a:solidFill>
              <a:schemeClr val="accent5"/>
            </a:solidFill>
          </a:ln>
          <a:effectLst/>
        </p:spPr>
        <p:txBody>
          <a:bodyPr anchor="ctr"/>
          <a:lstStyle>
            <a:lvl1pPr algn="ctr">
              <a:defRPr lang="en-US" i="1" baseline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/>
              <a:t>Insert image or other media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FABD1-B807-4C07-9D13-989ADF61B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41486"/>
            <a:ext cx="11572522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172971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ain + Suppo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6164" y="2518647"/>
            <a:ext cx="4892399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187" b="1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9576" y="1500188"/>
            <a:ext cx="5732684" cy="3857625"/>
          </a:xfrm>
          <a:prstGeom prst="rect">
            <a:avLst/>
          </a:prstGeom>
        </p:spPr>
        <p:txBody>
          <a:bodyPr/>
          <a:lstStyle>
            <a:lvl1pPr>
              <a:defRPr lang="en-US" sz="3797" baseline="0" smtClean="0">
                <a:solidFill>
                  <a:schemeClr val="tx1"/>
                </a:solidFill>
              </a:defRPr>
            </a:lvl1pPr>
            <a:lvl2pPr>
              <a:defRPr lang="en-US" sz="3094" baseline="0" smtClean="0">
                <a:solidFill>
                  <a:schemeClr val="tx1"/>
                </a:solidFill>
              </a:defRPr>
            </a:lvl2pPr>
            <a:lvl3pPr>
              <a:defRPr lang="en-US" sz="2812" smtClean="0">
                <a:solidFill>
                  <a:schemeClr val="tx1"/>
                </a:solidFill>
              </a:defRPr>
            </a:lvl3pPr>
            <a:lvl4pPr>
              <a:defRPr lang="en-US" sz="2531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supporting text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12" lvl="2" indent="-267909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655" lvl="3" indent="-205395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11126-42DB-4D8B-9AD6-4215A4236E0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76" y="1875234"/>
            <a:ext cx="871704" cy="30003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0597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ain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2026899"/>
            <a:ext cx="12192001" cy="2804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08" tIns="54704" rIns="109408" bIns="54704" rtlCol="0" anchor="ctr"/>
          <a:lstStyle/>
          <a:p>
            <a:pPr algn="ctr"/>
            <a:endParaRPr lang="en-US" sz="1266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720964" y="535783"/>
            <a:ext cx="5839837" cy="54607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401801" indent="-401801" algn="l">
              <a:buFont typeface="Arial" panose="020B0604020202020204" pitchFamily="34" charset="0"/>
              <a:buChar char="•"/>
              <a:defRPr lang="en-US" sz="2666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163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015D75-5F7F-4371-93AE-F3C246627D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742" y="2411016"/>
            <a:ext cx="5143341" cy="2035969"/>
          </a:xfrm>
          <a:prstGeom prst="rect">
            <a:avLst/>
          </a:prstGeom>
        </p:spPr>
        <p:txBody>
          <a:bodyPr anchor="ctr"/>
          <a:lstStyle>
            <a:lvl1pPr marL="0" indent="0">
              <a:defRPr sz="618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Main Idea Here</a:t>
            </a:r>
          </a:p>
        </p:txBody>
      </p:sp>
    </p:spTree>
    <p:extLst>
      <p:ext uri="{BB962C8B-B14F-4D97-AF65-F5344CB8AC3E}">
        <p14:creationId xmlns:p14="http://schemas.microsoft.com/office/powerpoint/2010/main" val="11996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07546" y="1806137"/>
            <a:ext cx="4803226" cy="297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Trebuchet MS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6476562" y="1806136"/>
            <a:ext cx="4855778" cy="29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Google Shape;42;p31"/>
          <p:cNvCxnSpPr/>
          <p:nvPr/>
        </p:nvCxnSpPr>
        <p:spPr>
          <a:xfrm>
            <a:off x="6096000" y="1327150"/>
            <a:ext cx="0" cy="4203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51490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s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840106" y="1685255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08" tIns="54704" rIns="109408" bIns="54704" rtlCol="0" anchor="ctr"/>
          <a:lstStyle/>
          <a:p>
            <a:pPr lvl="0" algn="ctr"/>
            <a:endParaRPr lang="en-US" sz="1266"/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840106" y="3372966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08" tIns="54704" rIns="109408" bIns="54704" rtlCol="0" anchor="ctr"/>
          <a:lstStyle/>
          <a:p>
            <a:pPr lvl="0" algn="ctr"/>
            <a:endParaRPr lang="en-US" sz="1266"/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840106" y="5060677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08" tIns="54704" rIns="109408" bIns="54704" rtlCol="0" anchor="ctr"/>
          <a:lstStyle/>
          <a:p>
            <a:pPr lvl="0" algn="ctr"/>
            <a:endParaRPr lang="en-US" sz="1266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428626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6187" b="1" i="0" u="none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310377" y="1336201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163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146044" y="1666797"/>
            <a:ext cx="9736216" cy="842248"/>
          </a:xfrm>
          <a:prstGeom prst="rect">
            <a:avLst/>
          </a:prstGeom>
        </p:spPr>
        <p:txBody>
          <a:bodyPr anchor="ctr"/>
          <a:lstStyle>
            <a:lvl1pPr>
              <a:defRPr lang="en-US" sz="4125" dirty="0">
                <a:solidFill>
                  <a:schemeClr val="bg1"/>
                </a:solidFill>
              </a:defRPr>
            </a:lvl1pPr>
          </a:lstStyle>
          <a:p>
            <a:pPr marL="535816" lvl="0" indent="-535816">
              <a:buFont typeface="Calibri" panose="020F0502020204030204" pitchFamily="34" charset="0"/>
              <a:buChar char="→"/>
            </a:pPr>
            <a:r>
              <a:rPr lang="en-US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305614" y="3023911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163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2131340" y="3354507"/>
            <a:ext cx="9736216" cy="842248"/>
          </a:xfrm>
          <a:prstGeom prst="rect">
            <a:avLst/>
          </a:prstGeom>
        </p:spPr>
        <p:txBody>
          <a:bodyPr anchor="ctr"/>
          <a:lstStyle>
            <a:lvl1pPr>
              <a:defRPr lang="en-US" sz="4125" dirty="0">
                <a:solidFill>
                  <a:schemeClr val="bg1"/>
                </a:solidFill>
              </a:defRPr>
            </a:lvl1pPr>
          </a:lstStyle>
          <a:p>
            <a:pPr marL="535816" lvl="0" indent="-535816">
              <a:buFont typeface="Calibri" panose="020F0502020204030204" pitchFamily="34" charset="0"/>
              <a:buChar char="→"/>
            </a:pPr>
            <a:r>
              <a:rPr lang="en-US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305614" y="4711622"/>
            <a:ext cx="1575575" cy="1503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>
              <a:defRPr lang="en-US" sz="2531" b="0" i="1" baseline="0" dirty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algn="ctr" defTabSz="1094163" fontAlgn="auto" latinLnBrk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131340" y="5042218"/>
            <a:ext cx="9736216" cy="842248"/>
          </a:xfrm>
          <a:prstGeom prst="rect">
            <a:avLst/>
          </a:prstGeom>
        </p:spPr>
        <p:txBody>
          <a:bodyPr anchor="ctr"/>
          <a:lstStyle>
            <a:lvl1pPr marL="535816" indent="-535816">
              <a:buFont typeface="Calibri" panose="020F0502020204030204" pitchFamily="34" charset="0"/>
              <a:buChar char="→"/>
              <a:defRPr sz="4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5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+ Supporting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6771" y="441486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6187" b="1" i="0" u="none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Click to Edit 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9740" y="1467883"/>
            <a:ext cx="5813049" cy="4532868"/>
          </a:xfrm>
          <a:prstGeom prst="rect">
            <a:avLst/>
          </a:prstGeom>
          <a:ln w="57150">
            <a:solidFill>
              <a:schemeClr val="accent5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/>
          <a:lstStyle>
            <a:lvl1pPr algn="ctr">
              <a:buNone/>
              <a:defRPr sz="2250" b="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z="2666" i="1"/>
              <a:t>Insert image or Clip 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765707" y="1485188"/>
            <a:ext cx="5116555" cy="4515562"/>
          </a:xfrm>
          <a:prstGeom prst="rect">
            <a:avLst/>
          </a:prstGeom>
        </p:spPr>
        <p:txBody>
          <a:bodyPr/>
          <a:lstStyle>
            <a:lvl1pPr>
              <a:defRPr lang="en-US" sz="3797" baseline="0" smtClean="0">
                <a:solidFill>
                  <a:schemeClr val="tx1"/>
                </a:solidFill>
              </a:defRPr>
            </a:lvl1pPr>
            <a:lvl2pPr>
              <a:defRPr lang="en-US" sz="3094" baseline="0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z="2531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supporting text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12" lvl="2" indent="-267909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655" lvl="3" indent="-205395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637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157AF-3354-48A5-942B-0D0A4ED23FDA}"/>
              </a:ext>
            </a:extLst>
          </p:cNvPr>
          <p:cNvPicPr>
            <a:picLocks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601" y="176807"/>
            <a:ext cx="6319883" cy="61989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6122789" y="2625329"/>
            <a:ext cx="5381431" cy="2313816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8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60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7F35763B-B842-49A9-93BE-8E7D44D01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93" y="964407"/>
            <a:ext cx="4929037" cy="492918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FC97D4-6B4D-43C2-A418-FA4FD0932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3345" y="2721579"/>
            <a:ext cx="5534301" cy="1414842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8436" b="1" i="0" u="none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1" hangingPunct="1">
              <a:spcBef>
                <a:spcPct val="0"/>
              </a:spcBef>
            </a:pPr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0145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6122789" y="2253854"/>
            <a:ext cx="5759473" cy="2350294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8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Discuss or Chat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Graphic 29" descr="Chat">
            <a:extLst>
              <a:ext uri="{FF2B5EF4-FFF2-40B4-BE49-F238E27FC236}">
                <a16:creationId xmlns:a16="http://schemas.microsoft.com/office/drawing/2014/main" id="{0878C54B-0807-4D07-B660-126E4F8F4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6025" y="107157"/>
            <a:ext cx="6589909" cy="65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1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443628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4" y="1500189"/>
            <a:ext cx="11001375" cy="385762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3375" b="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b="1"/>
              <a:t>Contact Name #1 (required)</a:t>
            </a:r>
          </a:p>
          <a:p>
            <a:pPr lvl="0"/>
            <a:r>
              <a:rPr lang="en-US" b="0"/>
              <a:t>Position</a:t>
            </a:r>
          </a:p>
          <a:p>
            <a:pPr lvl="0"/>
            <a:r>
              <a:rPr lang="en-US" b="0"/>
              <a:t>Email address</a:t>
            </a:r>
          </a:p>
          <a:p>
            <a:pPr lvl="0"/>
            <a:endParaRPr lang="en-US" b="0"/>
          </a:p>
          <a:p>
            <a:pPr lvl="0"/>
            <a:r>
              <a:rPr lang="en-US" b="1"/>
              <a:t>Contact Name #2 (optional)</a:t>
            </a:r>
          </a:p>
          <a:p>
            <a:pPr lvl="0"/>
            <a:r>
              <a:rPr lang="en-US" b="0"/>
              <a:t>Position</a:t>
            </a:r>
          </a:p>
          <a:p>
            <a:pPr lvl="0"/>
            <a:r>
              <a:rPr lang="en-US" b="0"/>
              <a:t>Email address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8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261584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6750"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2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4C10-3428-4022-9B73-AD3426E54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AE6FB-43F4-4CC8-96BF-48D63AC6520D}"/>
              </a:ext>
            </a:extLst>
          </p:cNvPr>
          <p:cNvSpPr/>
          <p:nvPr userDrawn="1"/>
        </p:nvSpPr>
        <p:spPr bwMode="auto">
          <a:xfrm>
            <a:off x="0" y="6375798"/>
            <a:ext cx="12192000" cy="48220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1" marR="0" indent="0" algn="l" defTabSz="41073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66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94370-8F77-4973-8E54-E4FE7CACB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02" y="6466598"/>
            <a:ext cx="1776483" cy="29845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3FD6A34-4DB6-4092-939B-D71DCDFA8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0563" y="6434399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tx1"/>
                </a:solidFill>
              </a:defRPr>
            </a:lvl1pPr>
          </a:lstStyle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7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6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4501"/>
            <a:ext cx="10516196" cy="4234815"/>
          </a:xfrm>
          <a:prstGeom prst="rect">
            <a:avLst/>
          </a:prstGeom>
        </p:spPr>
        <p:txBody>
          <a:bodyPr/>
          <a:lstStyle>
            <a:lvl1pPr marL="241080" indent="-241080">
              <a:spcBef>
                <a:spcPts val="540"/>
              </a:spcBef>
              <a:buFont typeface="Arial" panose="020B0604020202020204" pitchFamily="34" charset="0"/>
              <a:buChar char="•"/>
              <a:defRPr sz="2531" baseline="0">
                <a:solidFill>
                  <a:schemeClr val="tx1"/>
                </a:solidFill>
              </a:defRPr>
            </a:lvl1pPr>
            <a:lvl2pPr marL="562521" indent="-241080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  <a:defRPr sz="2250" baseline="0">
                <a:solidFill>
                  <a:schemeClr val="tx1"/>
                </a:solidFill>
              </a:defRPr>
            </a:lvl2pPr>
            <a:lvl3pPr marL="843782" indent="-20090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  <a:defRPr sz="1969">
                <a:solidFill>
                  <a:schemeClr val="tx1"/>
                </a:solidFill>
              </a:defRPr>
            </a:lvl3pPr>
            <a:lvl4pPr marL="1041335" indent="-154024">
              <a:spcBef>
                <a:spcPts val="540"/>
              </a:spcBef>
              <a:buFont typeface="Arial" panose="020B0604020202020204" pitchFamily="34" charset="0"/>
              <a:buChar char="•"/>
              <a:defRPr sz="1687">
                <a:solidFill>
                  <a:schemeClr val="tx1"/>
                </a:solidFill>
              </a:defRPr>
            </a:lvl4pPr>
            <a:lvl5pPr marL="964323" indent="-321440">
              <a:spcBef>
                <a:spcPts val="540"/>
              </a:spcBef>
              <a:buFont typeface="Arial" panose="020B0604020202020204" pitchFamily="34" charset="0"/>
              <a:buChar char="•"/>
              <a:defRPr sz="1406"/>
            </a:lvl5pPr>
          </a:lstStyle>
          <a:p>
            <a:pPr lvl="0"/>
            <a:r>
              <a:rPr lang="en-US"/>
              <a:t>Use bullet points sparingly</a:t>
            </a:r>
          </a:p>
          <a:p>
            <a:pPr lvl="1"/>
            <a:r>
              <a:rPr lang="en-US"/>
              <a:t>Try to keep it at 3 – 5 per slide</a:t>
            </a:r>
          </a:p>
          <a:p>
            <a:pPr lvl="0"/>
            <a:r>
              <a:rPr lang="en-US"/>
              <a:t>Only represent key ideas</a:t>
            </a:r>
          </a:p>
          <a:p>
            <a:pPr lvl="0"/>
            <a:r>
              <a:rPr lang="en-US"/>
              <a:t>Examine your font size</a:t>
            </a:r>
          </a:p>
          <a:p>
            <a:pPr lvl="1"/>
            <a:r>
              <a:rPr lang="en-US"/>
              <a:t>Don’t go below 20 </a:t>
            </a:r>
          </a:p>
          <a:p>
            <a:pPr lvl="0"/>
            <a:r>
              <a:rPr lang="en-US"/>
              <a:t>Only add images/other media if relevant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 (if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6122788" y="2625328"/>
            <a:ext cx="5381431" cy="23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33" descr="Ques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9" y="-298450"/>
            <a:ext cx="7429500" cy="742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528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C4BB-752F-4AC8-8026-4F71FC34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3D5D6-B562-4560-911F-69182AB7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1037-38A4-4873-A8A6-919B7897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3FAB-9C2A-40CA-82F6-5D8581C4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BD86-596A-4DC0-858D-4BCF3014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808D-B37F-429A-A6AA-ED6F66BA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1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30B1-45C8-462B-AB01-FD747FEA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56B93-774F-4FBB-911D-F538BABA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535E7-14BB-4FDA-A3DD-8967094F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22587-D84A-485F-B83E-BABD91C2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B020-F7C7-455D-AE0B-9D331076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8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10AB-AC56-4595-B364-28782088C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7985"/>
            <a:ext cx="10515600" cy="9598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CA2F5-15F7-44E8-BF1D-F70805530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756050"/>
            <a:ext cx="10515600" cy="4205598"/>
          </a:xfrm>
          <a:prstGeom prst="rect">
            <a:avLst/>
          </a:prstGeom>
        </p:spPr>
        <p:txBody>
          <a:bodyPr/>
          <a:lstStyle>
            <a:lvl1pPr marL="342882" indent="-342882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765" indent="-228588">
              <a:buSzPct val="70000"/>
              <a:buFont typeface="Wingdings" panose="05000000000000000000" pitchFamily="2" charset="2"/>
              <a:buChar char="Ø"/>
              <a:defRPr sz="33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00088" indent="-285736"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</a:defRPr>
            </a:lvl3pPr>
            <a:lvl4pPr marL="1657265" indent="-285736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Use bullet points sparingly</a:t>
            </a:r>
          </a:p>
          <a:p>
            <a:pPr lvl="1"/>
            <a:r>
              <a:rPr lang="en-US"/>
              <a:t> 3 - 5 per slide</a:t>
            </a:r>
          </a:p>
          <a:p>
            <a:pPr lvl="0"/>
            <a:r>
              <a:rPr lang="en-US"/>
              <a:t>Examine your font size</a:t>
            </a:r>
          </a:p>
          <a:p>
            <a:pPr lvl="1"/>
            <a:r>
              <a:rPr lang="en-US"/>
              <a:t> Stay above 20 point</a:t>
            </a:r>
          </a:p>
          <a:p>
            <a:pPr lvl="0"/>
            <a:r>
              <a:rPr lang="en-US"/>
              <a:t>Add relevant images/media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CEEC3-7E7E-4E0A-B28A-7EEE3F4B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074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640" cy="7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3"/>
          <p:cNvSpPr/>
          <p:nvPr/>
        </p:nvSpPr>
        <p:spPr>
          <a:xfrm>
            <a:off x="0" y="6375798"/>
            <a:ext cx="12192000" cy="482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5699" tIns="35699" rIns="35699" bIns="35699" anchor="ctr" anchorCtr="0">
            <a:noAutofit/>
          </a:bodyPr>
          <a:lstStyle/>
          <a:p>
            <a:pPr marL="16072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6"/>
              <a:buFont typeface="Trebuchet MS"/>
              <a:buNone/>
            </a:pPr>
            <a:endParaRPr sz="1266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" name="Google Shape;1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173" y="6466598"/>
            <a:ext cx="1743341" cy="298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985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469901" y="1665291"/>
            <a:ext cx="9348787" cy="46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7" marR="0" lvl="0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353" marR="0" lvl="1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530" marR="0" lvl="2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706" marR="0" lvl="3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5883" marR="0" lvl="4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060" marR="0" lvl="5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236" marR="0" lvl="6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413" marR="0" lvl="7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590" marR="0" lvl="8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2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77" marR="0" lvl="0" indent="-228588" algn="l" rtl="0">
              <a:spcBef>
                <a:spcPts val="3937"/>
              </a:spcBef>
              <a:spcAft>
                <a:spcPts val="0"/>
              </a:spcAft>
              <a:buClr>
                <a:srgbClr val="575757"/>
              </a:buClr>
              <a:buSzPts val="1999"/>
              <a:buFont typeface="Trebuchet MS"/>
              <a:buNone/>
              <a:defRPr sz="1999" b="0" i="0" u="none" strike="noStrike" cap="non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353" marR="0" lvl="1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530" marR="0" lvl="2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706" marR="0" lvl="3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5883" marR="0" lvl="4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060" marR="0" lvl="5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236" marR="0" lvl="6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413" marR="0" lvl="7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590" marR="0" lvl="8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469901" y="402586"/>
            <a:ext cx="11252200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99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1991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4493-2DAF-4D22-8815-EE81C96D7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C56D9-6293-405C-9F75-AD9B0F288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B5C2-1C22-4619-910F-C91BCCB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73A63-29EB-4EC4-AAFC-98CB18C5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C37EC-E528-453D-9A0C-52DC492D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ABD0-4E1D-4D05-B9BC-C17ADD309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7" marR="0" lvl="0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353" marR="0" lvl="1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530" marR="0" lvl="2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706" marR="0" lvl="3" indent="-371456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5883" marR="0" lvl="4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060" marR="0" lvl="5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236" marR="0" lvl="6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413" marR="0" lvl="7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590" marR="0" lvl="8" indent="-228588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187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762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lank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4C10-3428-4022-9B73-AD3426E54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6357" y="6425137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9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21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43D9-8CDF-4124-964B-73C24525F99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60449" y="1668379"/>
            <a:ext cx="3708497" cy="4443386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000" i="1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Insert image or other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0C8D6-79AC-4481-94EB-751DF92C833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11090" y="1668379"/>
            <a:ext cx="3169818" cy="204157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i="1">
                <a:latin typeface="Trebuchet MS" panose="020B06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image or other media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020F-42C8-465E-80AC-8522A71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4D4A4-F10A-42F8-AA7D-6242333C3B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0242" y="1668379"/>
            <a:ext cx="3708497" cy="4443386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000" i="1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Insert image or other media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26E576C-609D-4628-949F-F1640F6E0FB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11090" y="4018797"/>
            <a:ext cx="3169819" cy="209296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i="1">
                <a:latin typeface="Trebuchet MS" panose="020B06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image or other media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A7F5B6-B64A-4E85-B07E-706D83C52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7985"/>
            <a:ext cx="10515600" cy="9598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818844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2" y="2615841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6750"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3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838200" y="1955502"/>
            <a:ext cx="10515600" cy="385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5556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4AFE8-8031-4287-962A-5AED1D38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37" y="365125"/>
            <a:ext cx="11079126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B25D1-B32B-4479-A8BC-8161C087F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613971F0-4671-4B3D-8F21-3D75ED27F99C}" type="slidenum">
              <a:rPr lang="en-US" smtClean="0"/>
              <a:pPr algn="r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59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8CA5-5DE2-4224-87C8-8BEA83B37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49B8C-6358-4D9F-96B0-EE5E74981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2E12-ED82-46D4-BD99-3F87D82F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1536-1943-4DC9-B8F2-4581C48434A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9C41-9BC0-45F6-8B82-9148DA3A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FD71-451E-4C53-BD8F-CBBDAA6B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0D6-DDEC-48FC-A869-41CEC7DC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8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6C73-A0D5-4E88-9FA4-DEF4B3AB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8E2A2-CF99-4623-9CBB-07B66066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F2392-8340-4C3C-8DF5-1F471979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1536-1943-4DC9-B8F2-4581C48434A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C38F3-356A-403B-97EA-E2D0EA9C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5A17-2C20-4A26-9F02-9976F111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0D6-DDEC-48FC-A869-41CEC7DC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98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</p:spPr>
        <p:txBody>
          <a:bodyPr/>
          <a:lstStyle>
            <a:lvl1pPr>
              <a:defRPr lang="en-US" sz="3375" baseline="0" dirty="0" smtClean="0">
                <a:solidFill>
                  <a:schemeClr val="tx1"/>
                </a:solidFill>
              </a:defRPr>
            </a:lvl1pPr>
            <a:lvl2pPr>
              <a:defRPr lang="en-US" sz="3094" baseline="0" dirty="0" smtClean="0">
                <a:solidFill>
                  <a:schemeClr val="tx1"/>
                </a:solidFill>
              </a:defRPr>
            </a:lvl2pPr>
            <a:lvl3pPr>
              <a:defRPr lang="en-US" sz="2531" dirty="0" smtClean="0">
                <a:solidFill>
                  <a:schemeClr val="tx1"/>
                </a:solidFill>
              </a:defRPr>
            </a:lvl3pPr>
            <a:lvl4pPr marL="1504700" indent="-321440">
              <a:buFont typeface="Wingdings" panose="05000000000000000000" pitchFamily="2" charset="2"/>
              <a:buChar char="v"/>
              <a:defRPr lang="en-US" sz="2250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Use bullet points sparingly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3 – 5 per slide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Examine your font size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Stay above 20 point</a:t>
            </a:r>
          </a:p>
          <a:p>
            <a:pPr lvl="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Add relevant images/media</a:t>
            </a:r>
          </a:p>
          <a:p>
            <a:pPr marL="750142" lvl="1" indent="-321490">
              <a:spcBef>
                <a:spcPts val="72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/>
              <a:t>Second level</a:t>
            </a:r>
          </a:p>
          <a:p>
            <a:pPr marL="1125212" lvl="2" indent="-267909">
              <a:spcBef>
                <a:spcPts val="72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388655" lvl="3" indent="-205395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739" y="439119"/>
            <a:ext cx="11572522" cy="8165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187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03183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21457" marR="0" lvl="0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42915" marR="0" lvl="1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64372" marR="0" lvl="2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85829" marR="0" lvl="3" indent="-303599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07287" marR="0" lvl="4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28744" marR="0" lvl="5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50201" marR="0" lvl="6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59" marR="0" lvl="7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893116" marR="0" lvl="8" indent="-160729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09739" y="439118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187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2962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640" cy="7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640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7708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8883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962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66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b5506f391_2_8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9709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rgbClr val="000000"/>
              </a:buClr>
              <a:buSzPts val="3797"/>
              <a:buFont typeface="Arial"/>
              <a:buChar char="•"/>
              <a:defRPr sz="3797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544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rgbClr val="000000"/>
              </a:buClr>
              <a:buSzPts val="2785"/>
              <a:buFont typeface="Courier New"/>
              <a:buChar char="o"/>
              <a:defRPr sz="3094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Noto Sans Symbols"/>
              <a:buChar char="⮚"/>
              <a:defRPr sz="2531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❖"/>
              <a:defRPr sz="22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g8b5506f391_2_8"/>
          <p:cNvSpPr txBox="1">
            <a:spLocks noGrp="1"/>
          </p:cNvSpPr>
          <p:nvPr>
            <p:ph type="sldNum" idx="12"/>
          </p:nvPr>
        </p:nvSpPr>
        <p:spPr>
          <a:xfrm>
            <a:off x="9870563" y="6434398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g8b5506f391_2_8"/>
          <p:cNvSpPr txBox="1">
            <a:spLocks noGrp="1"/>
          </p:cNvSpPr>
          <p:nvPr>
            <p:ph type="title"/>
          </p:nvPr>
        </p:nvSpPr>
        <p:spPr>
          <a:xfrm>
            <a:off x="309739" y="439118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18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6126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318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9058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3481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897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3598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420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1279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ponse">
  <p:cSld name="Response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36" y="6286500"/>
            <a:ext cx="474085" cy="3581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0"/>
            <a:ext cx="1091100" cy="260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62325" tIns="31175" rIns="62325" bIns="311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091046" y="0"/>
            <a:ext cx="11100900" cy="260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62325" tIns="31175" rIns="62325" bIns="311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32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 txBox="1">
            <a:spLocks noGrp="1"/>
          </p:cNvSpPr>
          <p:nvPr>
            <p:ph type="title"/>
          </p:nvPr>
        </p:nvSpPr>
        <p:spPr>
          <a:xfrm>
            <a:off x="183931" y="365125"/>
            <a:ext cx="1182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rebuchet MS"/>
              <a:buNone/>
              <a:defRPr sz="6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4724400" y="49075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/>
          <p:nvPr/>
        </p:nvSpPr>
        <p:spPr>
          <a:xfrm>
            <a:off x="0" y="6256612"/>
            <a:ext cx="12192000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4320" y="6364224"/>
            <a:ext cx="2268059" cy="384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8992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718" r:id="rId14"/>
    <p:sldLayoutId id="214748371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0" y="6375797"/>
            <a:ext cx="12192000" cy="482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47625" tIns="47625" rIns="47625" bIns="4762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6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9739" y="6466489"/>
            <a:ext cx="1776485" cy="3008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739" y="880043"/>
            <a:ext cx="11572522" cy="620145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25E8925-1424-4879-84F0-491F814C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549" y="5098494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875" smtClean="0">
                <a:solidFill>
                  <a:schemeClr val="tx1"/>
                </a:solidFill>
              </a:defRPr>
            </a:lvl1pPr>
          </a:lstStyle>
          <a:p>
            <a:fld id="{6BE44AC7-F8D2-424F-87F5-830599BF5CDD}" type="datetime7">
              <a:rPr lang="en-US" smtClean="0"/>
              <a:pPr/>
              <a:t>Oct-20</a:t>
            </a:fld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34D36485-70FB-4362-B56D-F4257DAC3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7" r:id="rId18"/>
  </p:sldLayoutIdLst>
  <p:hf hdr="0" ftr="0"/>
  <p:txStyles>
    <p:titleStyle>
      <a:lvl1pPr algn="l" defTabSz="547750" rtl="0" eaLnBrk="0" fontAlgn="base" hangingPunct="0">
        <a:spcBef>
          <a:spcPct val="0"/>
        </a:spcBef>
        <a:spcAft>
          <a:spcPct val="0"/>
        </a:spcAft>
        <a:defRPr lang="en-US" sz="6187" b="1" i="0" smtClean="0">
          <a:solidFill>
            <a:schemeClr val="accent1">
              <a:lumMod val="75000"/>
            </a:schemeClr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28674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857349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286022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714697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21507" indent="-321507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14337" indent="214337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28674" indent="428674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43012" indent="643012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857349" indent="857349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286022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714697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143369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572045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674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7349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6022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4697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3369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2045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3000718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9393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0" y="6375797"/>
            <a:ext cx="12192000" cy="482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47625" tIns="47625" rIns="47625" bIns="4762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6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09739" y="6466489"/>
            <a:ext cx="1776485" cy="3008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739" y="880043"/>
            <a:ext cx="11572522" cy="620145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25E8925-1424-4879-84F0-491F814C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549" y="5098494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875" smtClean="0">
                <a:solidFill>
                  <a:schemeClr val="tx1"/>
                </a:solidFill>
              </a:defRPr>
            </a:lvl1pPr>
          </a:lstStyle>
          <a:p>
            <a:fld id="{6BE44AC7-F8D2-424F-87F5-830599BF5CDD}" type="datetime7">
              <a:rPr lang="en-US" smtClean="0"/>
              <a:pPr/>
              <a:t>Oct-20</a:t>
            </a:fld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34D36485-70FB-4362-B56D-F4257DAC3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hf hdr="0" ftr="0"/>
  <p:txStyles>
    <p:titleStyle>
      <a:lvl1pPr algn="l" defTabSz="547750" rtl="0" eaLnBrk="0" fontAlgn="base" hangingPunct="0">
        <a:spcBef>
          <a:spcPct val="0"/>
        </a:spcBef>
        <a:spcAft>
          <a:spcPct val="0"/>
        </a:spcAft>
        <a:defRPr lang="en-US" sz="6187" b="1" i="0" smtClean="0">
          <a:solidFill>
            <a:schemeClr val="accent1">
              <a:lumMod val="75000"/>
            </a:schemeClr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47750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28674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857349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286022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714697" algn="ctr" defTabSz="547750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21507" indent="-321507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14337" indent="214337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28674" indent="428674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43012" indent="643012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857349" indent="857349" algn="l" defTabSz="547750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286022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714697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143369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572045" algn="l" defTabSz="547750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674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7349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6022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4697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3369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2045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3000718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9393" algn="l" defTabSz="42867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0" y="6375798"/>
            <a:ext cx="12192000" cy="482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47623" tIns="47623" rIns="47623" bIns="47623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6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09740" y="6466490"/>
            <a:ext cx="1776485" cy="3008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739" y="880043"/>
            <a:ext cx="11572522" cy="620145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25E8925-1424-4879-84F0-491F814C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549" y="5098495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875"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34D36485-70FB-4362-B56D-F4257DAC3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7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</p:sldLayoutIdLst>
  <p:hf hdr="0" dt="0"/>
  <p:txStyles>
    <p:titleStyle>
      <a:lvl1pPr algn="l" defTabSz="547722" rtl="0" eaLnBrk="0" fontAlgn="base" hangingPunct="0">
        <a:spcBef>
          <a:spcPct val="0"/>
        </a:spcBef>
        <a:spcAft>
          <a:spcPct val="0"/>
        </a:spcAft>
        <a:defRPr lang="en-US" sz="6187" b="1" i="0" smtClean="0">
          <a:solidFill>
            <a:schemeClr val="accent1">
              <a:lumMod val="75000"/>
            </a:schemeClr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47722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47722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47722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47722" rtl="0" eaLnBrk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28652" algn="ctr" defTabSz="547722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857305" algn="ctr" defTabSz="547722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285956" algn="ctr" defTabSz="547722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714609" algn="ctr" defTabSz="547722" rtl="0" fontAlgn="base" hangingPunct="0">
        <a:spcBef>
          <a:spcPct val="0"/>
        </a:spcBef>
        <a:spcAft>
          <a:spcPct val="0"/>
        </a:spcAft>
        <a:defRPr sz="6187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21490" indent="-321490" algn="l" defTabSz="547722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14326" indent="214326" algn="l" defTabSz="547722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28652" indent="428652" algn="l" defTabSz="547722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42979" indent="642979" algn="l" defTabSz="547722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857305" indent="857305" algn="l" defTabSz="547722" rtl="0" eaLnBrk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285956" algn="l" defTabSz="547722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714609" algn="l" defTabSz="547722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143259" algn="l" defTabSz="547722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571913" algn="l" defTabSz="547722" rtl="0" fontAlgn="base" hangingPunct="0">
        <a:spcBef>
          <a:spcPts val="3937"/>
        </a:spcBef>
        <a:spcAft>
          <a:spcPct val="0"/>
        </a:spcAft>
        <a:defRPr sz="281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652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7305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5956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4609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3259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1913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3000564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9218" algn="l" defTabSz="428652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4"/>
          <p:cNvSpPr txBox="1">
            <a:spLocks noGrp="1"/>
          </p:cNvSpPr>
          <p:nvPr>
            <p:ph type="title"/>
          </p:nvPr>
        </p:nvSpPr>
        <p:spPr>
          <a:xfrm>
            <a:off x="309739" y="803672"/>
            <a:ext cx="115725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64"/>
          <p:cNvSpPr txBox="1">
            <a:spLocks noGrp="1"/>
          </p:cNvSpPr>
          <p:nvPr>
            <p:ph type="dt" idx="10"/>
          </p:nvPr>
        </p:nvSpPr>
        <p:spPr>
          <a:xfrm>
            <a:off x="4724549" y="5099968"/>
            <a:ext cx="274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126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sldNum" idx="12"/>
          </p:nvPr>
        </p:nvSpPr>
        <p:spPr>
          <a:xfrm>
            <a:off x="9870563" y="6434398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64"/>
          <p:cNvPicPr preferRelativeResize="0"/>
          <p:nvPr/>
        </p:nvPicPr>
        <p:blipFill rotWithShape="1">
          <a:blip r:embed="rId10">
            <a:alphaModFix/>
          </a:blip>
          <a:srcRect t="8074" b="8081"/>
          <a:stretch/>
        </p:blipFill>
        <p:spPr>
          <a:xfrm>
            <a:off x="309739" y="6427466"/>
            <a:ext cx="1776483" cy="300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528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3816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hyperlink" Target="http://co.gov/hcpf/HereForYou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ulh5-8wX_I&amp;feature=youtu.be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.colorado.gov/" TargetMode="Externa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 txBox="1">
            <a:spLocks noGrp="1"/>
          </p:cNvSpPr>
          <p:nvPr>
            <p:ph type="title"/>
          </p:nvPr>
        </p:nvSpPr>
        <p:spPr>
          <a:xfrm>
            <a:off x="595313" y="2669314"/>
            <a:ext cx="11001300" cy="131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500" dirty="0"/>
              <a:t>Medical Services Board</a:t>
            </a:r>
            <a:endParaRPr sz="4500" dirty="0"/>
          </a:p>
        </p:txBody>
      </p:sp>
      <p:sp>
        <p:nvSpPr>
          <p:cNvPr id="304" name="Google Shape;304;p8"/>
          <p:cNvSpPr txBox="1">
            <a:spLocks noGrp="1"/>
          </p:cNvSpPr>
          <p:nvPr>
            <p:ph type="sldNum" idx="12"/>
          </p:nvPr>
        </p:nvSpPr>
        <p:spPr>
          <a:xfrm>
            <a:off x="9870563" y="6434398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70"/>
              </a:buClr>
              <a:buSzPts val="1266"/>
              <a:buFont typeface="Trebuchet MS"/>
              <a:buNone/>
              <a:tabLst/>
              <a:defRPr/>
            </a:pPr>
            <a:fld id="{00000000-1234-1234-1234-123412341234}" type="slidenum">
              <a:rPr kumimoji="0" lang="en-US" sz="1266" b="1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970"/>
                </a:buClr>
                <a:buSzPts val="1266"/>
                <a:buFont typeface="Trebuchet MS"/>
                <a:buNone/>
                <a:tabLst/>
                <a:defRPr/>
              </a:pPr>
              <a:t>1</a:t>
            </a:fld>
            <a:endParaRPr kumimoji="0" sz="1266" b="1" i="0" u="none" strike="noStrike" kern="0" cap="none" spc="0" normalizeH="0" baseline="0" noProof="0">
              <a:ln>
                <a:noFill/>
              </a:ln>
              <a:solidFill>
                <a:srgbClr val="00197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595313" y="3613791"/>
            <a:ext cx="11001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October 9, 2020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595313" y="4251194"/>
            <a:ext cx="5976937" cy="114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Kim Bimestefer,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Executive Director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197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B31D73-FF5A-4851-942B-4A34055B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4" y="892694"/>
            <a:ext cx="10906125" cy="5067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6E140-BD33-42D4-BD25-5A50902D55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971F0-4671-4B3D-8F21-3D75ED27F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AE12E4-AD2D-4592-A6FC-85B5F254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39" y="67863"/>
            <a:ext cx="11572522" cy="816531"/>
          </a:xfrm>
        </p:spPr>
        <p:txBody>
          <a:bodyPr>
            <a:normAutofit/>
          </a:bodyPr>
          <a:lstStyle/>
          <a:p>
            <a:r>
              <a:rPr lang="en-US" sz="4000">
                <a:latin typeface="Trebuchet MS"/>
              </a:rPr>
              <a:t>Health First Colorado Mobile App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981C5-9146-4599-BB35-6A13E9587670}"/>
              </a:ext>
            </a:extLst>
          </p:cNvPr>
          <p:cNvSpPr txBox="1"/>
          <p:nvPr/>
        </p:nvSpPr>
        <p:spPr>
          <a:xfrm>
            <a:off x="1481667" y="5869516"/>
            <a:ext cx="786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https://www.healthfirstcolorado.com/mobileapp/</a:t>
            </a:r>
          </a:p>
        </p:txBody>
      </p:sp>
    </p:spTree>
    <p:extLst>
      <p:ext uri="{BB962C8B-B14F-4D97-AF65-F5344CB8AC3E}">
        <p14:creationId xmlns:p14="http://schemas.microsoft.com/office/powerpoint/2010/main" val="211015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3384-15A8-4A39-B4FF-AE0D1439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9098"/>
            <a:ext cx="11018807" cy="1361661"/>
          </a:xfr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3500">
                <a:solidFill>
                  <a:schemeClr val="tx2"/>
                </a:solidFill>
              </a:rPr>
              <a:t>HCPF-CDLE Survey: Where are you getting your health insurance coverage currently?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E50FD-88AD-42A3-B342-116D7D59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68" y="1502648"/>
            <a:ext cx="11418582" cy="4926516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>
                <a:latin typeface="Trebuchet MS"/>
              </a:rPr>
              <a:t>8.97%  - employer extended health care benefits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>
                <a:latin typeface="Trebuchet MS"/>
              </a:rPr>
              <a:t>4.73% - employer’s COBRA option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>
                <a:latin typeface="Trebuchet MS"/>
              </a:rPr>
              <a:t>15.94% - spouse's health insurance 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>
                <a:latin typeface="Trebuchet MS"/>
              </a:rPr>
              <a:t>2.18% - under age 26, on my parent’s health insurance policy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>
                <a:latin typeface="Trebuchet MS"/>
              </a:rPr>
              <a:t>10.70% - coverage through Connect for Health Colorado </a:t>
            </a:r>
            <a:endParaRPr lang="en-US" sz="280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>
                <a:highlight>
                  <a:srgbClr val="00FF00"/>
                </a:highlight>
                <a:latin typeface="Trebuchet MS"/>
              </a:rPr>
              <a:t>22.47% - Health First Colorado (Colorado’s Medicaid Program)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>
                <a:highlight>
                  <a:srgbClr val="00FF00"/>
                </a:highlight>
                <a:latin typeface="Trebuchet MS"/>
              </a:rPr>
              <a:t>.21% - covered by Child Health Plan </a:t>
            </a:r>
            <a:r>
              <a:rPr lang="en-US" sz="2800" b="1" i="1">
                <a:highlight>
                  <a:srgbClr val="00FF00"/>
                </a:highlight>
                <a:latin typeface="Trebuchet MS"/>
              </a:rPr>
              <a:t>Plus</a:t>
            </a:r>
            <a:r>
              <a:rPr lang="en-US" sz="2800" b="1">
                <a:highlight>
                  <a:srgbClr val="00FF00"/>
                </a:highlight>
                <a:latin typeface="Trebuchet MS"/>
              </a:rPr>
              <a:t> (CHP+)</a:t>
            </a:r>
            <a:endParaRPr lang="en-US" sz="2800">
              <a:highlight>
                <a:srgbClr val="00FF00"/>
              </a:highlight>
              <a:latin typeface="Trebuchet MS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>
                <a:latin typeface="Trebuchet MS"/>
              </a:rPr>
              <a:t>15.47% - have healthcare coverage, but not through any of the above*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chemeClr val="bg2"/>
                </a:solidFill>
                <a:highlight>
                  <a:srgbClr val="FF0000"/>
                </a:highlight>
                <a:latin typeface="Trebuchet MS"/>
              </a:rPr>
              <a:t>19.33% -</a:t>
            </a:r>
            <a:r>
              <a:rPr lang="en-US" sz="2800" b="1">
                <a:latin typeface="Trebuchet MS"/>
              </a:rPr>
              <a:t> I don't have health insurance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67BF2-AC94-4839-8237-C98C8553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66"/>
              <a:buFont typeface="Trebuchet MS"/>
              <a:buNone/>
              <a:tabLst/>
              <a:defRPr/>
            </a:pPr>
            <a:fld id="{613971F0-4671-4B3D-8F21-3D75ED27F99C}" type="slidenum">
              <a:rPr kumimoji="0" lang="en-US" sz="1266" b="1" i="0" u="none" strike="noStrike" kern="0" cap="none" spc="0" normalizeH="0" baseline="0" noProof="0" smtClean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66"/>
                <a:buFont typeface="Trebuchet MS"/>
                <a:buNone/>
                <a:tabLst/>
                <a:defRPr/>
              </a:pPr>
              <a:t>11</a:t>
            </a:fld>
            <a:endParaRPr kumimoji="0" lang="en-US" sz="1266" b="1" i="0" u="none" strike="noStrike" kern="0" cap="none" spc="0" normalizeH="0" baseline="0" noProof="0">
              <a:ln>
                <a:noFill/>
              </a:ln>
              <a:solidFill>
                <a:srgbClr val="001970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710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AB09-3DEC-42C9-BC2A-929A79DD2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527" y="1247674"/>
            <a:ext cx="11572500" cy="49512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/>
              <a:t>8.92% - Purchase coverage through Connect for Health Colorado</a:t>
            </a:r>
          </a:p>
          <a:p>
            <a:pPr marL="0" indent="0">
              <a:buNone/>
            </a:pPr>
            <a:r>
              <a:rPr lang="en-US" sz="5000"/>
              <a:t>2.70% - Purchase coverage directly from a health insurance company </a:t>
            </a:r>
          </a:p>
          <a:p>
            <a:pPr marL="0" indent="0">
              <a:buNone/>
            </a:pPr>
            <a:r>
              <a:rPr lang="en-US" sz="5000" b="1">
                <a:highlight>
                  <a:srgbClr val="00FF00"/>
                </a:highlight>
              </a:rPr>
              <a:t>20.0% - Apply for coverage with Health First Colorado (CO Medicaid)</a:t>
            </a:r>
            <a:endParaRPr lang="en-US" sz="500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sz="5000" b="1">
                <a:highlight>
                  <a:srgbClr val="00FF00"/>
                </a:highlight>
              </a:rPr>
              <a:t>  .99% - Apply for coverage with Child Health Plan </a:t>
            </a:r>
            <a:r>
              <a:rPr lang="en-US" sz="5000" b="1" i="1">
                <a:highlight>
                  <a:srgbClr val="00FF00"/>
                </a:highlight>
              </a:rPr>
              <a:t>Plus</a:t>
            </a:r>
            <a:r>
              <a:rPr lang="en-US" sz="5000" b="1">
                <a:highlight>
                  <a:srgbClr val="00FF00"/>
                </a:highlight>
              </a:rPr>
              <a:t> (CHP+)</a:t>
            </a:r>
            <a:endParaRPr lang="en-US" sz="500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sz="5000"/>
              <a:t>1.71% - Get covered through my spouse's health insurance </a:t>
            </a:r>
          </a:p>
          <a:p>
            <a:pPr marL="0" indent="0">
              <a:buNone/>
            </a:pPr>
            <a:r>
              <a:rPr lang="en-US" sz="5000"/>
              <a:t>0.09% - Under 26, get covered through my parent’s health insurance </a:t>
            </a:r>
          </a:p>
          <a:p>
            <a:pPr marL="0" indent="0">
              <a:buNone/>
            </a:pPr>
            <a:r>
              <a:rPr lang="en-US" sz="5000"/>
              <a:t>4.95% - Get covered, but not through any of the above</a:t>
            </a:r>
          </a:p>
          <a:p>
            <a:pPr marL="0" indent="0">
              <a:buNone/>
            </a:pPr>
            <a:r>
              <a:rPr lang="en-US" sz="5000"/>
              <a:t>14.50% - Other</a:t>
            </a:r>
          </a:p>
          <a:p>
            <a:pPr marL="0" indent="0">
              <a:buNone/>
            </a:pPr>
            <a:r>
              <a:rPr lang="en-US" sz="5000" b="1">
                <a:highlight>
                  <a:srgbClr val="FF0000"/>
                </a:highlight>
              </a:rPr>
              <a:t>46.13% - </a:t>
            </a:r>
            <a:r>
              <a:rPr lang="en-US" sz="5000" b="1"/>
              <a:t>Go without health insurance coverage </a:t>
            </a:r>
            <a:endParaRPr lang="en-US" sz="5000"/>
          </a:p>
          <a:p>
            <a:pPr marL="0" indent="0" algn="ctr">
              <a:buNone/>
            </a:pPr>
            <a:endParaRPr lang="en-US" sz="5000" b="1"/>
          </a:p>
          <a:p>
            <a:pPr marL="0" indent="0">
              <a:spcBef>
                <a:spcPts val="3936"/>
              </a:spcBef>
              <a:buNone/>
            </a:pPr>
            <a:endParaRPr lang="en-US">
              <a:latin typeface="Trebuchet MS"/>
            </a:endParaRPr>
          </a:p>
          <a:p>
            <a:pPr marL="0" indent="0">
              <a:spcBef>
                <a:spcPts val="3936"/>
              </a:spcBef>
              <a:buNone/>
            </a:pPr>
            <a:endParaRPr lang="en-US">
              <a:latin typeface="Trebuchet M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BEC8C-C2FA-4432-857E-4F297FD89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E67"/>
              </a:buClr>
              <a:buSzPts val="1266"/>
              <a:buFont typeface="Trebuchet MS"/>
              <a:buNone/>
              <a:tabLst/>
              <a:defRPr/>
            </a:pPr>
            <a:fld id="{613971F0-4671-4B3D-8F21-3D75ED27F99C}" type="slidenum">
              <a:rPr kumimoji="0" lang="en-US" sz="1266" b="1" i="0" u="none" strike="noStrike" kern="1200" cap="none" spc="0" normalizeH="0" baseline="0" noProof="0" smtClean="0">
                <a:ln>
                  <a:noFill/>
                </a:ln>
                <a:solidFill>
                  <a:srgbClr val="272E67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E67"/>
                </a:buClr>
                <a:buSzPts val="1266"/>
                <a:buFont typeface="Trebuchet MS"/>
                <a:buNone/>
                <a:tabLst/>
                <a:defRPr/>
              </a:pPr>
              <a:t>12</a:t>
            </a:fld>
            <a:endParaRPr kumimoji="0" lang="en-US" sz="1266" b="1" i="0" u="none" strike="noStrike" kern="1200" cap="none" spc="0" normalizeH="0" baseline="0" noProof="0">
              <a:ln>
                <a:noFill/>
              </a:ln>
              <a:solidFill>
                <a:srgbClr val="272E67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B0617-B8B6-4BA9-BE25-7EE388B2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39" y="197993"/>
            <a:ext cx="11572500" cy="816600"/>
          </a:xfrm>
        </p:spPr>
        <p:txBody>
          <a:bodyPr>
            <a:noAutofit/>
          </a:bodyPr>
          <a:lstStyle/>
          <a:p>
            <a:r>
              <a:rPr lang="en-US" sz="3900">
                <a:solidFill>
                  <a:schemeClr val="bg2"/>
                </a:solidFill>
              </a:rPr>
              <a:t>If you are currently uninsured, or anticipate being uninsured, do you plan to:</a:t>
            </a:r>
          </a:p>
        </p:txBody>
      </p:sp>
    </p:spTree>
    <p:extLst>
      <p:ext uri="{BB962C8B-B14F-4D97-AF65-F5344CB8AC3E}">
        <p14:creationId xmlns:p14="http://schemas.microsoft.com/office/powerpoint/2010/main" val="314031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2B2361-5450-4EFF-82E8-543BAE9A1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809" y="0"/>
            <a:ext cx="11216640" cy="71775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Applications Received Daily broken out by Program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5E365-A6DD-4CA4-A014-145F12AA18D6}"/>
              </a:ext>
            </a:extLst>
          </p:cNvPr>
          <p:cNvSpPr txBox="1"/>
          <p:nvPr/>
        </p:nvSpPr>
        <p:spPr>
          <a:xfrm>
            <a:off x="10643998" y="2084172"/>
            <a:ext cx="1337362" cy="2139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779050" rtl="0" eaLnBrk="1" fontAlgn="auto" latinLnBrk="0" hangingPunct="1">
              <a:lnSpc>
                <a:spcPct val="100000"/>
              </a:lnSpc>
              <a:spcBef>
                <a:spcPts val="10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AF = Adult Financial    </a:t>
            </a:r>
          </a:p>
          <a:p>
            <a:pPr marL="0" marR="0" lvl="0" indent="0" algn="ctr" defTabSz="779050" rtl="0" eaLnBrk="1" fontAlgn="auto" latinLnBrk="0" hangingPunct="1">
              <a:lnSpc>
                <a:spcPct val="100000"/>
              </a:lnSpc>
              <a:spcBef>
                <a:spcPts val="10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CW = Colorado Works    </a:t>
            </a:r>
          </a:p>
          <a:p>
            <a:pPr marL="0" marR="0" lvl="0" indent="0" algn="ctr" defTabSz="779050" rtl="0" eaLnBrk="1" fontAlgn="auto" latinLnBrk="0" hangingPunct="1">
              <a:lnSpc>
                <a:spcPct val="100000"/>
              </a:lnSpc>
              <a:spcBef>
                <a:spcPts val="10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FA = Expedited &amp; Non-Expedited  Food Assistance     </a:t>
            </a:r>
          </a:p>
          <a:p>
            <a:pPr marL="0" marR="0" lvl="0" indent="0" algn="ctr" defTabSz="779050" rtl="0" eaLnBrk="1" fontAlgn="auto" latinLnBrk="0" hangingPunct="1">
              <a:lnSpc>
                <a:spcPct val="100000"/>
              </a:lnSpc>
              <a:spcBef>
                <a:spcPts val="10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MA = Medical Assistance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B8021-0BC9-43EF-8F4C-43C1BECB0F72}"/>
              </a:ext>
            </a:extLst>
          </p:cNvPr>
          <p:cNvSpPr txBox="1"/>
          <p:nvPr/>
        </p:nvSpPr>
        <p:spPr>
          <a:xfrm>
            <a:off x="1138518" y="5147654"/>
            <a:ext cx="93412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779050" rtl="0" eaLnBrk="1" fontAlgn="auto" latinLnBrk="0" hangingPunct="1">
              <a:lnSpc>
                <a:spcPct val="100000"/>
              </a:lnSpc>
              <a:spcBef>
                <a:spcPts val="10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This shows what assistance Coloradans are seeking.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Over the last 30 days, 52% of applications received were for a Food Assistance program. The second largest category was for Medical Assistance, at 33%. Adult Financial and Colorado Works account for 14% combined.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8E3AC-309E-42D6-B8B6-2FA29F0D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17" y="835743"/>
            <a:ext cx="9341223" cy="43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6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56914C38-19A2-4AEE-A78B-A3E95C776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06" y="1471112"/>
            <a:ext cx="7097487" cy="49987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BABC-88F5-4446-A779-B51CAF035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70563" y="6434398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66"/>
              <a:buFont typeface="Trebuchet MS"/>
              <a:buNone/>
              <a:tabLst/>
              <a:defRPr/>
            </a:pPr>
            <a:fld id="{613971F0-4671-4B3D-8F21-3D75ED27F99C}" type="slidenum">
              <a:rPr lang="en-US" sz="1250" smtClean="0">
                <a:solidFill>
                  <a:schemeClr val="tx2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66"/>
                <a:buFont typeface="Trebuchet MS"/>
                <a:buNone/>
                <a:tabLst/>
                <a:defRPr/>
              </a:pPr>
              <a:t>14</a:t>
            </a:fld>
            <a:endParaRPr kumimoji="0" lang="en-US" sz="125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F3C66-7ABF-4470-8D0D-FE426876A825}"/>
              </a:ext>
            </a:extLst>
          </p:cNvPr>
          <p:cNvSpPr/>
          <p:nvPr/>
        </p:nvSpPr>
        <p:spPr>
          <a:xfrm>
            <a:off x="711173" y="-47064"/>
            <a:ext cx="10996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Help Us Reach Coloradans Who Need Coverage!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HCPF Contact: Sabrina.Allie@state.co.us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5DC8D7-B579-4013-8065-6E2CB6A78B97}"/>
              </a:ext>
            </a:extLst>
          </p:cNvPr>
          <p:cNvSpPr/>
          <p:nvPr/>
        </p:nvSpPr>
        <p:spPr>
          <a:xfrm>
            <a:off x="283748" y="1727162"/>
            <a:ext cx="4045218" cy="40318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Tools for partners to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help us reach Coloradans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available at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hlinkClick r:id="rId5"/>
              </a:rPr>
              <a:t>CO.gov/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hlinkClick r:id="rId5"/>
              </a:rPr>
              <a:t>hcpf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hlinkClick r:id="rId5"/>
              </a:rPr>
              <a:t>/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hlinkClick r:id="rId5"/>
              </a:rPr>
              <a:t>HereForYou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Arial"/>
              <a:sym typeface="Arial"/>
              <a:hlinkClick r:id="rId5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197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Enrollment tool/flyer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Newsletter articles, blurbs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Social media posts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Public Service Announcements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Website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Email content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Images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Calibri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80DC1-B15F-4462-9663-D15FD3F5F6B0}"/>
              </a:ext>
            </a:extLst>
          </p:cNvPr>
          <p:cNvSpPr/>
          <p:nvPr/>
        </p:nvSpPr>
        <p:spPr>
          <a:xfrm>
            <a:off x="4449285" y="1049216"/>
            <a:ext cx="725791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Public Service Announcement example: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55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A2F5-338B-4795-B414-27ED44C2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37" y="393880"/>
            <a:ext cx="11079126" cy="1023639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  <a:latin typeface="Trebuchet MS"/>
              </a:rPr>
              <a:t>Department Actions To Date</a:t>
            </a:r>
            <a:br>
              <a:rPr lang="en-US" sz="4000">
                <a:latin typeface="Trebuchet MS"/>
              </a:rPr>
            </a:br>
            <a:r>
              <a:rPr lang="en-US" sz="4000">
                <a:solidFill>
                  <a:schemeClr val="bg2"/>
                </a:solidFill>
                <a:latin typeface="Trebuchet MS"/>
              </a:rPr>
              <a:t>to Connect Coloradans to Coverage</a:t>
            </a:r>
            <a:r>
              <a:rPr lang="en-US" sz="4000">
                <a:solidFill>
                  <a:schemeClr val="bg2"/>
                </a:solidFill>
              </a:rPr>
              <a:t> to reduce uninsured risk</a:t>
            </a:r>
            <a:r>
              <a:rPr lang="en-US" sz="4500">
                <a:solidFill>
                  <a:schemeClr val="bg2"/>
                </a:solidFill>
              </a:rPr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E555E-3042-4919-91F1-D207492A6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70563" y="6434398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r"/>
            <a:fld id="{613971F0-4671-4B3D-8F21-3D75ED27F99C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719C13C-D92C-4D63-B2D0-7BAE5AE00939}"/>
              </a:ext>
            </a:extLst>
          </p:cNvPr>
          <p:cNvSpPr txBox="1">
            <a:spLocks/>
          </p:cNvSpPr>
          <p:nvPr/>
        </p:nvSpPr>
        <p:spPr>
          <a:xfrm>
            <a:off x="367248" y="1993337"/>
            <a:ext cx="11515115" cy="4339828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17855" indent="-457200">
              <a:buFont typeface="Arial" panose="020B0604020202020204" pitchFamily="34" charset="0"/>
              <a:buChar char="•"/>
            </a:pPr>
            <a:r>
              <a:rPr lang="en-US" sz="3000" kern="0" dirty="0"/>
              <a:t>About 100 stakeholder meetings</a:t>
            </a:r>
          </a:p>
          <a:p>
            <a:pPr marL="617855" indent="-457200">
              <a:buFont typeface="Arial" panose="020B0604020202020204" pitchFamily="34" charset="0"/>
              <a:buChar char="•"/>
            </a:pPr>
            <a:r>
              <a:rPr lang="en-US" sz="3000" kern="0" dirty="0"/>
              <a:t>New Websites, Brochures, Communications Content</a:t>
            </a:r>
          </a:p>
          <a:p>
            <a:pPr marL="617855" indent="-457200">
              <a:buFont typeface="Arial" panose="020B0604020202020204" pitchFamily="34" charset="0"/>
              <a:buChar char="•"/>
            </a:pPr>
            <a:r>
              <a:rPr lang="en-US" sz="3000" kern="0" dirty="0"/>
              <a:t>Multiple panels, speaking engagements</a:t>
            </a:r>
          </a:p>
          <a:p>
            <a:pPr marL="617855" indent="-457200">
              <a:buFont typeface="Arial" panose="020B0604020202020204" pitchFamily="34" charset="0"/>
              <a:buChar char="•"/>
            </a:pPr>
            <a:r>
              <a:rPr lang="en-US" sz="3000" kern="0" dirty="0"/>
              <a:t>Press Conference</a:t>
            </a:r>
          </a:p>
          <a:p>
            <a:pPr marL="617855" indent="-457200">
              <a:buFont typeface="Arial" panose="020B0604020202020204" pitchFamily="34" charset="0"/>
              <a:buChar char="•"/>
            </a:pPr>
            <a:r>
              <a:rPr lang="en-US" sz="3000" kern="0" dirty="0"/>
              <a:t>Created new member videos to reduce Medicaid stigma </a:t>
            </a:r>
            <a:r>
              <a:rPr lang="en-US" sz="3000" kern="0" dirty="0">
                <a:solidFill>
                  <a:schemeClr val="bg2"/>
                </a:solidFill>
              </a:rPr>
              <a:t>(</a:t>
            </a:r>
            <a:r>
              <a:rPr lang="en-US" sz="3000" kern="0" dirty="0">
                <a:solidFill>
                  <a:schemeClr val="bg2"/>
                </a:solidFill>
                <a:hlinkClick r:id="rId2"/>
              </a:rPr>
              <a:t>https://www.youtube.com/watch?v=-ulh5-8wX_I&amp;feature=youtu.be</a:t>
            </a:r>
            <a:r>
              <a:rPr lang="en-US" sz="3000" kern="0" dirty="0">
                <a:solidFill>
                  <a:schemeClr val="bg2"/>
                </a:solidFill>
              </a:rPr>
              <a:t>)</a:t>
            </a:r>
          </a:p>
          <a:p>
            <a:pPr marL="617855" indent="-4572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chemeClr val="tx1"/>
                </a:solidFill>
              </a:rPr>
              <a:t>Partnership with Connect for Health Colorado</a:t>
            </a:r>
          </a:p>
          <a:p>
            <a:pPr marL="617855" indent="-457200">
              <a:buFont typeface="Arial" panose="020B0604020202020204" pitchFamily="34" charset="0"/>
              <a:buChar char="•"/>
            </a:pPr>
            <a:r>
              <a:rPr lang="en-US" sz="3000" kern="0" dirty="0"/>
              <a:t>September 24 Stakeholder working session (prioritizing ideas)</a:t>
            </a:r>
          </a:p>
          <a:p>
            <a:pPr marL="509270" lvl="1"/>
            <a:endParaRPr lang="en-US" sz="4000" i="1" kern="0" dirty="0"/>
          </a:p>
        </p:txBody>
      </p:sp>
    </p:spTree>
    <p:extLst>
      <p:ext uri="{BB962C8B-B14F-4D97-AF65-F5344CB8AC3E}">
        <p14:creationId xmlns:p14="http://schemas.microsoft.com/office/powerpoint/2010/main" val="67200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B2728-CD64-4CB3-9C9B-E33EC0A675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14172-FA83-4EB6-BE9B-5F347492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39" y="1012055"/>
            <a:ext cx="11572522" cy="1616846"/>
          </a:xfrm>
        </p:spPr>
        <p:txBody>
          <a:bodyPr/>
          <a:lstStyle/>
          <a:p>
            <a:pPr algn="l"/>
            <a:r>
              <a:rPr lang="en-US" sz="2500" b="0" i="0" kern="1200" dirty="0">
                <a:solidFill>
                  <a:srgbClr val="080808"/>
                </a:solidFill>
                <a:latin typeface="Trebuchet MS"/>
                <a:ea typeface="Trebuchet MS"/>
                <a:cs typeface="Trebuchet MS"/>
              </a:rPr>
              <a:t>- Extending or Ending the Public Health Emergency is a federal decision</a:t>
            </a:r>
            <a:br>
              <a:rPr lang="en-US" sz="2500" b="0" i="0" kern="1200" dirty="0">
                <a:solidFill>
                  <a:srgbClr val="080808"/>
                </a:solidFill>
                <a:latin typeface="Trebuchet MS"/>
                <a:ea typeface="Trebuchet MS"/>
                <a:cs typeface="Trebuchet MS"/>
              </a:rPr>
            </a:br>
            <a:r>
              <a:rPr lang="en-US" sz="2500" b="0" i="0" kern="1200" dirty="0">
                <a:solidFill>
                  <a:srgbClr val="080808"/>
                </a:solidFill>
                <a:latin typeface="Trebuchet MS"/>
                <a:ea typeface="Trebuchet MS"/>
                <a:cs typeface="Trebuchet MS"/>
              </a:rPr>
              <a:t>-</a:t>
            </a:r>
            <a:r>
              <a:rPr lang="en-US" sz="2500" b="0" kern="1200" dirty="0">
                <a:solidFill>
                  <a:srgbClr val="080808"/>
                </a:solidFill>
              </a:rPr>
              <a:t> </a:t>
            </a:r>
            <a:r>
              <a:rPr lang="en-US" sz="2500" b="0" i="0" kern="1200" dirty="0">
                <a:solidFill>
                  <a:srgbClr val="080808"/>
                </a:solidFill>
                <a:latin typeface="Trebuchet MS"/>
                <a:ea typeface="Trebuchet MS"/>
                <a:cs typeface="Trebuchet MS"/>
              </a:rPr>
              <a:t>HHS Extended the PHE for 90 days, as outlined below</a:t>
            </a:r>
            <a:r>
              <a:rPr lang="en-US" sz="2500" b="0" dirty="0">
                <a:solidFill>
                  <a:srgbClr val="000308"/>
                </a:solidFill>
              </a:rPr>
              <a:t>.</a:t>
            </a:r>
            <a:br>
              <a:rPr lang="en-US" sz="2500" b="0" dirty="0">
                <a:solidFill>
                  <a:schemeClr val="tx1"/>
                </a:solidFill>
              </a:rPr>
            </a:br>
            <a:endParaRPr lang="en-US" sz="2500" b="0" i="0" dirty="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831E70-2FB9-4F0C-B2D4-F1A63B9F0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28401"/>
              </p:ext>
            </p:extLst>
          </p:nvPr>
        </p:nvGraphicFramePr>
        <p:xfrm>
          <a:off x="386144" y="2519210"/>
          <a:ext cx="11471908" cy="29719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67977">
                  <a:extLst>
                    <a:ext uri="{9D8B030D-6E8A-4147-A177-3AD203B41FA5}">
                      <a16:colId xmlns:a16="http://schemas.microsoft.com/office/drawing/2014/main" val="3395220969"/>
                    </a:ext>
                  </a:extLst>
                </a:gridCol>
                <a:gridCol w="2867977">
                  <a:extLst>
                    <a:ext uri="{9D8B030D-6E8A-4147-A177-3AD203B41FA5}">
                      <a16:colId xmlns:a16="http://schemas.microsoft.com/office/drawing/2014/main" val="91813460"/>
                    </a:ext>
                  </a:extLst>
                </a:gridCol>
                <a:gridCol w="2867977">
                  <a:extLst>
                    <a:ext uri="{9D8B030D-6E8A-4147-A177-3AD203B41FA5}">
                      <a16:colId xmlns:a16="http://schemas.microsoft.com/office/drawing/2014/main" val="333796714"/>
                    </a:ext>
                  </a:extLst>
                </a:gridCol>
                <a:gridCol w="2867977">
                  <a:extLst>
                    <a:ext uri="{9D8B030D-6E8A-4147-A177-3AD203B41FA5}">
                      <a16:colId xmlns:a16="http://schemas.microsoft.com/office/drawing/2014/main" val="1581625727"/>
                    </a:ext>
                  </a:extLst>
                </a:gridCol>
              </a:tblGrid>
              <a:tr h="1806678">
                <a:tc>
                  <a:txBody>
                    <a:bodyPr/>
                    <a:lstStyle/>
                    <a:p>
                      <a:r>
                        <a:rPr lang="en-US" sz="1800" dirty="0"/>
                        <a:t>If Public Health Emergency Ends…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Then SPAs,1135 Waivers, and Optional Uninsured Testing Group 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/>
                        <a:t>Then Continuous Coverage Requirement Ends</a:t>
                      </a:r>
                    </a:p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Then MOE Requirement keep Eligibility Levels &amp; Benefits the Same and Enhanced 6.2% FMAP Ends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5144"/>
                  </a:ext>
                </a:extLst>
              </a:tr>
              <a:tr h="582636">
                <a:tc>
                  <a:txBody>
                    <a:bodyPr/>
                    <a:lstStyle/>
                    <a:p>
                      <a:r>
                        <a:rPr lang="en-US" sz="1800" strike="sngStrike"/>
                        <a:t>October 25,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sngStrike"/>
                        <a:t>October 25,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sngStrike"/>
                        <a:t>October 31,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sngStrike" dirty="0"/>
                        <a:t>December 31,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34179"/>
                  </a:ext>
                </a:extLst>
              </a:tr>
              <a:tr h="5826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January 23,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January 21,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January 31,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March 31,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7824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659122-51B0-4581-BCE1-6BAA4FA36BBC}"/>
              </a:ext>
            </a:extLst>
          </p:cNvPr>
          <p:cNvSpPr txBox="1"/>
          <p:nvPr/>
        </p:nvSpPr>
        <p:spPr>
          <a:xfrm>
            <a:off x="468954" y="170011"/>
            <a:ext cx="108232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254"/>
                </a:solidFill>
                <a:effectLst/>
                <a:uLnTx/>
                <a:uFillTx/>
                <a:latin typeface="Trebuchet MS" panose="020B0603020202020204" pitchFamily="34" charset="0"/>
              </a:rPr>
              <a:t>PHE Extension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6CC892-396E-4B51-A1E8-49F053BBA06F}"/>
              </a:ext>
            </a:extLst>
          </p:cNvPr>
          <p:cNvSpPr txBox="1">
            <a:spLocks/>
          </p:cNvSpPr>
          <p:nvPr/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6"/>
              <a:buFont typeface="Trebuchet MS"/>
              <a:buNone/>
              <a:defRPr sz="1266" b="1" i="0" u="none" strike="noStrike" kern="12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en-US" sz="1200" b="0" smtClean="0">
                <a:solidFill>
                  <a:schemeClr val="tx1"/>
                </a:solidFill>
              </a:rPr>
              <a:pPr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12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6537-2765-4F5F-91D5-10A83094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51615"/>
            <a:ext cx="11216640" cy="79651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Medical Assistance Enrollment through 9/29/2020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5367B-F3BF-432E-9B7A-C311C4AB31EC}"/>
              </a:ext>
            </a:extLst>
          </p:cNvPr>
          <p:cNvSpPr txBox="1"/>
          <p:nvPr/>
        </p:nvSpPr>
        <p:spPr>
          <a:xfrm>
            <a:off x="873774" y="4570766"/>
            <a:ext cx="11234267" cy="17389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779050">
              <a:spcAft>
                <a:spcPts val="600"/>
              </a:spcAft>
            </a:pPr>
            <a:r>
              <a:rPr lang="en-US" sz="1050" b="1" kern="0" dirty="0">
                <a:latin typeface="Trebuchet MS"/>
              </a:rPr>
              <a:t>New </a:t>
            </a:r>
            <a:r>
              <a:rPr lang="en-US" sz="1050" b="1" kern="0" dirty="0"/>
              <a:t>Member: </a:t>
            </a:r>
            <a:r>
              <a:rPr lang="en-US" sz="1050" kern="0" dirty="0"/>
              <a:t>Members who started receiving MA benefits in that month, and who were not eligible the previous month</a:t>
            </a:r>
            <a:endParaRPr lang="en-US" sz="1050" kern="0" dirty="0">
              <a:latin typeface="Trebuchet MS"/>
            </a:endParaRPr>
          </a:p>
          <a:p>
            <a:pPr defTabSz="779050">
              <a:spcAft>
                <a:spcPts val="600"/>
              </a:spcAft>
            </a:pPr>
            <a:r>
              <a:rPr lang="en-US" sz="1050" b="1" kern="0" dirty="0"/>
              <a:t>Disenrolled: </a:t>
            </a:r>
            <a:r>
              <a:rPr lang="en-US" sz="1050" kern="0" dirty="0"/>
              <a:t>Beginning April 2020, captures only members who met the exceptions to the continuous coverage requirements</a:t>
            </a:r>
            <a:endParaRPr lang="en-US" sz="1050" b="1" i="1" kern="0" dirty="0">
              <a:solidFill>
                <a:schemeClr val="tx1"/>
              </a:solidFill>
              <a:latin typeface="Trebuchet MS"/>
            </a:endParaRPr>
          </a:p>
          <a:p>
            <a:pPr defTabSz="779050">
              <a:spcAft>
                <a:spcPts val="600"/>
              </a:spcAft>
            </a:pPr>
            <a:r>
              <a:rPr lang="en-US" sz="1050" b="1" kern="0" dirty="0">
                <a:latin typeface="Trebuchet MS"/>
              </a:rPr>
              <a:t>Continuous Coverage: </a:t>
            </a:r>
            <a:r>
              <a:rPr lang="en-US" sz="1050" kern="0" dirty="0"/>
              <a:t>Members who were locked into their MA benefit due to the continuous coverage requirement</a:t>
            </a:r>
            <a:endParaRPr lang="en-US" sz="1050" kern="0" dirty="0">
              <a:latin typeface="Trebuchet MS"/>
            </a:endParaRPr>
          </a:p>
          <a:p>
            <a:pPr defTabSz="779050">
              <a:spcAft>
                <a:spcPts val="600"/>
              </a:spcAft>
            </a:pPr>
            <a:r>
              <a:rPr lang="en-US" sz="1050" b="1" kern="0" dirty="0">
                <a:solidFill>
                  <a:schemeClr val="tx1"/>
                </a:solidFill>
                <a:latin typeface="Trebuchet MS"/>
              </a:rPr>
              <a:t>Locked into a higher benefit category: </a:t>
            </a:r>
            <a:r>
              <a:rPr lang="en-US" sz="1050" kern="0" dirty="0"/>
              <a:t>Members who would have switched to a lower MA benefit, but were locked into a higher category due to continuous coverage </a:t>
            </a:r>
          </a:p>
          <a:p>
            <a:pPr defTabSz="779050">
              <a:spcAft>
                <a:spcPts val="600"/>
              </a:spcAft>
            </a:pPr>
            <a:r>
              <a:rPr lang="en-US" sz="1050" b="1" kern="0" dirty="0"/>
              <a:t>Net Change: </a:t>
            </a:r>
            <a:r>
              <a:rPr lang="en-US" sz="1050" kern="0" dirty="0"/>
              <a:t>Net change in Total Enrollment compared to previous month</a:t>
            </a:r>
            <a:endParaRPr lang="en-US" sz="1050" kern="0" dirty="0">
              <a:solidFill>
                <a:schemeClr val="tx1"/>
              </a:solidFill>
              <a:latin typeface="Trebuchet MS"/>
            </a:endParaRPr>
          </a:p>
          <a:p>
            <a:pPr defTabSz="779050">
              <a:spcAft>
                <a:spcPts val="600"/>
              </a:spcAft>
            </a:pPr>
            <a:r>
              <a:rPr lang="en-US" sz="1050" b="1" kern="0" dirty="0">
                <a:latin typeface="Trebuchet MS"/>
              </a:rPr>
              <a:t>Total Enrollment</a:t>
            </a:r>
            <a:r>
              <a:rPr lang="en-US" sz="1050" b="1" kern="0" dirty="0"/>
              <a:t>: </a:t>
            </a:r>
            <a:r>
              <a:rPr lang="en-US" sz="1050" kern="0" dirty="0"/>
              <a:t>Total unique members eligible and receiving Medical Assistance benefits</a:t>
            </a:r>
            <a:endParaRPr lang="en-US" sz="1050" kern="0" dirty="0">
              <a:latin typeface="Trebuchet MS"/>
            </a:endParaRPr>
          </a:p>
          <a:p>
            <a:pPr algn="l" defTabSz="779050" hangingPunct="1">
              <a:spcAft>
                <a:spcPts val="600"/>
              </a:spcAft>
            </a:pPr>
            <a:r>
              <a:rPr lang="en-US" sz="1050" b="1" kern="0" dirty="0">
                <a:solidFill>
                  <a:schemeClr val="tx1"/>
                </a:solidFill>
                <a:latin typeface="Trebuchet MS"/>
              </a:rPr>
              <a:t>COVID-19 T</a:t>
            </a:r>
            <a:r>
              <a:rPr lang="en-US" sz="1050" b="1" kern="0" dirty="0">
                <a:latin typeface="Trebuchet MS"/>
              </a:rPr>
              <a:t>esting Only: </a:t>
            </a:r>
            <a:r>
              <a:rPr lang="en-US" sz="1050" kern="0" dirty="0">
                <a:latin typeface="Trebuchet MS"/>
              </a:rPr>
              <a:t>Members eligible for COVID-19 testing benefit only. NOTE: April includes March numbers</a:t>
            </a:r>
            <a:endParaRPr lang="en-US" sz="1050" kern="0" dirty="0">
              <a:solidFill>
                <a:schemeClr val="tx1"/>
              </a:solidFill>
              <a:latin typeface="Trebuchet M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0129FF-4E49-4AA7-ABAD-C28479043DE2}"/>
              </a:ext>
            </a:extLst>
          </p:cNvPr>
          <p:cNvGraphicFramePr>
            <a:graphicFrameLocks noGrp="1"/>
          </p:cNvGraphicFramePr>
          <p:nvPr/>
        </p:nvGraphicFramePr>
        <p:xfrm>
          <a:off x="968188" y="815789"/>
          <a:ext cx="10031504" cy="3591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938">
                  <a:extLst>
                    <a:ext uri="{9D8B030D-6E8A-4147-A177-3AD203B41FA5}">
                      <a16:colId xmlns:a16="http://schemas.microsoft.com/office/drawing/2014/main" val="849060808"/>
                    </a:ext>
                  </a:extLst>
                </a:gridCol>
                <a:gridCol w="1253938">
                  <a:extLst>
                    <a:ext uri="{9D8B030D-6E8A-4147-A177-3AD203B41FA5}">
                      <a16:colId xmlns:a16="http://schemas.microsoft.com/office/drawing/2014/main" val="1948459864"/>
                    </a:ext>
                  </a:extLst>
                </a:gridCol>
                <a:gridCol w="1253938">
                  <a:extLst>
                    <a:ext uri="{9D8B030D-6E8A-4147-A177-3AD203B41FA5}">
                      <a16:colId xmlns:a16="http://schemas.microsoft.com/office/drawing/2014/main" val="208487464"/>
                    </a:ext>
                  </a:extLst>
                </a:gridCol>
                <a:gridCol w="1253938">
                  <a:extLst>
                    <a:ext uri="{9D8B030D-6E8A-4147-A177-3AD203B41FA5}">
                      <a16:colId xmlns:a16="http://schemas.microsoft.com/office/drawing/2014/main" val="2598128183"/>
                    </a:ext>
                  </a:extLst>
                </a:gridCol>
                <a:gridCol w="1253938">
                  <a:extLst>
                    <a:ext uri="{9D8B030D-6E8A-4147-A177-3AD203B41FA5}">
                      <a16:colId xmlns:a16="http://schemas.microsoft.com/office/drawing/2014/main" val="1341730485"/>
                    </a:ext>
                  </a:extLst>
                </a:gridCol>
                <a:gridCol w="1253938">
                  <a:extLst>
                    <a:ext uri="{9D8B030D-6E8A-4147-A177-3AD203B41FA5}">
                      <a16:colId xmlns:a16="http://schemas.microsoft.com/office/drawing/2014/main" val="998452069"/>
                    </a:ext>
                  </a:extLst>
                </a:gridCol>
                <a:gridCol w="1253938">
                  <a:extLst>
                    <a:ext uri="{9D8B030D-6E8A-4147-A177-3AD203B41FA5}">
                      <a16:colId xmlns:a16="http://schemas.microsoft.com/office/drawing/2014/main" val="3759793345"/>
                    </a:ext>
                  </a:extLst>
                </a:gridCol>
                <a:gridCol w="1253938">
                  <a:extLst>
                    <a:ext uri="{9D8B030D-6E8A-4147-A177-3AD203B41FA5}">
                      <a16:colId xmlns:a16="http://schemas.microsoft.com/office/drawing/2014/main" val="3325138899"/>
                    </a:ext>
                  </a:extLst>
                </a:gridCol>
              </a:tblGrid>
              <a:tr h="73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New Members 2020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Disenrolled Members 2020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Continuous Coverage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Locked into a higher benefit category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Net Change in enrollment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 enrollment 2020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COVID-19 Testing Only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6982442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January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34,969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-2,196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1,262,699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1276555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February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27,143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-6,533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1,256,166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9535007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March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33,484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40,757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-7,273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1,248,893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538364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April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42,154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1,285,741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5841608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26,322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34,965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1,304,335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7989370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June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1,324,407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8163003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July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1,342,119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140965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August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32,357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1,358,934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673916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September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24,230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1,368,875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2128118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October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-3,909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1,364,966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0662852"/>
                  </a:ext>
                </a:extLst>
              </a:tr>
              <a:tr h="252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219,281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44,448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84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0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160450" y="3191664"/>
            <a:ext cx="44022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1D224D"/>
              </a:buClr>
              <a:buSzPts val="6187"/>
            </a:pPr>
            <a:r>
              <a:rPr lang="en-US" sz="4000">
                <a:solidFill>
                  <a:srgbClr val="00B050"/>
                </a:solidFill>
              </a:rPr>
              <a:t>Solution: Residential Care Strike Team Strategy</a:t>
            </a:r>
          </a:p>
        </p:txBody>
      </p:sp>
      <p:grpSp>
        <p:nvGrpSpPr>
          <p:cNvPr id="217" name="Google Shape;217;p46" descr="Strike Team Strategy Diagram" title="Strike Team Strategy Diagram"/>
          <p:cNvGrpSpPr/>
          <p:nvPr/>
        </p:nvGrpSpPr>
        <p:grpSpPr>
          <a:xfrm>
            <a:off x="4829184" y="237136"/>
            <a:ext cx="6659628" cy="5756160"/>
            <a:chOff x="5257" y="3870"/>
            <a:chExt cx="6659628" cy="5756160"/>
          </a:xfrm>
        </p:grpSpPr>
        <p:sp>
          <p:nvSpPr>
            <p:cNvPr id="218" name="Google Shape;218;p46"/>
            <p:cNvSpPr/>
            <p:nvPr/>
          </p:nvSpPr>
          <p:spPr>
            <a:xfrm>
              <a:off x="2375912" y="3870"/>
              <a:ext cx="1918317" cy="1246906"/>
            </a:xfrm>
            <a:prstGeom prst="roundRect">
              <a:avLst>
                <a:gd name="adj" fmla="val 16667"/>
              </a:avLst>
            </a:prstGeom>
            <a:solidFill>
              <a:srgbClr val="C51D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6" title="Education and Enforcement box"/>
            <p:cNvSpPr txBox="1"/>
            <p:nvPr/>
          </p:nvSpPr>
          <p:spPr>
            <a:xfrm>
              <a:off x="2436781" y="64739"/>
              <a:ext cx="1796579" cy="11251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Trebuchet MS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Enforcement &amp; Education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6"/>
            <p:cNvSpPr/>
            <p:nvPr/>
          </p:nvSpPr>
          <p:spPr>
            <a:xfrm>
              <a:off x="842416" y="627323"/>
              <a:ext cx="4985309" cy="49853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405" y="4753"/>
                  </a:moveTo>
                  <a:lnTo>
                    <a:pt x="83405" y="4753"/>
                  </a:lnTo>
                  <a:cubicBezTo>
                    <a:pt x="93992" y="9238"/>
                    <a:pt x="103067" y="16671"/>
                    <a:pt x="109551" y="26167"/>
                  </a:cubicBezTo>
                </a:path>
              </a:pathLst>
            </a:custGeom>
            <a:noFill/>
            <a:ln w="9525" cap="flat" cmpd="sng">
              <a:solidFill>
                <a:srgbClr val="C51D3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6"/>
            <p:cNvSpPr/>
            <p:nvPr/>
          </p:nvSpPr>
          <p:spPr>
            <a:xfrm>
              <a:off x="4746568" y="1726252"/>
              <a:ext cx="1918317" cy="1246906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6" title="Testing for Disease Presence box"/>
            <p:cNvSpPr txBox="1"/>
            <p:nvPr/>
          </p:nvSpPr>
          <p:spPr>
            <a:xfrm>
              <a:off x="4807437" y="1787121"/>
              <a:ext cx="1796579" cy="11251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Trebuchet MS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Testing for Disease Presence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6"/>
            <p:cNvSpPr/>
            <p:nvPr/>
          </p:nvSpPr>
          <p:spPr>
            <a:xfrm>
              <a:off x="842416" y="627323"/>
              <a:ext cx="4985309" cy="49853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7" y="56850"/>
                  </a:moveTo>
                  <a:lnTo>
                    <a:pt x="119917" y="56850"/>
                  </a:lnTo>
                  <a:cubicBezTo>
                    <a:pt x="120594" y="69726"/>
                    <a:pt x="117105" y="82477"/>
                    <a:pt x="109968" y="93215"/>
                  </a:cubicBezTo>
                </a:path>
              </a:pathLst>
            </a:custGeom>
            <a:noFill/>
            <a:ln w="95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6"/>
            <p:cNvSpPr/>
            <p:nvPr/>
          </p:nvSpPr>
          <p:spPr>
            <a:xfrm>
              <a:off x="3841058" y="4513124"/>
              <a:ext cx="1918317" cy="124690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6" title="Cohorting and Facility Isolation box"/>
            <p:cNvSpPr txBox="1"/>
            <p:nvPr/>
          </p:nvSpPr>
          <p:spPr>
            <a:xfrm>
              <a:off x="3901927" y="4573993"/>
              <a:ext cx="1796579" cy="11251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Trebuchet MS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Cohorting &amp; Facility Isolation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6"/>
            <p:cNvSpPr/>
            <p:nvPr/>
          </p:nvSpPr>
          <p:spPr>
            <a:xfrm>
              <a:off x="842416" y="627323"/>
              <a:ext cx="4985309" cy="49853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41" y="118800"/>
                  </a:moveTo>
                  <a:cubicBezTo>
                    <a:pt x="64061" y="120400"/>
                    <a:pt x="55939" y="120400"/>
                    <a:pt x="48059" y="11880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6"/>
            <p:cNvSpPr/>
            <p:nvPr/>
          </p:nvSpPr>
          <p:spPr>
            <a:xfrm>
              <a:off x="910767" y="4513124"/>
              <a:ext cx="1918317" cy="124690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6" title="Staffing box"/>
            <p:cNvSpPr txBox="1"/>
            <p:nvPr/>
          </p:nvSpPr>
          <p:spPr>
            <a:xfrm>
              <a:off x="971636" y="4573993"/>
              <a:ext cx="1796579" cy="11251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Trebuchet MS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Staffing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6"/>
            <p:cNvSpPr/>
            <p:nvPr/>
          </p:nvSpPr>
          <p:spPr>
            <a:xfrm>
              <a:off x="842416" y="627323"/>
              <a:ext cx="4985309" cy="49853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32" y="93215"/>
                  </a:moveTo>
                  <a:lnTo>
                    <a:pt x="10032" y="93215"/>
                  </a:lnTo>
                  <a:cubicBezTo>
                    <a:pt x="2894" y="82477"/>
                    <a:pt x="-594" y="69726"/>
                    <a:pt x="83" y="5685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6"/>
            <p:cNvSpPr/>
            <p:nvPr/>
          </p:nvSpPr>
          <p:spPr>
            <a:xfrm>
              <a:off x="5257" y="1726252"/>
              <a:ext cx="1918317" cy="1246906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6" title="Situational Awareness box"/>
            <p:cNvSpPr txBox="1"/>
            <p:nvPr/>
          </p:nvSpPr>
          <p:spPr>
            <a:xfrm>
              <a:off x="66126" y="1787121"/>
              <a:ext cx="1796579" cy="11251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Trebuchet MS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Situational Awareness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6"/>
            <p:cNvSpPr/>
            <p:nvPr/>
          </p:nvSpPr>
          <p:spPr>
            <a:xfrm>
              <a:off x="842416" y="627323"/>
              <a:ext cx="4985309" cy="49853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49" y="26167"/>
                  </a:moveTo>
                  <a:lnTo>
                    <a:pt x="10449" y="26167"/>
                  </a:lnTo>
                  <a:cubicBezTo>
                    <a:pt x="16933" y="16671"/>
                    <a:pt x="26008" y="9239"/>
                    <a:pt x="36595" y="4753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46" title="Health and Wellness Equity box"/>
          <p:cNvSpPr/>
          <p:nvPr/>
        </p:nvSpPr>
        <p:spPr>
          <a:xfrm>
            <a:off x="7199884" y="2805593"/>
            <a:ext cx="1918200" cy="1246800"/>
          </a:xfrm>
          <a:prstGeom prst="roundRect">
            <a:avLst>
              <a:gd name="adj" fmla="val 16667"/>
            </a:avLst>
          </a:prstGeom>
          <a:solidFill>
            <a:srgbClr val="C27B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103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Health &amp; Wellbeing / Equity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A9EDE-2B4F-46E3-8DBB-F7621B1935F0}"/>
              </a:ext>
            </a:extLst>
          </p:cNvPr>
          <p:cNvSpPr txBox="1">
            <a:spLocks/>
          </p:cNvSpPr>
          <p:nvPr/>
        </p:nvSpPr>
        <p:spPr>
          <a:xfrm>
            <a:off x="326399" y="1472182"/>
            <a:ext cx="4235505" cy="102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6187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>
                <a:solidFill>
                  <a:schemeClr val="bg2"/>
                </a:solidFill>
              </a:rPr>
              <a:t>COVID19 Impact &amp; Response: 60%+ of deaths are in NH &amp; ALF settings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8"/>
          <p:cNvPicPr preferRelativeResize="0"/>
          <p:nvPr/>
        </p:nvPicPr>
        <p:blipFill rotWithShape="1">
          <a:blip r:embed="rId3">
            <a:alphaModFix/>
          </a:blip>
          <a:srcRect l="25273" t="11365" r="21159" b="24243"/>
          <a:stretch/>
        </p:blipFill>
        <p:spPr>
          <a:xfrm>
            <a:off x="3388933" y="1374980"/>
            <a:ext cx="4884599" cy="39465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415" name="Google Shape;415;p68"/>
          <p:cNvCxnSpPr>
            <a:endCxn id="416" idx="1"/>
          </p:cNvCxnSpPr>
          <p:nvPr/>
        </p:nvCxnSpPr>
        <p:spPr>
          <a:xfrm flipV="1">
            <a:off x="7088933" y="1648207"/>
            <a:ext cx="2101154" cy="64459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17" name="Google Shape;417;p68"/>
          <p:cNvCxnSpPr>
            <a:endCxn id="418" idx="1"/>
          </p:cNvCxnSpPr>
          <p:nvPr/>
        </p:nvCxnSpPr>
        <p:spPr>
          <a:xfrm>
            <a:off x="7094885" y="2881275"/>
            <a:ext cx="2066400" cy="513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19" name="Google Shape;419;p68"/>
          <p:cNvCxnSpPr>
            <a:endCxn id="420" idx="3"/>
          </p:cNvCxnSpPr>
          <p:nvPr/>
        </p:nvCxnSpPr>
        <p:spPr>
          <a:xfrm flipH="1">
            <a:off x="2837933" y="3716536"/>
            <a:ext cx="763600" cy="84421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21" name="Google Shape;421;p68"/>
          <p:cNvCxnSpPr/>
          <p:nvPr/>
        </p:nvCxnSpPr>
        <p:spPr>
          <a:xfrm rot="10800000">
            <a:off x="2837581" y="2307236"/>
            <a:ext cx="4193600" cy="39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16" name="Google Shape;416;p68"/>
          <p:cNvSpPr txBox="1"/>
          <p:nvPr/>
        </p:nvSpPr>
        <p:spPr>
          <a:xfrm>
            <a:off x="9190087" y="864999"/>
            <a:ext cx="2776846" cy="1566415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62333" tIns="31167" rIns="62333" bIns="31167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DECOMMISSIONING </a:t>
            </a:r>
            <a:endParaRPr lang="en-US"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Ranch Events Complex</a:t>
            </a:r>
            <a:endParaRPr lang="en-US"/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Loveland, CO</a:t>
            </a:r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3 facility</a:t>
            </a:r>
            <a:endParaRPr lang="en-US" sz="1300" kern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 capacity: 1,060 beds</a:t>
            </a:r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“Ready” date 6/26/2020 with</a:t>
            </a:r>
            <a:endParaRPr lang="en-US" sz="1300" kern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80 beds</a:t>
            </a:r>
            <a:endParaRPr lang="en-US" sz="1300" kern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18" name="Google Shape;418;p68"/>
          <p:cNvSpPr txBox="1"/>
          <p:nvPr/>
        </p:nvSpPr>
        <p:spPr>
          <a:xfrm>
            <a:off x="9161285" y="2733475"/>
            <a:ext cx="2805600" cy="1322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62333" tIns="31167" rIns="62333" bIns="31167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33" b="1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Colorado Convention Center</a:t>
            </a: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Denver, CO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3 facility 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 capacity: 2,000 beds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“Ready” date 6/26/2020 with 80 beds</a:t>
            </a:r>
          </a:p>
        </p:txBody>
      </p:sp>
      <p:sp>
        <p:nvSpPr>
          <p:cNvPr id="422" name="Google Shape;422;p68"/>
          <p:cNvSpPr txBox="1"/>
          <p:nvPr/>
        </p:nvSpPr>
        <p:spPr>
          <a:xfrm>
            <a:off x="9161333" y="4304403"/>
            <a:ext cx="2805600" cy="1322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62333" tIns="31167" rIns="62333" bIns="31167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33" b="1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St. Mary Corwin Hospital</a:t>
            </a:r>
            <a:endParaRPr lang="en-US" sz="933" b="1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Pueblo, CO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2.5 facility 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 capacity: 120 beds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“Ready” date 8/27/2020 </a:t>
            </a:r>
            <a:r>
              <a:rPr lang="en-US" sz="1333" i="1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with 25 beds</a:t>
            </a:r>
          </a:p>
          <a:p>
            <a:pPr defTabSz="1219170">
              <a:buClr>
                <a:srgbClr val="000000"/>
              </a:buClr>
            </a:pPr>
            <a:endParaRPr lang="en-US" sz="13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68"/>
          <p:cNvSpPr txBox="1"/>
          <p:nvPr/>
        </p:nvSpPr>
        <p:spPr>
          <a:xfrm>
            <a:off x="240733" y="1849200"/>
            <a:ext cx="2618000" cy="13220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62333" tIns="31167" rIns="62333" bIns="31167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33" b="1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St. Anthony North Hospital</a:t>
            </a:r>
            <a:endParaRPr lang="en-US" sz="933" b="1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Westminster, CO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2.5 facility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 capacity: 78 beds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“Ready” date 8/20/2020 with 25 beds</a:t>
            </a:r>
          </a:p>
        </p:txBody>
      </p:sp>
      <p:sp>
        <p:nvSpPr>
          <p:cNvPr id="420" name="Google Shape;420;p68"/>
          <p:cNvSpPr txBox="1"/>
          <p:nvPr/>
        </p:nvSpPr>
        <p:spPr>
          <a:xfrm>
            <a:off x="240733" y="3809736"/>
            <a:ext cx="2597200" cy="1502037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62333" tIns="31167" rIns="62333" bIns="31167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Open Sans"/>
                <a:sym typeface="Open Sans"/>
              </a:rPr>
              <a:t>DECOMMISSIONING</a:t>
            </a:r>
            <a:endParaRPr lang="en-US"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Western Slope Memory Care</a:t>
            </a:r>
            <a:endParaRPr lang="en-US"/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Grand Junction, CO</a:t>
            </a:r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2.5 facility 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 capacity: 50 beds</a:t>
            </a:r>
          </a:p>
          <a:p>
            <a:pPr defTabSz="1219170"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“Ready” date: 9/3/2020 with 25 beds</a:t>
            </a:r>
            <a:endParaRPr lang="en-US" sz="1300" i="1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4" name="Google Shape;424;p68"/>
          <p:cNvCxnSpPr/>
          <p:nvPr/>
        </p:nvCxnSpPr>
        <p:spPr>
          <a:xfrm>
            <a:off x="7498773" y="4703541"/>
            <a:ext cx="1682400" cy="117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25" name="Google Shape;425;p68"/>
          <p:cNvSpPr txBox="1"/>
          <p:nvPr/>
        </p:nvSpPr>
        <p:spPr>
          <a:xfrm>
            <a:off x="863289" y="5500485"/>
            <a:ext cx="10516400" cy="1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3" tIns="31167" rIns="62333" bIns="31167" anchor="t" anchorCtr="0">
            <a:noAutofit/>
          </a:bodyPr>
          <a:lstStyle/>
          <a:p>
            <a:pPr marL="203195" indent="-194728" defTabSz="1219170">
              <a:buClr>
                <a:srgbClr val="000000"/>
              </a:buClr>
              <a:buSzPts val="900"/>
              <a:buFont typeface="Open Sans"/>
              <a:buChar char="•"/>
            </a:pPr>
            <a:r>
              <a:rPr lang="en-US" sz="12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1 care: existing acute care hospitals </a:t>
            </a:r>
            <a:endParaRPr lang="en-US" sz="933" ker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03195" indent="-194728" defTabSz="1219170">
              <a:buClr>
                <a:srgbClr val="000000"/>
              </a:buClr>
              <a:buSzPts val="900"/>
              <a:buFont typeface="Open Sans"/>
              <a:buChar char="•"/>
            </a:pPr>
            <a:r>
              <a:rPr lang="en-US" sz="12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2 care: ambulatory surgical center, free-standing emergency department, or critical access hospital </a:t>
            </a:r>
          </a:p>
          <a:p>
            <a:pPr marL="203195" indent="-194728" defTabSz="1219170">
              <a:buClr>
                <a:srgbClr val="000000"/>
              </a:buClr>
              <a:buSzPts val="900"/>
              <a:buFont typeface="Open Sans"/>
              <a:buChar char="•"/>
            </a:pPr>
            <a:r>
              <a:rPr lang="en-US" sz="12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3 care: alternate care sites that have been created by the state, by hospitals and/or by state/local partnerships with public health and emergency management. Alternate Care Sites are medical shelters. They are not hospitals </a:t>
            </a:r>
          </a:p>
          <a:p>
            <a:pPr marL="203195" indent="-194728" defTabSz="1219170">
              <a:buClr>
                <a:srgbClr val="000000"/>
              </a:buClr>
              <a:buSzPts val="900"/>
              <a:buFont typeface="Open Sans"/>
              <a:buChar char="•"/>
            </a:pPr>
            <a:r>
              <a:rPr lang="en-US" sz="12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Tier 4 care: patients who are ready to return home but who can’t because of extenuating circumstances or because they need to quarantine in order to protect others, may be transferred to a hotel that has been converted to a medical shelter</a:t>
            </a:r>
          </a:p>
        </p:txBody>
      </p:sp>
      <p:sp>
        <p:nvSpPr>
          <p:cNvPr id="426" name="Google Shape;426;p68"/>
          <p:cNvSpPr txBox="1">
            <a:spLocks noGrp="1"/>
          </p:cNvSpPr>
          <p:nvPr>
            <p:ph type="title"/>
          </p:nvPr>
        </p:nvSpPr>
        <p:spPr>
          <a:xfrm>
            <a:off x="507089" y="418086"/>
            <a:ext cx="11609079" cy="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3" tIns="31167" rIns="62333" bIns="31167" anchor="t" anchorCtr="0">
            <a:noAutofit/>
          </a:bodyPr>
          <a:lstStyle/>
          <a:p>
            <a:pPr>
              <a:buSzPts val="1400"/>
            </a:pPr>
            <a:r>
              <a:rPr lang="en" sz="2500"/>
              <a:t>COVID19 Risk: Breach of the healthcare system, like other states.</a:t>
            </a:r>
            <a:br>
              <a:rPr lang="en" sz="2500"/>
            </a:br>
            <a:r>
              <a:rPr lang="en" sz="2500"/>
              <a:t>Solutions: Alternate Care Sites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"/>
          <p:cNvSpPr txBox="1">
            <a:spLocks noGrp="1"/>
          </p:cNvSpPr>
          <p:nvPr>
            <p:ph type="body" idx="1"/>
          </p:nvPr>
        </p:nvSpPr>
        <p:spPr>
          <a:xfrm>
            <a:off x="309739" y="1319396"/>
            <a:ext cx="6219649" cy="478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COVID-19 Trend Updates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Unemployment trends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Medicaid enrollment increases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Service metrics and new member app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State budget challenges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COVID19 Strike Force, Alternate Care Sites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Utilization Trends 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Q&amp;A </a:t>
            </a:r>
          </a:p>
        </p:txBody>
      </p:sp>
      <p:sp>
        <p:nvSpPr>
          <p:cNvPr id="312" name="Google Shape;312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C68"/>
              </a:buClr>
              <a:buSzPts val="1266"/>
              <a:buFont typeface="Trebuchet MS"/>
              <a:buNone/>
              <a:tabLst/>
              <a:defRPr/>
            </a:pPr>
            <a:fld id="{00000000-1234-1234-1234-123412341234}" type="slidenum">
              <a:rPr kumimoji="0" lang="en-US" sz="1266" b="1" i="0" u="none" strike="noStrike" kern="0" cap="none" spc="0" normalizeH="0" baseline="0" noProof="0">
                <a:ln>
                  <a:noFill/>
                </a:ln>
                <a:solidFill>
                  <a:srgbClr val="232C68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C68"/>
                </a:buClr>
                <a:buSzPts val="1266"/>
                <a:buFont typeface="Trebuchet MS"/>
                <a:buNone/>
                <a:tabLst/>
                <a:defRPr/>
              </a:pPr>
              <a:t>2</a:t>
            </a:fld>
            <a:endParaRPr kumimoji="0" sz="1266" b="1" i="0" u="none" strike="noStrike" kern="0" cap="none" spc="0" normalizeH="0" baseline="0" noProof="0">
              <a:ln>
                <a:noFill/>
              </a:ln>
              <a:solidFill>
                <a:srgbClr val="232C6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313" name="Google Shape;313;p2"/>
          <p:cNvSpPr txBox="1">
            <a:spLocks noGrp="1"/>
          </p:cNvSpPr>
          <p:nvPr>
            <p:ph type="title"/>
          </p:nvPr>
        </p:nvSpPr>
        <p:spPr>
          <a:xfrm>
            <a:off x="309739" y="-30463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500"/>
              <a:t>Agenda </a:t>
            </a:r>
            <a:endParaRPr lang="en-US" sz="450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3E59F-98FD-4C73-9429-A2415B927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53">
              <a:defRPr/>
            </a:pPr>
            <a:fld id="{67BDF879-A2E0-4F70-BA76-E296807BF017}" type="slidenum">
              <a:rPr lang="en-US">
                <a:solidFill>
                  <a:srgbClr val="FFFFFF"/>
                </a:solidFill>
                <a:latin typeface="Trebuchet MS"/>
                <a:sym typeface="Trebuchet MS" pitchFamily="-100" charset="0"/>
              </a:rPr>
              <a:pPr defTabSz="914353">
                <a:defRPr/>
              </a:pPr>
              <a:t>20</a:t>
            </a:fld>
            <a:endParaRPr lang="en-US">
              <a:solidFill>
                <a:srgbClr val="FFFFFF"/>
              </a:solidFill>
              <a:latin typeface="Trebuchet MS"/>
              <a:sym typeface="Trebuchet MS" pitchFamily="-100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63EA9-E350-4BDF-9BEF-11BE28DA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16" y="345227"/>
            <a:ext cx="11572169" cy="816506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2"/>
                </a:solidFill>
              </a:rPr>
              <a:t>PHE: Changing Utilization Patterns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/>
              <a:t>Inpatient through 9/12/2020</a:t>
            </a:r>
            <a:r>
              <a:rPr lang="en-US" sz="4550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45AD4-DBD8-44F0-83A3-9E10E2538399}"/>
              </a:ext>
            </a:extLst>
          </p:cNvPr>
          <p:cNvSpPr txBox="1"/>
          <p:nvPr/>
        </p:nvSpPr>
        <p:spPr>
          <a:xfrm>
            <a:off x="9846241" y="1540311"/>
            <a:ext cx="2276405" cy="41116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184" indent="-457184" defTabSz="779010">
              <a:spcBef>
                <a:spcPts val="1024"/>
              </a:spcBef>
              <a:buFont typeface="Arial" panose="020B0604020202020204" pitchFamily="34" charset="0"/>
              <a:buChar char="•"/>
            </a:pPr>
            <a:r>
              <a:rPr lang="en-US" sz="1266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Blue line is incurred weekly service utilization trends IBNR adjusted through 9/12</a:t>
            </a:r>
            <a:endParaRPr lang="en-US" sz="1266" dirty="0">
              <a:solidFill>
                <a:srgbClr val="5C6670"/>
              </a:solidFill>
              <a:latin typeface="Trebuchet MS" pitchFamily="-100" charset="0"/>
              <a:sym typeface="Trebuchet MS" pitchFamily="-100" charset="0"/>
            </a:endParaRPr>
          </a:p>
          <a:p>
            <a:pPr marL="457184" indent="-457184" defTabSz="779010">
              <a:spcBef>
                <a:spcPts val="1024"/>
              </a:spcBef>
              <a:buFont typeface="Arial" panose="020B0604020202020204" pitchFamily="34" charset="0"/>
              <a:buChar char="•"/>
            </a:pPr>
            <a:r>
              <a:rPr lang="en-US" sz="1266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Blue shading is the range of uncertainty in the IBNR estimates</a:t>
            </a:r>
          </a:p>
          <a:p>
            <a:pPr marL="457184" indent="-457184" defTabSz="779010">
              <a:spcBef>
                <a:spcPts val="1024"/>
              </a:spcBef>
              <a:buFont typeface="Arial" panose="020B0604020202020204" pitchFamily="34" charset="0"/>
              <a:buChar char="•"/>
            </a:pPr>
            <a:r>
              <a:rPr lang="en-US" sz="1266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Vertical dotted line is the last week prior to social distancing</a:t>
            </a:r>
          </a:p>
          <a:p>
            <a:pPr marL="285293" indent="-285293" defTabSz="779010">
              <a:spcBef>
                <a:spcPts val="1024"/>
              </a:spcBef>
              <a:buFont typeface="Arial" panose="020B0604020202020204" pitchFamily="34" charset="0"/>
              <a:buChar char="•"/>
            </a:pPr>
            <a:r>
              <a:rPr lang="en-US" sz="1266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Horizontal dotted line is the weekly average paid before social distancing</a:t>
            </a:r>
          </a:p>
          <a:p>
            <a:pPr marL="457184" indent="-457184" defTabSz="779010">
              <a:spcBef>
                <a:spcPts val="1024"/>
              </a:spcBef>
              <a:buFont typeface="Arial" panose="020B0604020202020204" pitchFamily="34" charset="0"/>
              <a:buChar char="•"/>
            </a:pPr>
            <a:r>
              <a:rPr lang="en-US" sz="1266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Inpatient does NOT include interim billing where the Member has not yet been discharged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B51141-DE52-463E-ABA8-5F6EB2F5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5" y="1403912"/>
            <a:ext cx="9296275" cy="45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2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CB191-4A00-4C52-895A-F5B748097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53"/>
            <a:fld id="{88E71DEA-C72C-42CF-90F7-E467E0733BC8}" type="slidenum">
              <a:rPr lang="en-US">
                <a:solidFill>
                  <a:srgbClr val="FFFFFF"/>
                </a:solidFill>
                <a:latin typeface="Trebuchet MS"/>
                <a:sym typeface="Trebuchet MS" pitchFamily="-100" charset="0"/>
              </a:rPr>
              <a:pPr defTabSz="914353"/>
              <a:t>21</a:t>
            </a:fld>
            <a:endParaRPr lang="en-US">
              <a:solidFill>
                <a:srgbClr val="FFFFFF"/>
              </a:solidFill>
              <a:latin typeface="Trebuchet MS"/>
              <a:sym typeface="Trebuchet MS" pitchFamily="-10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FDC46E-230E-4022-927D-A241259C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07" y="67967"/>
            <a:ext cx="11572169" cy="816506"/>
          </a:xfrm>
        </p:spPr>
        <p:txBody>
          <a:bodyPr>
            <a:normAutofit/>
          </a:bodyPr>
          <a:lstStyle/>
          <a:p>
            <a:r>
              <a:rPr lang="en-US" sz="4000" dirty="0"/>
              <a:t>Outpatient Hospital through 9/19/2020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8528D-7FE8-4373-9A12-87D9B78E1363}"/>
              </a:ext>
            </a:extLst>
          </p:cNvPr>
          <p:cNvSpPr txBox="1"/>
          <p:nvPr/>
        </p:nvSpPr>
        <p:spPr>
          <a:xfrm>
            <a:off x="309916" y="4983649"/>
            <a:ext cx="10134290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Blue line is incurred weekly service utilization trends IBNR adjusted through 9/19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Blue shading is the range of uncertainty in the IBNR estimates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Vertical dotted line is the last week prior to social distancing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t>Horizontal dotted line is the weekly average paid before social distancing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FE3A4-9E4B-47C9-BDDD-4506CEF9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48" y="1365555"/>
            <a:ext cx="10965861" cy="30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7E14C-B758-42ED-8D49-06382B3DF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846240" y="6425046"/>
            <a:ext cx="2011637" cy="364990"/>
          </a:xfrm>
        </p:spPr>
        <p:txBody>
          <a:bodyPr/>
          <a:lstStyle/>
          <a:p>
            <a:pPr defTabSz="914353"/>
            <a:fld id="{88E71DEA-C72C-42CF-90F7-E467E0733BC8}" type="slidenum">
              <a:rPr lang="en-US">
                <a:solidFill>
                  <a:srgbClr val="FFFFFF"/>
                </a:solidFill>
                <a:latin typeface="Trebuchet MS"/>
              </a:rPr>
              <a:pPr defTabSz="914353"/>
              <a:t>22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A8B984-384D-481A-AB46-FBD40B06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16" y="67967"/>
            <a:ext cx="11572169" cy="816506"/>
          </a:xfrm>
        </p:spPr>
        <p:txBody>
          <a:bodyPr>
            <a:normAutofit/>
          </a:bodyPr>
          <a:lstStyle/>
          <a:p>
            <a:r>
              <a:rPr lang="en-US" sz="4000" dirty="0"/>
              <a:t>Emergency Dept through 9/19/2020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74043-CAFE-4EC3-A397-81D1C1B0C9A3}"/>
              </a:ext>
            </a:extLst>
          </p:cNvPr>
          <p:cNvSpPr txBox="1"/>
          <p:nvPr/>
        </p:nvSpPr>
        <p:spPr>
          <a:xfrm>
            <a:off x="309916" y="4983649"/>
            <a:ext cx="10134290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Blue line is incurred weekly service utilization trends IBNR adjusted through 9/19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Blue shading is the range of uncertainty in the IBNR estimates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Vertical dotted line is the last week prior to social distancing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Horizontal dotted line is the weekly average paid before social distancing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2E7F9-7C36-434F-B9E0-C264C0946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07" y="1379542"/>
            <a:ext cx="11047574" cy="30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0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7E14C-B758-42ED-8D49-06382B3DF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846240" y="6425046"/>
            <a:ext cx="2011637" cy="364990"/>
          </a:xfrm>
        </p:spPr>
        <p:txBody>
          <a:bodyPr/>
          <a:lstStyle/>
          <a:p>
            <a:pPr defTabSz="914353"/>
            <a:fld id="{88E71DEA-C72C-42CF-90F7-E467E0733BC8}" type="slidenum">
              <a:rPr lang="en-US">
                <a:solidFill>
                  <a:srgbClr val="FFFFFF"/>
                </a:solidFill>
                <a:latin typeface="Trebuchet MS"/>
              </a:rPr>
              <a:pPr defTabSz="914353"/>
              <a:t>23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A8B984-384D-481A-AB46-FBD40B06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16" y="67967"/>
            <a:ext cx="11572169" cy="816506"/>
          </a:xfrm>
        </p:spPr>
        <p:txBody>
          <a:bodyPr>
            <a:normAutofit/>
          </a:bodyPr>
          <a:lstStyle/>
          <a:p>
            <a:r>
              <a:rPr lang="en-US" sz="4000" dirty="0"/>
              <a:t>Dental through 9/19/2020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74043-CAFE-4EC3-A397-81D1C1B0C9A3}"/>
              </a:ext>
            </a:extLst>
          </p:cNvPr>
          <p:cNvSpPr txBox="1"/>
          <p:nvPr/>
        </p:nvSpPr>
        <p:spPr>
          <a:xfrm>
            <a:off x="309916" y="4983649"/>
            <a:ext cx="10134290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Blue line is incurred weekly service utilization trends IBNR adjusted through 9/19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Blue shading is the range of uncertainty in the IBNR estimates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Vertical dotted line is the last week prior to social distancing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Horizontal dotted line is the weekly average paid before social distancing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86AE2-AB86-493F-9B56-9CA3E5D1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4" y="1363417"/>
            <a:ext cx="10987670" cy="30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5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CB191-4A00-4C52-895A-F5B748097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53"/>
            <a:fld id="{88E71DEA-C72C-42CF-90F7-E467E0733BC8}" type="slidenum">
              <a:rPr lang="en-US">
                <a:solidFill>
                  <a:srgbClr val="FFFFFF"/>
                </a:solidFill>
                <a:latin typeface="Trebuchet MS"/>
              </a:rPr>
              <a:pPr defTabSz="914353"/>
              <a:t>24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FDC46E-230E-4022-927D-A241259C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07" y="67967"/>
            <a:ext cx="11572169" cy="816506"/>
          </a:xfrm>
        </p:spPr>
        <p:txBody>
          <a:bodyPr>
            <a:normAutofit/>
          </a:bodyPr>
          <a:lstStyle/>
          <a:p>
            <a:r>
              <a:rPr lang="en-US" sz="4000" dirty="0"/>
              <a:t>FQHC, RHC and IHS through 9/19/2020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8528D-7FE8-4373-9A12-87D9B78E1363}"/>
              </a:ext>
            </a:extLst>
          </p:cNvPr>
          <p:cNvSpPr txBox="1"/>
          <p:nvPr/>
        </p:nvSpPr>
        <p:spPr>
          <a:xfrm>
            <a:off x="309916" y="4983649"/>
            <a:ext cx="10134290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Blue line is incurred weekly service utilization trends IBNR adjusted through 9/19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Blue shading is the range of uncertainty in the IBNR estimates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Vertical dotted line is the last week prior to social distancing</a:t>
            </a:r>
          </a:p>
          <a:p>
            <a:pPr defTabSz="779010">
              <a:spcBef>
                <a:spcPts val="1024"/>
              </a:spcBef>
            </a:pPr>
            <a:r>
              <a:rPr lang="en-US" sz="1300" kern="0" dirty="0">
                <a:solidFill>
                  <a:srgbClr val="000000"/>
                </a:solidFill>
                <a:latin typeface="Trebuchet MS"/>
              </a:rPr>
              <a:t>Horizontal dotted line is the weekly average paid before social distancing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FBE268-0C90-494F-97BA-B9B31D0A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8" y="1441193"/>
            <a:ext cx="11015854" cy="30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68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E1F49-2813-43AA-8F8F-E81C6670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325D4-D397-4E85-BE6B-9B031574B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0F70F83-25D0-4D7E-A1C4-175A530582A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75017293"/>
              </p:ext>
            </p:extLst>
          </p:nvPr>
        </p:nvGraphicFramePr>
        <p:xfrm>
          <a:off x="258792" y="2343509"/>
          <a:ext cx="605364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824">
                  <a:extLst>
                    <a:ext uri="{9D8B030D-6E8A-4147-A177-3AD203B41FA5}">
                      <a16:colId xmlns:a16="http://schemas.microsoft.com/office/drawing/2014/main" val="4011887960"/>
                    </a:ext>
                  </a:extLst>
                </a:gridCol>
                <a:gridCol w="3026824">
                  <a:extLst>
                    <a:ext uri="{9D8B030D-6E8A-4147-A177-3AD203B41FA5}">
                      <a16:colId xmlns:a16="http://schemas.microsoft.com/office/drawing/2014/main" val="1990409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Positive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74,191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6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 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1,459,332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14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Deaths Among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2,081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7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Deaths due to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0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Updated Oct 7 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91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087F-65D2-432A-87C9-AB1F1F7D8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37F3-4BBB-4488-B5D4-9165ACE0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30" y="345057"/>
            <a:ext cx="11572522" cy="1255649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COVID-19 Status as of 10/07 </a:t>
            </a:r>
            <a:br>
              <a:rPr lang="en-US" sz="4000" dirty="0">
                <a:solidFill>
                  <a:srgbClr val="001354"/>
                </a:solidFill>
                <a:latin typeface="Trebuchet MS"/>
                <a:ea typeface="+mn-ea"/>
                <a:cs typeface="+mn-cs"/>
              </a:rPr>
            </a:br>
            <a:r>
              <a:rPr lang="en-US" sz="1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CDPHE updates: </a:t>
            </a:r>
            <a:r>
              <a:rPr lang="en-US" sz="1800" b="0" kern="120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https://covid19.colorado.gov/</a:t>
            </a:r>
            <a:endParaRPr lang="en-US" sz="5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D3899-08E0-4CAC-A7F3-AE3505CED2D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321310" indent="-321310"/>
            <a:r>
              <a:rPr lang="en-US" sz="2800" dirty="0"/>
              <a:t>   Please be a leader in your community and in your role by setting the example: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Wear a mask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Practice social distancing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Wash your hands.</a:t>
            </a:r>
          </a:p>
        </p:txBody>
      </p:sp>
    </p:spTree>
    <p:extLst>
      <p:ext uri="{BB962C8B-B14F-4D97-AF65-F5344CB8AC3E}">
        <p14:creationId xmlns:p14="http://schemas.microsoft.com/office/powerpoint/2010/main" val="390560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0" y="42533"/>
            <a:ext cx="8144400" cy="86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2868"/>
                </a:solidFill>
                <a:latin typeface="Trebuchet MS"/>
                <a:ea typeface="Trebuchet MS"/>
                <a:cs typeface="Trebuchet MS"/>
                <a:sym typeface="Trebuchet MS"/>
              </a:rPr>
              <a:t>WEEKLY CASE TREND</a:t>
            </a:r>
            <a:endParaRPr sz="2700" b="1">
              <a:solidFill>
                <a:srgbClr val="0028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700" y="977633"/>
            <a:ext cx="11153272" cy="557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0" y="42533"/>
            <a:ext cx="8144400" cy="86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2868"/>
                </a:solidFill>
                <a:latin typeface="Trebuchet MS"/>
                <a:ea typeface="Trebuchet MS"/>
                <a:cs typeface="Trebuchet MS"/>
                <a:sym typeface="Trebuchet MS"/>
              </a:rPr>
              <a:t>WEEKLY CASE TREND- 18-25 YEAR OLD CASES</a:t>
            </a:r>
            <a:endParaRPr sz="2700" b="1">
              <a:solidFill>
                <a:srgbClr val="0028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4">
            <a:alphaModFix/>
          </a:blip>
          <a:srcRect t="4843"/>
          <a:stretch/>
        </p:blipFill>
        <p:spPr>
          <a:xfrm>
            <a:off x="203200" y="1093500"/>
            <a:ext cx="11785598" cy="560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F739-0351-4F20-A1AA-0DDB742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" y="-4446"/>
            <a:ext cx="12094346" cy="863428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  <a:latin typeface="Trebuchet MS"/>
              </a:rPr>
              <a:t>Colorado’s Unemployment Rates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A2C8A-E626-4457-BCE1-F0F6122B8F7B}"/>
              </a:ext>
            </a:extLst>
          </p:cNvPr>
          <p:cNvSpPr txBox="1"/>
          <p:nvPr/>
        </p:nvSpPr>
        <p:spPr>
          <a:xfrm>
            <a:off x="1176373" y="681293"/>
            <a:ext cx="1037216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Feb           Mar        Apr         May           Jun          Jul            Aug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2.5%         5.2%      12.2%*      10.2%       10.6%        7.4%         6.7%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*highest since 1976; prior record was 8.9% for CO, during the great recession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466,645 Coloradans filed initial unemployment claims since mid-March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Source: Unemployment Data from Colorado Department of Labor and Employment. Chart for the OSPB September 18, 2020 Revenue Forecast available at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at https://www.colorado.gov/governor/office-state-planning-budgeting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3069E-2286-480C-AFE2-5DCD2591D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2" t="5442" r="1190" b="6593"/>
          <a:stretch/>
        </p:blipFill>
        <p:spPr>
          <a:xfrm>
            <a:off x="2867837" y="2681841"/>
            <a:ext cx="6456326" cy="35302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14E9656-C64E-4033-846E-7C8260FE1E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08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965C-44A8-41BB-AF05-6ED6B681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66"/>
            <a:ext cx="10515600" cy="964143"/>
          </a:xfrm>
        </p:spPr>
        <p:txBody>
          <a:bodyPr/>
          <a:lstStyle/>
          <a:p>
            <a:r>
              <a:rPr lang="en-US" sz="4000"/>
              <a:t>September Revenue Forecast: Better than June, but Budget Challenges Remain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423B-BA73-4D9E-8138-3E2E458C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15" y="5520908"/>
            <a:ext cx="10723485" cy="740176"/>
          </a:xfrm>
        </p:spPr>
        <p:txBody>
          <a:bodyPr/>
          <a:lstStyle/>
          <a:p>
            <a:pPr marL="0" indent="0">
              <a:buNone/>
            </a:pPr>
            <a:r>
              <a:rPr lang="en-US" sz="1200" i="1">
                <a:solidFill>
                  <a:schemeClr val="tx1"/>
                </a:solidFill>
              </a:rPr>
              <a:t>Source: Office of State Planning and Budgeting, Revenue and Economic Forecast Presentation to the JBC, Slides 10 &amp; 15. September 18, 2020 available at https://www.colorado.gov/governor/office-state-planning-budgeting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31BF5-7672-48A8-8A6A-7C22E0B0C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665FF-13CF-4142-9265-BB80FBFC4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75" y="1600200"/>
            <a:ext cx="7242181" cy="37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C2EB0-DA68-4560-B0FA-F6B50C1D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58" y="1979526"/>
            <a:ext cx="5885106" cy="26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8A4E-D518-4A89-B0D2-7B6F4712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15" y="299399"/>
            <a:ext cx="2744952" cy="2267826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j-lt"/>
              </a:rPr>
              <a:t>Medicaid Category Enrollment</a:t>
            </a:r>
          </a:p>
        </p:txBody>
      </p:sp>
      <p:sp>
        <p:nvSpPr>
          <p:cNvPr id="5" name="Tagline">
            <a:extLst>
              <a:ext uri="{FF2B5EF4-FFF2-40B4-BE49-F238E27FC236}">
                <a16:creationId xmlns:a16="http://schemas.microsoft.com/office/drawing/2014/main" id="{15C47412-AB64-45AD-92AB-B3E7A2451BDF}"/>
              </a:ext>
            </a:extLst>
          </p:cNvPr>
          <p:cNvSpPr txBox="1"/>
          <p:nvPr/>
        </p:nvSpPr>
        <p:spPr>
          <a:xfrm>
            <a:off x="0" y="2290226"/>
            <a:ext cx="3490452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Count of Clients enrolled by aid code.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Chart shows total enrollments by time periods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and the changes in its composition over time.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236C69D-3EA4-4633-8DE0-18D697EDA469}"/>
              </a:ext>
            </a:extLst>
          </p:cNvPr>
          <p:cNvSpPr txBox="1">
            <a:spLocks/>
          </p:cNvSpPr>
          <p:nvPr/>
        </p:nvSpPr>
        <p:spPr>
          <a:xfrm>
            <a:off x="1450975" y="6295819"/>
            <a:ext cx="9296400" cy="63977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>
            <a:lvl1pPr marR="0" lvl="0" algn="l" defTabSz="54775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defTabSz="54775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2pPr>
            <a:lvl3pPr lvl="2" algn="l" defTabSz="54775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3pPr>
            <a:lvl4pPr lvl="3" algn="l" defTabSz="54775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4pPr>
            <a:lvl5pPr lvl="4" algn="l" defTabSz="54775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5pPr>
            <a:lvl6pPr marL="428674" lvl="5" algn="l" defTabSz="547750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6pPr>
            <a:lvl7pPr marL="857349" lvl="6" algn="l" defTabSz="547750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7pPr>
            <a:lvl8pPr marL="1286022" lvl="7" algn="l" defTabSz="547750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8pPr>
            <a:lvl9pPr marL="1714697" lvl="8" algn="l" defTabSz="547750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9pPr>
          </a:lstStyle>
          <a:p>
            <a:pPr marL="0" marR="0" lvl="0" indent="0" algn="ctr" defTabSz="5477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D38"/>
              </a:buClr>
              <a:buSzPts val="1400"/>
              <a:buFont typeface="Arial"/>
              <a:buNone/>
              <a:tabLst/>
              <a:defRPr/>
            </a:pPr>
            <a:endParaRPr kumimoji="0" lang="en-US" sz="28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77F28-467D-4D06-BB73-B14D45342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452" y="149672"/>
            <a:ext cx="8509659" cy="6093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5230D-A56D-4CA4-AF2C-8824253274B6}"/>
              </a:ext>
            </a:extLst>
          </p:cNvPr>
          <p:cNvSpPr txBox="1"/>
          <p:nvPr/>
        </p:nvSpPr>
        <p:spPr>
          <a:xfrm>
            <a:off x="361703" y="3196323"/>
            <a:ext cx="251816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779050" rtl="0" eaLnBrk="1" fontAlgn="auto" latinLnBrk="0" hangingPunct="1">
              <a:lnSpc>
                <a:spcPct val="100000"/>
              </a:lnSpc>
              <a:spcBef>
                <a:spcPts val="10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The two populations which have seen the greatest increase in enrollment are Medicaid Children and Expansion Adults.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66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233D1-B0F3-412A-917D-0A6EFD929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11ED0-69DC-413B-9AB3-C7982C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39" y="187962"/>
            <a:ext cx="11572522" cy="816531"/>
          </a:xfrm>
        </p:spPr>
        <p:txBody>
          <a:bodyPr/>
          <a:lstStyle/>
          <a:p>
            <a:r>
              <a:rPr lang="en-US" sz="4500" dirty="0"/>
              <a:t>Provider &amp; Member Services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A5A240-0E8E-4154-AE33-033066E8D61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118"/>
            <a:ext cx="5858684" cy="36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FCAFB2B-2788-41AA-B9FC-968E3C53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4" y="1765301"/>
            <a:ext cx="6333316" cy="39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81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hite Theme">
  <a:themeElements>
    <a:clrScheme name="HCPF">
      <a:dk1>
        <a:srgbClr val="000000"/>
      </a:dk1>
      <a:lt1>
        <a:srgbClr val="FFFFFF"/>
      </a:lt1>
      <a:dk2>
        <a:srgbClr val="272E67"/>
      </a:dk2>
      <a:lt2>
        <a:srgbClr val="FFFFFF"/>
      </a:lt2>
      <a:accent1>
        <a:srgbClr val="215E3A"/>
      </a:accent1>
      <a:accent2>
        <a:srgbClr val="C52034"/>
      </a:accent2>
      <a:accent3>
        <a:srgbClr val="FED20D"/>
      </a:accent3>
      <a:accent4>
        <a:srgbClr val="366680"/>
      </a:accent4>
      <a:accent5>
        <a:srgbClr val="272E67"/>
      </a:accent5>
      <a:accent6>
        <a:srgbClr val="7B873B"/>
      </a:accent6>
      <a:hlink>
        <a:srgbClr val="272E67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Custom 1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32000">
              <a:schemeClr val="accent3">
                <a:lumMod val="75000"/>
              </a:schemeClr>
            </a:gs>
            <a:gs pos="81000">
              <a:srgbClr val="6E4187"/>
            </a:gs>
            <a:gs pos="58000">
              <a:schemeClr val="accent5"/>
            </a:gs>
            <a:gs pos="100000">
              <a:schemeClr val="accent2">
                <a:lumMod val="75000"/>
              </a:schemeClr>
            </a:gs>
          </a:gsLst>
          <a:lin ang="3000000" scaled="0"/>
        </a:gradFill>
        <a:ln w="12700" cap="flat" cmpd="sng">
          <a:noFill/>
          <a:prstDash val="solid"/>
          <a:miter lim="0"/>
          <a:headEnd/>
          <a:tailEnd/>
        </a:ln>
        <a:effectLst/>
      </a:spPr>
      <a:bodyPr lIns="67735" tIns="67735" rIns="67735" bIns="67735" anchor="ctr">
        <a:prstTxWarp prst="textNoShape">
          <a:avLst/>
        </a:prstTxWarp>
      </a:bodyPr>
      <a:lstStyle>
        <a:defPPr algn="l">
          <a:defRPr sz="2000">
            <a:solidFill>
              <a:srgbClr val="53C1DD"/>
            </a:solidFill>
          </a:defRPr>
        </a:defPPr>
      </a:lstStyle>
    </a:spDef>
    <a:lnDef>
      <a:spPr bwMode="auto">
        <a:solidFill>
          <a:srgbClr val="14943F"/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  <a:miter lim="0"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ctr">
        <a:spAutoFit/>
      </a:bodyPr>
      <a:lstStyle>
        <a:defPPr marL="457270" indent="-457270" algn="l" defTabSz="779050" hangingPunct="1">
          <a:spcBef>
            <a:spcPts val="1024"/>
          </a:spcBef>
          <a:buFont typeface="Arial" panose="020B0604020202020204" pitchFamily="34" charset="0"/>
          <a:buChar char="•"/>
          <a:defRPr sz="4800" kern="0" dirty="0">
            <a:solidFill>
              <a:schemeClr val="tx1"/>
            </a:solidFill>
            <a:latin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PF Widescreen_Blue_June2019  -  Read-Only" id="{7DA3A0F1-49CD-47D0-B1B1-856BE5F49120}" vid="{9BEEC890-4DA0-44AA-83F5-4D334DD4E256}"/>
    </a:ext>
  </a:extLst>
</a:theme>
</file>

<file path=ppt/theme/theme3.xml><?xml version="1.0" encoding="utf-8"?>
<a:theme xmlns:a="http://schemas.openxmlformats.org/drawingml/2006/main" name="2_White">
  <a:themeElements>
    <a:clrScheme name="Custom 1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32000">
              <a:schemeClr val="accent3">
                <a:lumMod val="75000"/>
              </a:schemeClr>
            </a:gs>
            <a:gs pos="81000">
              <a:srgbClr val="6E4187"/>
            </a:gs>
            <a:gs pos="58000">
              <a:schemeClr val="accent5"/>
            </a:gs>
            <a:gs pos="100000">
              <a:schemeClr val="accent2">
                <a:lumMod val="75000"/>
              </a:schemeClr>
            </a:gs>
          </a:gsLst>
          <a:lin ang="3000000" scaled="0"/>
        </a:gradFill>
        <a:ln w="12700" cap="flat" cmpd="sng">
          <a:noFill/>
          <a:prstDash val="solid"/>
          <a:miter lim="0"/>
          <a:headEnd/>
          <a:tailEnd/>
        </a:ln>
        <a:effectLst/>
      </a:spPr>
      <a:bodyPr lIns="67735" tIns="67735" rIns="67735" bIns="67735" anchor="ctr">
        <a:prstTxWarp prst="textNoShape">
          <a:avLst/>
        </a:prstTxWarp>
      </a:bodyPr>
      <a:lstStyle>
        <a:defPPr algn="l">
          <a:defRPr sz="2000">
            <a:solidFill>
              <a:srgbClr val="53C1DD"/>
            </a:solidFill>
          </a:defRPr>
        </a:defPPr>
      </a:lstStyle>
    </a:spDef>
    <a:lnDef>
      <a:spPr bwMode="auto">
        <a:solidFill>
          <a:srgbClr val="14943F"/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  <a:miter lim="0"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ctr">
        <a:spAutoFit/>
      </a:bodyPr>
      <a:lstStyle>
        <a:defPPr marL="457270" indent="-457270" algn="l" defTabSz="779050" hangingPunct="1">
          <a:spcBef>
            <a:spcPts val="1024"/>
          </a:spcBef>
          <a:buFont typeface="Arial" panose="020B0604020202020204" pitchFamily="34" charset="0"/>
          <a:buChar char="•"/>
          <a:defRPr sz="4800" kern="0" dirty="0">
            <a:solidFill>
              <a:schemeClr val="tx1"/>
            </a:solidFill>
            <a:latin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PF Widescreen_Blue_June2019  -  Read-Only" id="{7DA3A0F1-49CD-47D0-B1B1-856BE5F49120}" vid="{9BEEC890-4DA0-44AA-83F5-4D334DD4E256}"/>
    </a:ext>
  </a:extLst>
</a:theme>
</file>

<file path=ppt/theme/theme4.xml><?xml version="1.0" encoding="utf-8"?>
<a:theme xmlns:a="http://schemas.openxmlformats.org/drawingml/2006/main" name="3_White">
  <a:themeElements>
    <a:clrScheme name="Custom 1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32000">
              <a:schemeClr val="accent3">
                <a:lumMod val="75000"/>
              </a:schemeClr>
            </a:gs>
            <a:gs pos="81000">
              <a:srgbClr val="6E4187"/>
            </a:gs>
            <a:gs pos="58000">
              <a:schemeClr val="accent5"/>
            </a:gs>
            <a:gs pos="100000">
              <a:schemeClr val="accent2">
                <a:lumMod val="75000"/>
              </a:schemeClr>
            </a:gs>
          </a:gsLst>
          <a:lin ang="3000000" scaled="0"/>
        </a:gradFill>
        <a:ln w="12700" cap="flat" cmpd="sng">
          <a:noFill/>
          <a:prstDash val="solid"/>
          <a:miter lim="0"/>
          <a:headEnd/>
          <a:tailEnd/>
        </a:ln>
        <a:effectLst/>
      </a:spPr>
      <a:bodyPr lIns="67735" tIns="67735" rIns="67735" bIns="67735" anchor="ctr">
        <a:prstTxWarp prst="textNoShape">
          <a:avLst/>
        </a:prstTxWarp>
      </a:bodyPr>
      <a:lstStyle>
        <a:defPPr algn="l">
          <a:defRPr sz="2000">
            <a:solidFill>
              <a:srgbClr val="53C1DD"/>
            </a:solidFill>
          </a:defRPr>
        </a:defPPr>
      </a:lstStyle>
    </a:spDef>
    <a:lnDef>
      <a:spPr bwMode="auto">
        <a:solidFill>
          <a:srgbClr val="14943F"/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  <a:miter lim="0"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ctr">
        <a:spAutoFit/>
      </a:bodyPr>
      <a:lstStyle>
        <a:defPPr marL="457270" indent="-457270" algn="l" defTabSz="779050" hangingPunct="1">
          <a:spcBef>
            <a:spcPts val="1024"/>
          </a:spcBef>
          <a:buFont typeface="Arial" panose="020B0604020202020204" pitchFamily="34" charset="0"/>
          <a:buChar char="•"/>
          <a:defRPr sz="4800" kern="0" dirty="0">
            <a:solidFill>
              <a:schemeClr val="tx1"/>
            </a:solidFill>
            <a:latin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PF Widescreen_Blue_June2019  -  Read-Only" id="{7DA3A0F1-49CD-47D0-B1B1-856BE5F49120}" vid="{9BEEC890-4DA0-44AA-83F5-4D334DD4E256}"/>
    </a:ext>
  </a:extLst>
</a:theme>
</file>

<file path=ppt/theme/theme5.xml><?xml version="1.0" encoding="utf-8"?>
<a:theme xmlns:a="http://schemas.openxmlformats.org/drawingml/2006/main" name="1_Blue Solid">
  <a:themeElements>
    <a:clrScheme name="HCPF2019">
      <a:dk1>
        <a:srgbClr val="00206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42A8F6AA3A1F45B1BA14272F264FE7" ma:contentTypeVersion="18" ma:contentTypeDescription="Create a new document." ma:contentTypeScope="" ma:versionID="8004714ef3a097193c3d32203f5c5aeb">
  <xsd:schema xmlns:xsd="http://www.w3.org/2001/XMLSchema" xmlns:xs="http://www.w3.org/2001/XMLSchema" xmlns:p="http://schemas.microsoft.com/office/2006/metadata/properties" xmlns:ns2="c1838ce2-6575-4952-b4b0-afa742a1bf4a" xmlns:ns3="4085d043-5c9c-472c-80c5-94f321ab55ce" targetNamespace="http://schemas.microsoft.com/office/2006/metadata/properties" ma:root="true" ma:fieldsID="bd435e1a8bd09464a336e735b2f66469" ns2:_="" ns3:_="">
    <xsd:import namespace="c1838ce2-6575-4952-b4b0-afa742a1bf4a"/>
    <xsd:import namespace="4085d043-5c9c-472c-80c5-94f321ab55c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38ce2-6575-4952-b4b0-afa742a1bf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format="DateTim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5d043-5c9c-472c-80c5-94f321ab5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9A1EDC-2184-4B8C-ABBC-784F509C39B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85d043-5c9c-472c-80c5-94f321ab55ce"/>
    <ds:schemaRef ds:uri="c1838ce2-6575-4952-b4b0-afa742a1bf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8D2199-7D44-4CD9-9E57-5BB6AD495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9679F-679C-4549-B41A-7AC6B9EC8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38ce2-6575-4952-b4b0-afa742a1bf4a"/>
    <ds:schemaRef ds:uri="4085d043-5c9c-472c-80c5-94f321ab5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1440</Words>
  <Application>Microsoft Office PowerPoint</Application>
  <PresentationFormat>Widescreen</PresentationFormat>
  <Paragraphs>353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Arial,Sans-Serif</vt:lpstr>
      <vt:lpstr>Calibri</vt:lpstr>
      <vt:lpstr>Courier New</vt:lpstr>
      <vt:lpstr>Noto Sans Symbols</vt:lpstr>
      <vt:lpstr>Open Sans</vt:lpstr>
      <vt:lpstr>Open Sans Light</vt:lpstr>
      <vt:lpstr>Tahoma</vt:lpstr>
      <vt:lpstr>Times New Roman</vt:lpstr>
      <vt:lpstr>Trebuchet MS</vt:lpstr>
      <vt:lpstr>Verdana</vt:lpstr>
      <vt:lpstr>Wingdings</vt:lpstr>
      <vt:lpstr>White Theme</vt:lpstr>
      <vt:lpstr>White</vt:lpstr>
      <vt:lpstr>2_White</vt:lpstr>
      <vt:lpstr>3_White</vt:lpstr>
      <vt:lpstr>1_Blue Solid</vt:lpstr>
      <vt:lpstr>2_Office Theme</vt:lpstr>
      <vt:lpstr>Medical Services Board</vt:lpstr>
      <vt:lpstr>Agenda </vt:lpstr>
      <vt:lpstr>COVID-19 Status as of 10/07  CDPHE updates: https://covid19.colorado.gov/</vt:lpstr>
      <vt:lpstr>WEEKLY CASE TREND</vt:lpstr>
      <vt:lpstr>WEEKLY CASE TREND- 18-25 YEAR OLD CASES</vt:lpstr>
      <vt:lpstr>Colorado’s Unemployment Rates</vt:lpstr>
      <vt:lpstr>September Revenue Forecast: Better than June, but Budget Challenges Remain</vt:lpstr>
      <vt:lpstr>Medicaid Category Enrollment</vt:lpstr>
      <vt:lpstr>Provider &amp; Member Services</vt:lpstr>
      <vt:lpstr>Health First Colorado Mobile App</vt:lpstr>
      <vt:lpstr>HCPF-CDLE Survey: Where are you getting your health insurance coverage currently?</vt:lpstr>
      <vt:lpstr>If you are currently uninsured, or anticipate being uninsured, do you plan to:</vt:lpstr>
      <vt:lpstr>PowerPoint Presentation</vt:lpstr>
      <vt:lpstr>PowerPoint Presentation</vt:lpstr>
      <vt:lpstr>Department Actions To Date to Connect Coloradans to Coverage to reduce uninsured risk </vt:lpstr>
      <vt:lpstr>- Extending or Ending the Public Health Emergency is a federal decision - HHS Extended the PHE for 90 days, as outlined below. </vt:lpstr>
      <vt:lpstr>Medical Assistance Enrollment through 9/29/2020</vt:lpstr>
      <vt:lpstr>Solution: Residential Care Strike Team Strategy</vt:lpstr>
      <vt:lpstr>COVID19 Risk: Breach of the healthcare system, like other states. Solutions: Alternate Care Sites</vt:lpstr>
      <vt:lpstr>PHE: Changing Utilization Patterns Inpatient through 9/12/2020 </vt:lpstr>
      <vt:lpstr>Outpatient Hospital through 9/19/2020</vt:lpstr>
      <vt:lpstr>Emergency Dept through 9/19/2020</vt:lpstr>
      <vt:lpstr>Dental through 9/19/2020</vt:lpstr>
      <vt:lpstr>FQHC, RHC and IHS through 9/19/2020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Tidwell, Jamie</dc:creator>
  <cp:lastModifiedBy>Sykes, Chris</cp:lastModifiedBy>
  <cp:revision>29</cp:revision>
  <dcterms:created xsi:type="dcterms:W3CDTF">2020-09-22T22:28:09Z</dcterms:created>
  <dcterms:modified xsi:type="dcterms:W3CDTF">2020-10-09T11:37:41Z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0x010100BD42A8F6AA3A1F45B1BA14272F264FE7</vt:lpwstr>
  </property>
</Properties>
</file>