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32"/>
  </p:notesMasterIdLst>
  <p:sldIdLst>
    <p:sldId id="257" r:id="rId5"/>
    <p:sldId id="259" r:id="rId6"/>
    <p:sldId id="280" r:id="rId7"/>
    <p:sldId id="258" r:id="rId8"/>
    <p:sldId id="284" r:id="rId9"/>
    <p:sldId id="260" r:id="rId10"/>
    <p:sldId id="261" r:id="rId11"/>
    <p:sldId id="262" r:id="rId12"/>
    <p:sldId id="263" r:id="rId13"/>
    <p:sldId id="269" r:id="rId14"/>
    <p:sldId id="270" r:id="rId15"/>
    <p:sldId id="267" r:id="rId16"/>
    <p:sldId id="268" r:id="rId17"/>
    <p:sldId id="271" r:id="rId18"/>
    <p:sldId id="286" r:id="rId19"/>
    <p:sldId id="272" r:id="rId20"/>
    <p:sldId id="273" r:id="rId21"/>
    <p:sldId id="274" r:id="rId22"/>
    <p:sldId id="275" r:id="rId23"/>
    <p:sldId id="266" r:id="rId24"/>
    <p:sldId id="285" r:id="rId25"/>
    <p:sldId id="276" r:id="rId26"/>
    <p:sldId id="277" r:id="rId27"/>
    <p:sldId id="279"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790A0A-5604-386E-5F53-6F1087987DBE}" name="Carter, Valerie" initials="CV" userId="S::vacart@hcpf.co.gov::dd907284-6e18-4c84-93da-69ba74155cab" providerId="AD"/>
  <p188:author id="{462A0239-89FF-0CB6-4461-B06D3F05679A}" name="Bridget Rule" initials="BR" userId="S::brule@kepro.com::faafb81f-975b-4713-ac83-354b1fb14d3f" providerId="AD"/>
  <p188:author id="{F03A3275-FC9C-5163-B890-353BC04767C8}" name="Romero, Elizabeth" initials="RE" userId="S::earome@hcpf.co.gov::d8aea6a6-9625-42f5-b961-6fb75fdd9631" providerId="AD"/>
  <p188:author id="{412E7FCE-9785-C478-CD2E-1F7569B67ED5}" name="Denney, Katherine" initials="DK" userId="S::katherine.denney_state.co.us#ext#@keprodomain.onmicrosoft.com::0d69ddcb-234c-461b-968f-228271b7348f" providerId="AD"/>
  <p188:author id="{19CCC2DE-FA07-C714-6990-E771573ABE52}" name="Kristen Carlton" initials="KC" userId="S::kcarlton@kepro.com::5c375c3c-cbc9-45c5-ab6a-f2b0fca7160e" providerId="AD"/>
  <p188:author id="{9CBB7FFE-F0E6-0292-F24B-930AFA408BFA}" name="Kristen Carlton" initials="KC" userId="S::kcarlton_kepro.com#ext#@hcpf.co.gov::d21eec05-f7c4-4c8e-8163-6982b1d273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5B8C6-D706-44F7-88A1-0922E84A3315}" type="datetimeFigureOut">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FE48A-2C46-4AE9-B054-AAEEBC3CA46B}" type="slidenum">
              <a:t>‹#›</a:t>
            </a:fld>
            <a:endParaRPr lang="en-US"/>
          </a:p>
        </p:txBody>
      </p:sp>
    </p:spTree>
    <p:extLst>
      <p:ext uri="{BB962C8B-B14F-4D97-AF65-F5344CB8AC3E}">
        <p14:creationId xmlns:p14="http://schemas.microsoft.com/office/powerpoint/2010/main" val="327017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39BA10-C5CF-4769-BB45-19E5C126BAC8}" type="slidenum">
              <a:rPr lang="en-US" smtClean="0"/>
              <a:t>26</a:t>
            </a:fld>
            <a:endParaRPr lang="en-US"/>
          </a:p>
        </p:txBody>
      </p:sp>
    </p:spTree>
    <p:extLst>
      <p:ext uri="{BB962C8B-B14F-4D97-AF65-F5344CB8AC3E}">
        <p14:creationId xmlns:p14="http://schemas.microsoft.com/office/powerpoint/2010/main" val="46462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Kepro email addresses are shown here.  Our call center is scheduled to be operational two weeks prior to Kepro accepting PARs.</a:t>
            </a:r>
          </a:p>
          <a:p>
            <a:r>
              <a:rPr lang="en-US"/>
              <a:t>In addition, for escalated concerns, providers should continue to use HCPF UM Inbox.</a:t>
            </a:r>
          </a:p>
        </p:txBody>
      </p:sp>
      <p:sp>
        <p:nvSpPr>
          <p:cNvPr id="4" name="Slide Number Placeholder 3"/>
          <p:cNvSpPr>
            <a:spLocks noGrp="1"/>
          </p:cNvSpPr>
          <p:nvPr>
            <p:ph type="sldNum" sz="quarter" idx="5"/>
          </p:nvPr>
        </p:nvSpPr>
        <p:spPr/>
        <p:txBody>
          <a:bodyPr/>
          <a:lstStyle/>
          <a:p>
            <a:fld id="{F139BA10-C5CF-4769-BB45-19E5C126BAC8}" type="slidenum">
              <a:rPr lang="en-US" smtClean="0"/>
              <a:t>27</a:t>
            </a:fld>
            <a:endParaRPr lang="en-US"/>
          </a:p>
        </p:txBody>
      </p:sp>
    </p:spTree>
    <p:extLst>
      <p:ext uri="{BB962C8B-B14F-4D97-AF65-F5344CB8AC3E}">
        <p14:creationId xmlns:p14="http://schemas.microsoft.com/office/powerpoint/2010/main" val="2513919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ECB76D88-49A0-4154-B911-5E67F28F581E}"/>
              </a:ext>
            </a:extLst>
          </p:cNvPr>
          <p:cNvSpPr/>
          <p:nvPr userDrawn="1"/>
        </p:nvSpPr>
        <p:spPr>
          <a:xfrm>
            <a:off x="-1" y="0"/>
            <a:ext cx="8998086" cy="68580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0">
            <a:extLst>
              <a:ext uri="{FF2B5EF4-FFF2-40B4-BE49-F238E27FC236}">
                <a16:creationId xmlns:a16="http://schemas.microsoft.com/office/drawing/2014/main" id="{3A0C692D-DDDF-41D5-8472-39C1EBAB5504}"/>
              </a:ext>
            </a:extLst>
          </p:cNvPr>
          <p:cNvSpPr>
            <a:spLocks noGrp="1"/>
          </p:cNvSpPr>
          <p:nvPr>
            <p:ph type="pic" sz="quarter" idx="10"/>
          </p:nvPr>
        </p:nvSpPr>
        <p:spPr>
          <a:xfrm>
            <a:off x="4799517"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Title 1">
            <a:extLst>
              <a:ext uri="{FF2B5EF4-FFF2-40B4-BE49-F238E27FC236}">
                <a16:creationId xmlns:a16="http://schemas.microsoft.com/office/drawing/2014/main" id="{FED3A7C3-250E-4A7B-91DD-87207A62D288}"/>
              </a:ext>
            </a:extLst>
          </p:cNvPr>
          <p:cNvSpPr>
            <a:spLocks noGrp="1"/>
          </p:cNvSpPr>
          <p:nvPr>
            <p:ph type="title" hasCustomPrompt="1"/>
          </p:nvPr>
        </p:nvSpPr>
        <p:spPr>
          <a:xfrm>
            <a:off x="952500" y="1331471"/>
            <a:ext cx="6450623" cy="374287"/>
          </a:xfrm>
          <a:prstGeom prst="rect">
            <a:avLst/>
          </a:prstGeom>
        </p:spPr>
        <p:txBody>
          <a:bodyPr lIns="0">
            <a:noAutofit/>
          </a:bodyPr>
          <a:lstStyle>
            <a:lvl1pPr>
              <a:defRPr sz="4500" b="1">
                <a:solidFill>
                  <a:schemeClr val="bg1"/>
                </a:solidFill>
                <a:latin typeface="Raleway" panose="020B0503030101060003" pitchFamily="34" charset="0"/>
              </a:defRPr>
            </a:lvl1pPr>
          </a:lstStyle>
          <a:p>
            <a:r>
              <a:rPr lang="en-US"/>
              <a:t>Conclusion</a:t>
            </a:r>
          </a:p>
        </p:txBody>
      </p:sp>
      <p:cxnSp>
        <p:nvCxnSpPr>
          <p:cNvPr id="14" name="Straight Connector 13">
            <a:extLst>
              <a:ext uri="{FF2B5EF4-FFF2-40B4-BE49-F238E27FC236}">
                <a16:creationId xmlns:a16="http://schemas.microsoft.com/office/drawing/2014/main" id="{D3D7CAF6-C0A6-4509-97C7-74753EC2DD6A}"/>
              </a:ext>
            </a:extLst>
          </p:cNvPr>
          <p:cNvCxnSpPr>
            <a:cxnSpLocks/>
          </p:cNvCxnSpPr>
          <p:nvPr userDrawn="1"/>
        </p:nvCxnSpPr>
        <p:spPr>
          <a:xfrm>
            <a:off x="952500" y="1990367"/>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7C706521-C2DD-46C1-8D7A-8FC57F200918}"/>
              </a:ext>
            </a:extLst>
          </p:cNvPr>
          <p:cNvSpPr>
            <a:spLocks noGrp="1"/>
          </p:cNvSpPr>
          <p:nvPr>
            <p:ph type="body" idx="1" hasCustomPrompt="1"/>
          </p:nvPr>
        </p:nvSpPr>
        <p:spPr>
          <a:xfrm>
            <a:off x="952500" y="4176905"/>
            <a:ext cx="2771778"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Contact Info</a:t>
            </a:r>
          </a:p>
        </p:txBody>
      </p:sp>
      <p:sp>
        <p:nvSpPr>
          <p:cNvPr id="27" name="Text Placeholder 2">
            <a:extLst>
              <a:ext uri="{FF2B5EF4-FFF2-40B4-BE49-F238E27FC236}">
                <a16:creationId xmlns:a16="http://schemas.microsoft.com/office/drawing/2014/main" id="{A2DC4B6C-6A83-4875-A992-BF8522D4B736}"/>
              </a:ext>
            </a:extLst>
          </p:cNvPr>
          <p:cNvSpPr>
            <a:spLocks noGrp="1"/>
          </p:cNvSpPr>
          <p:nvPr>
            <p:ph type="body" idx="20" hasCustomPrompt="1"/>
          </p:nvPr>
        </p:nvSpPr>
        <p:spPr>
          <a:xfrm>
            <a:off x="1329882" y="4646683"/>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Line 1</a:t>
            </a:r>
          </a:p>
        </p:txBody>
      </p:sp>
      <p:sp>
        <p:nvSpPr>
          <p:cNvPr id="28" name="Text Placeholder 3">
            <a:extLst>
              <a:ext uri="{FF2B5EF4-FFF2-40B4-BE49-F238E27FC236}">
                <a16:creationId xmlns:a16="http://schemas.microsoft.com/office/drawing/2014/main" id="{94D5182A-75AE-49CC-84E5-F1ACBB4E4E69}"/>
              </a:ext>
            </a:extLst>
          </p:cNvPr>
          <p:cNvSpPr>
            <a:spLocks noGrp="1"/>
          </p:cNvSpPr>
          <p:nvPr>
            <p:ph type="body" sz="half" idx="22" hasCustomPrompt="1"/>
          </p:nvPr>
        </p:nvSpPr>
        <p:spPr>
          <a:xfrm>
            <a:off x="952500" y="2369090"/>
            <a:ext cx="4855447" cy="1005111"/>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pic>
        <p:nvPicPr>
          <p:cNvPr id="3" name="Picture 2" descr="A picture containing drawing&#10;&#10;Description automatically generated">
            <a:extLst>
              <a:ext uri="{FF2B5EF4-FFF2-40B4-BE49-F238E27FC236}">
                <a16:creationId xmlns:a16="http://schemas.microsoft.com/office/drawing/2014/main" id="{8E232FE9-8DB1-43B4-BA97-77035FEEAA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pic>
        <p:nvPicPr>
          <p:cNvPr id="4" name="Picture 3" descr="A close up of a logo&#10;&#10;Description automatically generated">
            <a:extLst>
              <a:ext uri="{FF2B5EF4-FFF2-40B4-BE49-F238E27FC236}">
                <a16:creationId xmlns:a16="http://schemas.microsoft.com/office/drawing/2014/main" id="{9D4D4B04-5E59-4A26-BD3B-6B5B0EC963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00" y="5427923"/>
            <a:ext cx="268810" cy="268810"/>
          </a:xfrm>
          <a:prstGeom prst="rect">
            <a:avLst/>
          </a:prstGeom>
        </p:spPr>
      </p:pic>
      <p:pic>
        <p:nvPicPr>
          <p:cNvPr id="6" name="Picture 5" descr="A close up of a logo&#10;&#10;Description automatically generated">
            <a:extLst>
              <a:ext uri="{FF2B5EF4-FFF2-40B4-BE49-F238E27FC236}">
                <a16:creationId xmlns:a16="http://schemas.microsoft.com/office/drawing/2014/main" id="{6A9D5765-8133-4DBD-A907-093CDA9A2A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2500" y="5037156"/>
            <a:ext cx="268810" cy="268810"/>
          </a:xfrm>
          <a:prstGeom prst="rect">
            <a:avLst/>
          </a:prstGeom>
        </p:spPr>
      </p:pic>
      <p:pic>
        <p:nvPicPr>
          <p:cNvPr id="8" name="Picture 7" descr="A close up of a logo&#10;&#10;Description automatically generated">
            <a:extLst>
              <a:ext uri="{FF2B5EF4-FFF2-40B4-BE49-F238E27FC236}">
                <a16:creationId xmlns:a16="http://schemas.microsoft.com/office/drawing/2014/main" id="{292EB73D-8187-4FD0-93CC-4EAF081287C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2500" y="4641054"/>
            <a:ext cx="268810" cy="268810"/>
          </a:xfrm>
          <a:prstGeom prst="rect">
            <a:avLst/>
          </a:prstGeom>
        </p:spPr>
      </p:pic>
      <p:sp>
        <p:nvSpPr>
          <p:cNvPr id="21" name="Text Placeholder 2">
            <a:extLst>
              <a:ext uri="{FF2B5EF4-FFF2-40B4-BE49-F238E27FC236}">
                <a16:creationId xmlns:a16="http://schemas.microsoft.com/office/drawing/2014/main" id="{6DC26D55-2FF1-4A51-A84E-89EED6F73BD2}"/>
              </a:ext>
            </a:extLst>
          </p:cNvPr>
          <p:cNvSpPr>
            <a:spLocks noGrp="1"/>
          </p:cNvSpPr>
          <p:nvPr>
            <p:ph type="body" idx="23" hasCustomPrompt="1"/>
          </p:nvPr>
        </p:nvSpPr>
        <p:spPr>
          <a:xfrm>
            <a:off x="1329882" y="5047935"/>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Line 2</a:t>
            </a:r>
          </a:p>
        </p:txBody>
      </p:sp>
      <p:sp>
        <p:nvSpPr>
          <p:cNvPr id="22" name="Text Placeholder 2">
            <a:extLst>
              <a:ext uri="{FF2B5EF4-FFF2-40B4-BE49-F238E27FC236}">
                <a16:creationId xmlns:a16="http://schemas.microsoft.com/office/drawing/2014/main" id="{F09FEC57-6488-4623-89D4-20F0C58A384B}"/>
              </a:ext>
            </a:extLst>
          </p:cNvPr>
          <p:cNvSpPr>
            <a:spLocks noGrp="1"/>
          </p:cNvSpPr>
          <p:nvPr>
            <p:ph type="body" idx="24" hasCustomPrompt="1"/>
          </p:nvPr>
        </p:nvSpPr>
        <p:spPr>
          <a:xfrm>
            <a:off x="1329882" y="5444777"/>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Line 3</a:t>
            </a:r>
          </a:p>
        </p:txBody>
      </p:sp>
      <p:sp>
        <p:nvSpPr>
          <p:cNvPr id="23"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25"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p>
        </p:txBody>
      </p:sp>
    </p:spTree>
    <p:extLst>
      <p:ext uri="{BB962C8B-B14F-4D97-AF65-F5344CB8AC3E}">
        <p14:creationId xmlns:p14="http://schemas.microsoft.com/office/powerpoint/2010/main" val="130637451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in Slide">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10650292" cy="436093"/>
          </a:xfrm>
          <a:prstGeom prst="rect">
            <a:avLst/>
          </a:prstGeom>
        </p:spPr>
        <p:txBody>
          <a:bodyPr lIns="0">
            <a:noAutofit/>
          </a:bodyPr>
          <a:lstStyle>
            <a:lvl1pPr>
              <a:defRPr sz="3600" b="1">
                <a:solidFill>
                  <a:srgbClr val="37465E"/>
                </a:solidFill>
                <a:latin typeface="Arial" panose="020B0604020202020204" pitchFamily="34" charset="0"/>
                <a:cs typeface="Arial" panose="020B0604020202020204" pitchFamily="34" charset="0"/>
              </a:defRPr>
            </a:lvl1pPr>
          </a:lstStyle>
          <a:p>
            <a:r>
              <a:rPr lang="en-US"/>
              <a:t>Content Headline</a:t>
            </a:r>
          </a:p>
        </p:txBody>
      </p:sp>
      <p:sp>
        <p:nvSpPr>
          <p:cNvPr id="6"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10640768" cy="789726"/>
          </a:xfrm>
          <a:prstGeom prst="rect">
            <a:avLst/>
          </a:prstGeom>
        </p:spPr>
        <p:txBody>
          <a:bodyPr lIns="0">
            <a:noAutofit/>
          </a:bodyPr>
          <a:lstStyle>
            <a:lvl1pPr marL="0" indent="0">
              <a:buNone/>
              <a:defRPr sz="1400" b="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cxnSp>
        <p:nvCxnSpPr>
          <p:cNvPr id="7" name="Straight Connector 6">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017166"/>
      </p:ext>
    </p:extLst>
  </p:cSld>
  <p:clrMapOvr>
    <a:masterClrMapping/>
  </p:clrMapOvr>
  <p:extLst>
    <p:ext uri="{DCECCB84-F9BA-43D5-87BE-67443E8EF086}">
      <p15:sldGuideLst xmlns:p15="http://schemas.microsoft.com/office/powerpoint/2012/main">
        <p15:guide id="1" orient="horz" pos="3192">
          <p15:clr>
            <a:srgbClr val="FBAE40"/>
          </p15:clr>
        </p15:guide>
        <p15:guide id="2" pos="41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Slide">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10650292"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sp>
        <p:nvSpPr>
          <p:cNvPr id="6"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10640768"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cxnSp>
        <p:nvCxnSpPr>
          <p:cNvPr id="7" name="Straight Connector 6">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017166"/>
      </p:ext>
    </p:extLst>
  </p:cSld>
  <p:clrMapOvr>
    <a:masterClrMapping/>
  </p:clrMapOvr>
  <p:extLst>
    <p:ext uri="{DCECCB84-F9BA-43D5-87BE-67443E8EF086}">
      <p15:sldGuideLst xmlns:p15="http://schemas.microsoft.com/office/powerpoint/2012/main">
        <p15:guide id="1" orient="horz" pos="3192">
          <p15:clr>
            <a:srgbClr val="FBAE40"/>
          </p15:clr>
        </p15:guide>
        <p15:guide id="2" pos="41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Layout">
    <p:bg>
      <p:bgPr>
        <a:solidFill>
          <a:schemeClr val="bg1"/>
        </a:solidFill>
        <a:effectLst/>
      </p:bgPr>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33D95C46-4D84-452D-8F4E-99CEBC611B63}"/>
              </a:ext>
            </a:extLst>
          </p:cNvPr>
          <p:cNvSpPr>
            <a:spLocks noGrp="1"/>
          </p:cNvSpPr>
          <p:nvPr>
            <p:ph type="title" hasCustomPrompt="1"/>
          </p:nvPr>
        </p:nvSpPr>
        <p:spPr>
          <a:xfrm>
            <a:off x="890246" y="550006"/>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cxnSp>
        <p:nvCxnSpPr>
          <p:cNvPr id="28" name="Straight Connector 27">
            <a:extLst>
              <a:ext uri="{FF2B5EF4-FFF2-40B4-BE49-F238E27FC236}">
                <a16:creationId xmlns:a16="http://schemas.microsoft.com/office/drawing/2014/main" id="{414B26E6-60E4-46D5-A290-F5BA5D7DC899}"/>
              </a:ext>
            </a:extLst>
          </p:cNvPr>
          <p:cNvCxnSpPr>
            <a:cxnSpLocks/>
          </p:cNvCxnSpPr>
          <p:nvPr userDrawn="1"/>
        </p:nvCxnSpPr>
        <p:spPr>
          <a:xfrm>
            <a:off x="876300" y="1199268"/>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79D5D2C6-00F1-4598-8498-B6C21AE17C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8" name="Text Placeholder 3">
            <a:extLst>
              <a:ext uri="{FF2B5EF4-FFF2-40B4-BE49-F238E27FC236}">
                <a16:creationId xmlns:a16="http://schemas.microsoft.com/office/drawing/2014/main" id="{7E81C031-6C0C-4CEE-8B45-2FB33E0C655D}"/>
              </a:ext>
            </a:extLst>
          </p:cNvPr>
          <p:cNvSpPr>
            <a:spLocks noGrp="1"/>
          </p:cNvSpPr>
          <p:nvPr>
            <p:ph type="body" sz="half" idx="21" hasCustomPrompt="1"/>
          </p:nvPr>
        </p:nvSpPr>
        <p:spPr>
          <a:xfrm>
            <a:off x="876301"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19" name="Text Placeholder 3">
            <a:extLst>
              <a:ext uri="{FF2B5EF4-FFF2-40B4-BE49-F238E27FC236}">
                <a16:creationId xmlns:a16="http://schemas.microsoft.com/office/drawing/2014/main" id="{C18ADA81-69C1-47F6-BC08-5D78A3BC5AD9}"/>
              </a:ext>
            </a:extLst>
          </p:cNvPr>
          <p:cNvSpPr>
            <a:spLocks noGrp="1"/>
          </p:cNvSpPr>
          <p:nvPr>
            <p:ph type="body" sz="half" idx="22" hasCustomPrompt="1"/>
          </p:nvPr>
        </p:nvSpPr>
        <p:spPr>
          <a:xfrm>
            <a:off x="6206620"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p>
        </p:txBody>
      </p:sp>
    </p:spTree>
    <p:extLst>
      <p:ext uri="{BB962C8B-B14F-4D97-AF65-F5344CB8AC3E}">
        <p14:creationId xmlns:p14="http://schemas.microsoft.com/office/powerpoint/2010/main" val="2819557353"/>
      </p:ext>
    </p:extLst>
  </p:cSld>
  <p:clrMapOvr>
    <a:masterClrMapping/>
  </p:clrMapOvr>
  <p:extLst>
    <p:ext uri="{DCECCB84-F9BA-43D5-87BE-67443E8EF086}">
      <p15:sldGuideLst xmlns:p15="http://schemas.microsoft.com/office/powerpoint/2012/main">
        <p15:guide id="1" orient="horz" pos="2280" userDrawn="1">
          <p15:clr>
            <a:srgbClr val="FBAE40"/>
          </p15:clr>
        </p15:guide>
        <p15:guide id="2" pos="55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a:t>Bullet 1</a:t>
            </a:r>
          </a:p>
          <a:p>
            <a:pPr lvl="0"/>
            <a:r>
              <a:rPr lang="en-US"/>
              <a:t>Bullet 2</a:t>
            </a:r>
          </a:p>
          <a:p>
            <a:pPr lvl="0"/>
            <a:r>
              <a:rPr lang="en-US"/>
              <a:t>Bullet 3</a:t>
            </a:r>
          </a:p>
          <a:p>
            <a:pPr lvl="0"/>
            <a:r>
              <a:rPr lang="en-US"/>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a:t>
            </a:r>
          </a:p>
        </p:txBody>
      </p:sp>
      <p:pic>
        <p:nvPicPr>
          <p:cNvPr id="18" name="Picture 17" descr="A picture containing drawing&#10;&#10;Description automatically generated">
            <a:extLst>
              <a:ext uri="{FF2B5EF4-FFF2-40B4-BE49-F238E27FC236}">
                <a16:creationId xmlns:a16="http://schemas.microsoft.com/office/drawing/2014/main" id="{FD54B7E7-3BDE-44E1-A0B7-C71D2B74F3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p>
        </p:txBody>
      </p:sp>
    </p:spTree>
    <p:extLst>
      <p:ext uri="{BB962C8B-B14F-4D97-AF65-F5344CB8AC3E}">
        <p14:creationId xmlns:p14="http://schemas.microsoft.com/office/powerpoint/2010/main" val="328983908"/>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7465E"/>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6A80D5C-F6B9-46E6-A8BE-B9BF160559CC}"/>
              </a:ext>
            </a:extLst>
          </p:cNvPr>
          <p:cNvCxnSpPr/>
          <p:nvPr userDrawn="1"/>
        </p:nvCxnSpPr>
        <p:spPr>
          <a:xfrm>
            <a:off x="9855200" y="6035040"/>
            <a:ext cx="2336800" cy="0"/>
          </a:xfrm>
          <a:prstGeom prst="line">
            <a:avLst/>
          </a:prstGeom>
          <a:ln w="25400">
            <a:solidFill>
              <a:srgbClr val="D9C97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7C795F-5433-4A60-99E9-11D60046802D}"/>
              </a:ext>
            </a:extLst>
          </p:cNvPr>
          <p:cNvPicPr>
            <a:picLocks noChangeAspect="1"/>
          </p:cNvPicPr>
          <p:nvPr userDrawn="1"/>
        </p:nvPicPr>
        <p:blipFill>
          <a:blip r:embed="rId2"/>
          <a:stretch>
            <a:fillRect/>
          </a:stretch>
        </p:blipFill>
        <p:spPr>
          <a:xfrm>
            <a:off x="983825" y="1808666"/>
            <a:ext cx="3127920" cy="853069"/>
          </a:xfrm>
          <a:prstGeom prst="rect">
            <a:avLst/>
          </a:prstGeom>
        </p:spPr>
      </p:pic>
      <p:cxnSp>
        <p:nvCxnSpPr>
          <p:cNvPr id="10" name="Straight Connector 9">
            <a:extLst>
              <a:ext uri="{FF2B5EF4-FFF2-40B4-BE49-F238E27FC236}">
                <a16:creationId xmlns:a16="http://schemas.microsoft.com/office/drawing/2014/main" id="{88C5DE60-93B0-4498-BD52-9D8AC7046359}"/>
              </a:ext>
            </a:extLst>
          </p:cNvPr>
          <p:cNvCxnSpPr/>
          <p:nvPr userDrawn="1"/>
        </p:nvCxnSpPr>
        <p:spPr>
          <a:xfrm>
            <a:off x="0" y="3098800"/>
            <a:ext cx="4490720" cy="0"/>
          </a:xfrm>
          <a:prstGeom prst="line">
            <a:avLst/>
          </a:prstGeom>
          <a:ln w="25400">
            <a:solidFill>
              <a:srgbClr val="D9C97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2654DA9-A0B0-45D3-B7B8-375262ACB9AB}"/>
              </a:ext>
            </a:extLst>
          </p:cNvPr>
          <p:cNvSpPr>
            <a:spLocks noGrp="1"/>
          </p:cNvSpPr>
          <p:nvPr>
            <p:ph type="ctrTitle" hasCustomPrompt="1"/>
          </p:nvPr>
        </p:nvSpPr>
        <p:spPr>
          <a:xfrm>
            <a:off x="888999" y="3149405"/>
            <a:ext cx="9144000" cy="977313"/>
          </a:xfrm>
          <a:prstGeom prst="rect">
            <a:avLst/>
          </a:prstGeom>
        </p:spPr>
        <p:txBody>
          <a:bodyPr anchor="b">
            <a:noAutofit/>
          </a:bodyPr>
          <a:lstStyle>
            <a:lvl1pPr algn="l">
              <a:defRPr sz="5400" b="0" cap="all" baseline="0">
                <a:solidFill>
                  <a:schemeClr val="bg1"/>
                </a:solidFill>
                <a:latin typeface="Raleway" panose="020B0503030101060003" pitchFamily="34" charset="0"/>
              </a:defRPr>
            </a:lvl1pPr>
          </a:lstStyle>
          <a:p>
            <a:r>
              <a:rPr lang="en-US"/>
              <a:t>PRESENTATION TITLE</a:t>
            </a:r>
          </a:p>
        </p:txBody>
      </p:sp>
      <p:sp>
        <p:nvSpPr>
          <p:cNvPr id="14" name="Subtitle 2">
            <a:extLst>
              <a:ext uri="{FF2B5EF4-FFF2-40B4-BE49-F238E27FC236}">
                <a16:creationId xmlns:a16="http://schemas.microsoft.com/office/drawing/2014/main" id="{20404EE8-B2A5-450E-9A81-6228F56DC48D}"/>
              </a:ext>
            </a:extLst>
          </p:cNvPr>
          <p:cNvSpPr>
            <a:spLocks noGrp="1"/>
          </p:cNvSpPr>
          <p:nvPr>
            <p:ph type="subTitle" idx="1" hasCustomPrompt="1"/>
          </p:nvPr>
        </p:nvSpPr>
        <p:spPr>
          <a:xfrm>
            <a:off x="888999" y="4369290"/>
            <a:ext cx="9144000" cy="376482"/>
          </a:xfrm>
          <a:prstGeom prst="rect">
            <a:avLst/>
          </a:prstGeom>
        </p:spPr>
        <p:txBody>
          <a:bodyPr>
            <a:noAutofit/>
          </a:bodyPr>
          <a:lstStyle>
            <a:lvl1pPr marL="0" indent="0" algn="l">
              <a:buNone/>
              <a:defRPr sz="2400" b="1">
                <a:solidFill>
                  <a:schemeClr val="bg1"/>
                </a:solidFill>
                <a:latin typeface="Raleway SemiBold" panose="020B07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Title of Presentation</a:t>
            </a:r>
          </a:p>
        </p:txBody>
      </p:sp>
      <p:sp>
        <p:nvSpPr>
          <p:cNvPr id="17" name="Date Placeholder 2">
            <a:extLst>
              <a:ext uri="{FF2B5EF4-FFF2-40B4-BE49-F238E27FC236}">
                <a16:creationId xmlns:a16="http://schemas.microsoft.com/office/drawing/2014/main" id="{4FB084F5-4CD1-40D9-A5B0-5B547857224C}"/>
              </a:ext>
            </a:extLst>
          </p:cNvPr>
          <p:cNvSpPr>
            <a:spLocks noGrp="1"/>
          </p:cNvSpPr>
          <p:nvPr>
            <p:ph type="dt" sz="half" idx="10"/>
          </p:nvPr>
        </p:nvSpPr>
        <p:spPr>
          <a:xfrm>
            <a:off x="10248293" y="6231426"/>
            <a:ext cx="2743200" cy="365125"/>
          </a:xfrm>
          <a:prstGeom prst="rect">
            <a:avLst/>
          </a:prstGeom>
        </p:spPr>
        <p:txBody>
          <a:bodyPr/>
          <a:lstStyle>
            <a:lvl1pPr>
              <a:defRPr sz="1900">
                <a:solidFill>
                  <a:srgbClr val="A1A9B5"/>
                </a:solidFill>
                <a:latin typeface="Raleway Light" panose="020B0403030101060003" pitchFamily="34" charset="0"/>
              </a:defRPr>
            </a:lvl1pPr>
          </a:lstStyle>
          <a:p>
            <a:endParaRPr lang="en-US"/>
          </a:p>
        </p:txBody>
      </p:sp>
    </p:spTree>
    <p:extLst>
      <p:ext uri="{BB962C8B-B14F-4D97-AF65-F5344CB8AC3E}">
        <p14:creationId xmlns:p14="http://schemas.microsoft.com/office/powerpoint/2010/main" val="12185405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C448F-6422-4483-9505-A2ADF324F3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4BA96-2D21-45E8-AEFA-E1127D46D7D2}"/>
              </a:ext>
            </a:extLst>
          </p:cNvPr>
          <p:cNvSpPr>
            <a:spLocks noGrp="1"/>
          </p:cNvSpPr>
          <p:nvPr>
            <p:ph type="body" idx="1"/>
          </p:nvPr>
        </p:nvSpPr>
        <p:spPr>
          <a:xfrm>
            <a:off x="838200" y="1825625"/>
            <a:ext cx="10515600" cy="1918239"/>
          </a:xfrm>
          <a:prstGeom prst="rect">
            <a:avLst/>
          </a:prstGeom>
        </p:spPr>
        <p:txBody>
          <a:bodyPr vert="horz" lIns="91440" tIns="45720" rIns="91440" bIns="45720" rtlCol="0">
            <a:normAutofit/>
          </a:bodyPr>
          <a:lstStyle/>
          <a:p>
            <a:pPr lvl="0"/>
            <a:r>
              <a:rPr lang="en-US"/>
              <a:t>Bullet Level 1</a:t>
            </a:r>
          </a:p>
          <a:p>
            <a:pPr lvl="1"/>
            <a:r>
              <a:rPr lang="en-US"/>
              <a:t>Bullet Level 2</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27641"/>
      </p:ext>
    </p:extLst>
  </p:cSld>
  <p:clrMap bg1="lt1" tx1="dk1" bg2="lt2" tx2="dk2" accent1="accent1" accent2="accent2" accent3="accent3" accent4="accent4" accent5="accent5" accent6="accent6" hlink="hlink" folHlink="folHlink"/>
  <p:sldLayoutIdLst>
    <p:sldLayoutId id="2147483734" r:id="rId1"/>
    <p:sldLayoutId id="2147483781" r:id="rId2"/>
    <p:sldLayoutId id="2147483779" r:id="rId3"/>
    <p:sldLayoutId id="2147483729" r:id="rId4"/>
    <p:sldLayoutId id="2147483737" r:id="rId5"/>
    <p:sldLayoutId id="2147483691" r:id="rId6"/>
  </p:sldLayoutIdLst>
  <p:hf hdr="0" dt="0"/>
  <p:txStyles>
    <p:titleStyle>
      <a:lvl1pPr algn="l" defTabSz="914400" rtl="0" eaLnBrk="1" latinLnBrk="0" hangingPunct="1">
        <a:lnSpc>
          <a:spcPct val="90000"/>
        </a:lnSpc>
        <a:spcBef>
          <a:spcPct val="0"/>
        </a:spcBef>
        <a:buNone/>
        <a:defRPr sz="2500" b="1" kern="1200">
          <a:solidFill>
            <a:srgbClr val="37465E"/>
          </a:solidFill>
          <a:latin typeface="Raleway" panose="020B0503030101060003" pitchFamily="34" charset="0"/>
          <a:ea typeface="+mj-ea"/>
          <a:cs typeface="+mj-cs"/>
        </a:defRPr>
      </a:lvl1pPr>
    </p:titleStyle>
    <p:bodyStyle>
      <a:lvl1pPr marL="342900" indent="-342900" algn="l" defTabSz="914400" rtl="0" eaLnBrk="1" latinLnBrk="0" hangingPunct="1">
        <a:lnSpc>
          <a:spcPct val="90000"/>
        </a:lnSpc>
        <a:spcBef>
          <a:spcPts val="1000"/>
        </a:spcBef>
        <a:buClr>
          <a:srgbClr val="EF8A44"/>
        </a:buClr>
        <a:buFont typeface="+mj-lt"/>
        <a:buAutoNum type="arabicPeriod"/>
        <a:defRPr sz="1600" b="1" kern="1200">
          <a:solidFill>
            <a:schemeClr val="tx1"/>
          </a:solidFill>
          <a:latin typeface="Raleway SemiBold" panose="020B0703030101060003" pitchFamily="34" charset="0"/>
          <a:ea typeface="+mn-ea"/>
          <a:cs typeface="+mn-cs"/>
        </a:defRPr>
      </a:lvl1pPr>
      <a:lvl2pPr marL="685800" indent="-228600" algn="l" defTabSz="914400" rtl="0" eaLnBrk="1" latinLnBrk="0" hangingPunct="1">
        <a:lnSpc>
          <a:spcPct val="90000"/>
        </a:lnSpc>
        <a:spcBef>
          <a:spcPts val="500"/>
        </a:spcBef>
        <a:buClr>
          <a:srgbClr val="EF8A44"/>
        </a:buClr>
        <a:buFont typeface="Arial" panose="020B0604020202020204" pitchFamily="34" charset="0"/>
        <a:buChar char="•"/>
        <a:defRPr sz="1400" b="1" kern="1200">
          <a:solidFill>
            <a:schemeClr val="tx1"/>
          </a:solidFill>
          <a:latin typeface="Raleway SemiBold" panose="020B0703030101060003" pitchFamily="34" charset="0"/>
          <a:ea typeface="+mn-ea"/>
          <a:cs typeface="+mn-cs"/>
        </a:defRPr>
      </a:lvl2pPr>
      <a:lvl3pPr marL="1143000" indent="-228600" algn="l" defTabSz="914400" rtl="0" eaLnBrk="1" latinLnBrk="0" hangingPunct="1">
        <a:lnSpc>
          <a:spcPct val="90000"/>
        </a:lnSpc>
        <a:spcBef>
          <a:spcPts val="500"/>
        </a:spcBef>
        <a:buClr>
          <a:srgbClr val="EF8A44"/>
        </a:buClr>
        <a:buFont typeface="Arial" panose="020B0604020202020204" pitchFamily="34" charset="0"/>
        <a:buChar char="•"/>
        <a:defRPr sz="1200" kern="1200">
          <a:solidFill>
            <a:schemeClr val="tx1"/>
          </a:solidFill>
          <a:latin typeface="Raleway SemiBold" panose="020B0703030101060003" pitchFamily="34" charset="0"/>
          <a:ea typeface="+mn-ea"/>
          <a:cs typeface="+mn-cs"/>
        </a:defRPr>
      </a:lvl3pPr>
      <a:lvl4pPr marL="1600200" indent="-228600" algn="l" defTabSz="914400" rtl="0" eaLnBrk="1" latinLnBrk="0" hangingPunct="1">
        <a:lnSpc>
          <a:spcPct val="90000"/>
        </a:lnSpc>
        <a:spcBef>
          <a:spcPts val="500"/>
        </a:spcBef>
        <a:buClr>
          <a:srgbClr val="EF8A44"/>
        </a:buClr>
        <a:buFont typeface="Arial" panose="020B0604020202020204" pitchFamily="34" charset="0"/>
        <a:buChar char="•"/>
        <a:defRPr sz="1100" kern="1200">
          <a:solidFill>
            <a:schemeClr val="tx1"/>
          </a:solidFill>
          <a:latin typeface="Raleway SemiBold" panose="020B0703030101060003" pitchFamily="34" charset="0"/>
          <a:ea typeface="+mn-ea"/>
          <a:cs typeface="+mn-cs"/>
        </a:defRPr>
      </a:lvl4pPr>
      <a:lvl5pPr marL="2057400" indent="-228600" algn="l" defTabSz="914400" rtl="0" eaLnBrk="1" latinLnBrk="0" hangingPunct="1">
        <a:lnSpc>
          <a:spcPct val="90000"/>
        </a:lnSpc>
        <a:spcBef>
          <a:spcPts val="500"/>
        </a:spcBef>
        <a:buClr>
          <a:srgbClr val="EF8A44"/>
        </a:buClr>
        <a:buFont typeface="Arial" panose="020B0604020202020204" pitchFamily="34" charset="0"/>
        <a:buChar char="•"/>
        <a:defRPr sz="1000" kern="1200">
          <a:solidFill>
            <a:schemeClr val="tx1"/>
          </a:solidFill>
          <a:latin typeface="Raleway SemiBold" panose="020B07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hyperlink" Target="https://hcpf.colorado.gov/par#forms" TargetMode="External"/><Relationship Id="rId4" Type="http://schemas.openxmlformats.org/officeDocument/2006/relationships/hyperlink" Target="https://hcpf.colorado.gov/speech-therapy-manual"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hcpf.colorado.gov/speech-therapy-manual"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hyperlink" Target="https://www.colorado.gov/pacific/hcpf/early-intervention-manual" TargetMode="External"/><Relationship Id="rId4" Type="http://schemas.openxmlformats.org/officeDocument/2006/relationships/hyperlink" Target="https://hcpf.colorado.gov/speech-therapy-manua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hcpf.colorado.gov/speech-therapy-manual"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hyperlink" Target="https://hcpf.colorado.gov/speech-therapy-manual" TargetMode="External"/><Relationship Id="rId4" Type="http://schemas.openxmlformats.org/officeDocument/2006/relationships/hyperlink" Target="https://hcpf.colorado.gov/bulletins"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0.xml"/><Relationship Id="rId18" Type="http://schemas.openxmlformats.org/officeDocument/2006/relationships/slide" Target="slide26.xml"/><Relationship Id="rId3" Type="http://schemas.openxmlformats.org/officeDocument/2006/relationships/slideLayout" Target="../slideLayouts/slideLayout4.xml"/><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25.xml"/><Relationship Id="rId2" Type="http://schemas.openxmlformats.org/officeDocument/2006/relationships/audio" Target="../media/media2.m4a"/><Relationship Id="rId16" Type="http://schemas.openxmlformats.org/officeDocument/2006/relationships/slide" Target="slide24.xml"/><Relationship Id="rId20" Type="http://schemas.openxmlformats.org/officeDocument/2006/relationships/image" Target="../media/image8.png"/><Relationship Id="rId1" Type="http://schemas.microsoft.com/office/2007/relationships/media" Target="../media/media2.m4a"/><Relationship Id="rId6" Type="http://schemas.openxmlformats.org/officeDocument/2006/relationships/slide" Target="slide5.xml"/><Relationship Id="rId11" Type="http://schemas.openxmlformats.org/officeDocument/2006/relationships/slide" Target="slide20.xml"/><Relationship Id="rId5" Type="http://schemas.openxmlformats.org/officeDocument/2006/relationships/slide" Target="slide4.xml"/><Relationship Id="rId15" Type="http://schemas.openxmlformats.org/officeDocument/2006/relationships/slide" Target="slide22.xml"/><Relationship Id="rId10" Type="http://schemas.openxmlformats.org/officeDocument/2006/relationships/slide" Target="slide9.xml"/><Relationship Id="rId19" Type="http://schemas.openxmlformats.org/officeDocument/2006/relationships/image" Target="../media/image9.png"/><Relationship Id="rId4" Type="http://schemas.openxmlformats.org/officeDocument/2006/relationships/slide" Target="slide3.xml"/><Relationship Id="rId9" Type="http://schemas.openxmlformats.org/officeDocument/2006/relationships/slide" Target="slide8.xml"/><Relationship Id="rId14" Type="http://schemas.openxmlformats.org/officeDocument/2006/relationships/slide" Target="slide1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hcpf.colorado.gov/sites/hcpf/files/2021.How%20to%20Complete%20Change%20of%20Provider%20Form%20Rev.pdf" TargetMode="External"/><Relationship Id="rId5" Type="http://schemas.openxmlformats.org/officeDocument/2006/relationships/hyperlink" Target="https://hcpf.colorado.gov/sites/hcpf/files/Change%20of%20Provider%20%28COP%29%20Form.pdf" TargetMode="Externa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hyperlink" Target="mailto:coproviderissue@kepro.com"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hcpf.colorado.gov/par" TargetMode="External"/><Relationship Id="rId5" Type="http://schemas.openxmlformats.org/officeDocument/2006/relationships/hyperlink" Target="https://portal.kepro.com/" TargetMode="External"/><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hyperlink" Target="mailto:hcpf_um@state.co.us"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mailto:Coproviderregistration@kepro.com" TargetMode="External"/><Relationship Id="rId5" Type="http://schemas.openxmlformats.org/officeDocument/2006/relationships/hyperlink" Target="mailto:COproviderissue@kepro.com" TargetMode="External"/><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5.xml"/><Relationship Id="rId7" Type="http://schemas.openxmlformats.org/officeDocument/2006/relationships/image" Target="../media/image13.jpeg"/><Relationship Id="rId12"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hcpf.colorado.gov/par" TargetMode="External"/><Relationship Id="rId5" Type="http://schemas.openxmlformats.org/officeDocument/2006/relationships/hyperlink" Target="mailto:coproviderissue@kepro.com" TargetMode="External"/><Relationship Id="rId4" Type="http://schemas.openxmlformats.org/officeDocument/2006/relationships/hyperlink" Target="https://portal.kepro.com/"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hcpf.colorado.gov/par"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hcpf.colorado.gov/pa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0ACC-15AE-4F76-9365-B0D45135EDF1}"/>
              </a:ext>
            </a:extLst>
          </p:cNvPr>
          <p:cNvSpPr>
            <a:spLocks noGrp="1"/>
          </p:cNvSpPr>
          <p:nvPr>
            <p:ph type="ctrTitle"/>
          </p:nvPr>
        </p:nvSpPr>
        <p:spPr/>
        <p:txBody>
          <a:bodyPr>
            <a:normAutofit/>
          </a:bodyPr>
          <a:lstStyle/>
          <a:p>
            <a:r>
              <a:rPr lang="en-US"/>
              <a:t>Health First Colorado</a:t>
            </a:r>
          </a:p>
        </p:txBody>
      </p:sp>
      <p:sp>
        <p:nvSpPr>
          <p:cNvPr id="3" name="Subtitle 2">
            <a:extLst>
              <a:ext uri="{FF2B5EF4-FFF2-40B4-BE49-F238E27FC236}">
                <a16:creationId xmlns:a16="http://schemas.microsoft.com/office/drawing/2014/main" id="{083B7693-68C7-4138-91BE-CA94B7F6303A}"/>
              </a:ext>
            </a:extLst>
          </p:cNvPr>
          <p:cNvSpPr>
            <a:spLocks noGrp="1"/>
          </p:cNvSpPr>
          <p:nvPr>
            <p:ph type="subTitle" idx="1"/>
          </p:nvPr>
        </p:nvSpPr>
        <p:spPr/>
        <p:txBody>
          <a:bodyPr vert="horz" lIns="91440" tIns="45720" rIns="91440" bIns="45720" rtlCol="0" anchor="t">
            <a:normAutofit fontScale="92500" lnSpcReduction="10000"/>
          </a:bodyPr>
          <a:lstStyle/>
          <a:p>
            <a:r>
              <a:rPr lang="fr-FR">
                <a:latin typeface="Raleway SemiBold"/>
              </a:rPr>
              <a:t>Outpatient Speech Therapy Utilization Review </a:t>
            </a:r>
            <a:endParaRPr lang="en-US"/>
          </a:p>
        </p:txBody>
      </p:sp>
      <p:sp>
        <p:nvSpPr>
          <p:cNvPr id="6" name="Rectangle 5">
            <a:extLst>
              <a:ext uri="{FF2B5EF4-FFF2-40B4-BE49-F238E27FC236}">
                <a16:creationId xmlns:a16="http://schemas.microsoft.com/office/drawing/2014/main" id="{8B91EB65-3D80-432D-A7CB-605B679E52B3}"/>
              </a:ext>
            </a:extLst>
          </p:cNvPr>
          <p:cNvSpPr/>
          <p:nvPr/>
        </p:nvSpPr>
        <p:spPr>
          <a:xfrm>
            <a:off x="144780" y="6100621"/>
            <a:ext cx="11902440" cy="261610"/>
          </a:xfrm>
          <a:prstGeom prst="rect">
            <a:avLst/>
          </a:prstGeom>
        </p:spPr>
        <p:txBody>
          <a:bodyPr wrap="square">
            <a:spAutoFit/>
          </a:bodyPr>
          <a:lstStyle/>
          <a:p>
            <a:pPr>
              <a:tabLst>
                <a:tab pos="2971800" algn="ctr"/>
                <a:tab pos="5943600" algn="r"/>
              </a:tabLst>
            </a:pPr>
            <a:r>
              <a:rPr lang="en-US" sz="1100">
                <a:solidFill>
                  <a:schemeClr val="bg1"/>
                </a:solidFill>
                <a:latin typeface="Calibri" panose="020F0502020204030204" pitchFamily="34" charset="0"/>
                <a:ea typeface="Calibri" panose="020F0502020204030204" pitchFamily="34" charset="0"/>
                <a:cs typeface="Times New Roman" panose="02020603050405020304" pitchFamily="18" charset="0"/>
              </a:rPr>
              <a:t>The Department of Health Care Policy &amp; Financing administers Health First Colorado (Colorado’s Medicaid program), Child Health Plan Plus (CHP+) and other health care programs for Coloradans who qualify.</a:t>
            </a:r>
          </a:p>
        </p:txBody>
      </p:sp>
      <p:pic>
        <p:nvPicPr>
          <p:cNvPr id="7" name="Picture 6" descr="Colorado HCPF logo">
            <a:extLst>
              <a:ext uri="{FF2B5EF4-FFF2-40B4-BE49-F238E27FC236}">
                <a16:creationId xmlns:a16="http://schemas.microsoft.com/office/drawing/2014/main" id="{4FB33A70-824F-4D36-BD68-9F0C17DE5291}"/>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106" y="1858894"/>
            <a:ext cx="4235116" cy="734767"/>
          </a:xfrm>
          <a:prstGeom prst="rect">
            <a:avLst/>
          </a:prstGeom>
        </p:spPr>
      </p:pic>
      <p:pic>
        <p:nvPicPr>
          <p:cNvPr id="16" name="Audio 15">
            <a:hlinkClick r:id="" action="ppaction://media"/>
            <a:extLst>
              <a:ext uri="{FF2B5EF4-FFF2-40B4-BE49-F238E27FC236}">
                <a16:creationId xmlns:a16="http://schemas.microsoft.com/office/drawing/2014/main" id="{2BD4ED72-EEC3-5E09-2AE5-7509E7EA525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0272931"/>
      </p:ext>
    </p:extLst>
  </p:cSld>
  <p:clrMapOvr>
    <a:masterClrMapping/>
  </p:clrMapOvr>
  <mc:AlternateContent xmlns:mc="http://schemas.openxmlformats.org/markup-compatibility/2006" xmlns:p14="http://schemas.microsoft.com/office/powerpoint/2010/main">
    <mc:Choice Requires="p14">
      <p:transition spd="slow" p14:dur="2000" advTm="7016"/>
    </mc:Choice>
    <mc:Fallback xmlns="">
      <p:transition spd="slow" advTm="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7832-BBB3-43B4-BB10-4779CF6D5D69}"/>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PAR Requirements</a:t>
            </a:r>
          </a:p>
        </p:txBody>
      </p:sp>
      <p:sp>
        <p:nvSpPr>
          <p:cNvPr id="3" name="Text Placeholder 2">
            <a:extLst>
              <a:ext uri="{FF2B5EF4-FFF2-40B4-BE49-F238E27FC236}">
                <a16:creationId xmlns:a16="http://schemas.microsoft.com/office/drawing/2014/main" id="{BEC04000-18B1-4AC1-9C48-F6A3096E5C2C}"/>
              </a:ext>
            </a:extLst>
          </p:cNvPr>
          <p:cNvSpPr>
            <a:spLocks noGrp="1"/>
          </p:cNvSpPr>
          <p:nvPr>
            <p:ph type="body" sz="half" idx="22"/>
          </p:nvPr>
        </p:nvSpPr>
        <p:spPr/>
        <p:txBody>
          <a:bodyPr/>
          <a:lstStyle/>
          <a:p>
            <a:pPr>
              <a:lnSpc>
                <a:spcPct val="107000"/>
              </a:lnSpc>
              <a:spcBef>
                <a:spcPts val="0"/>
              </a:spcBef>
              <a:spcAft>
                <a:spcPts val="800"/>
              </a:spcAft>
            </a:pPr>
            <a:r>
              <a:rPr lang="en-US" sz="1200" dirty="0">
                <a:solidFill>
                  <a:srgbClr val="000000"/>
                </a:solidFill>
                <a:latin typeface="Arial"/>
                <a:cs typeface="Arial"/>
              </a:rPr>
              <a:t>Below is an overview of PAR requirements. A complete list of requirements can be found in the Speech Therapy billing manual at </a:t>
            </a:r>
            <a:r>
              <a:rPr lang="en-US" sz="1200" b="1" dirty="0">
                <a:solidFill>
                  <a:srgbClr val="0070C0"/>
                </a:solidFill>
                <a:latin typeface="Arial" panose="020B0604020202020204" pitchFamily="34" charset="0"/>
                <a:hlinkClick r:id="rId4">
                  <a:extLst>
                    <a:ext uri="{A12FA001-AC4F-418D-AE19-62706E023703}">
                      <ahyp:hlinkClr xmlns:ahyp="http://schemas.microsoft.com/office/drawing/2018/hyperlinkcolor" val="tx"/>
                    </a:ext>
                  </a:extLst>
                </a:hlinkClick>
              </a:rPr>
              <a:t>https://hcpf.colorado.gov/speech-therapy-manual</a:t>
            </a:r>
            <a:endParaRPr lang="en-US" sz="1200" b="1" dirty="0">
              <a:solidFill>
                <a:srgbClr val="0070C0"/>
              </a:solidFill>
              <a:latin typeface="Arial" panose="020B0604020202020204" pitchFamily="34" charset="0"/>
              <a:cs typeface="Arial"/>
            </a:endParaRPr>
          </a:p>
          <a:p>
            <a:pPr>
              <a:lnSpc>
                <a:spcPct val="107000"/>
              </a:lnSpc>
              <a:spcBef>
                <a:spcPts val="0"/>
              </a:spcBef>
              <a:spcAft>
                <a:spcPts val="800"/>
              </a:spcAft>
            </a:pPr>
            <a:endParaRPr lang="en-US" sz="1200" dirty="0">
              <a:solidFill>
                <a:srgbClr val="000000"/>
              </a:solidFill>
              <a:latin typeface="Arial"/>
              <a:cs typeface="Arial"/>
            </a:endParaRPr>
          </a:p>
          <a:p>
            <a:pPr>
              <a:lnSpc>
                <a:spcPct val="107000"/>
              </a:lnSpc>
              <a:spcBef>
                <a:spcPts val="0"/>
              </a:spcBef>
              <a:spcAft>
                <a:spcPts val="800"/>
              </a:spcAft>
            </a:pPr>
            <a:r>
              <a:rPr lang="en-US" sz="1200" dirty="0">
                <a:solidFill>
                  <a:srgbClr val="000000"/>
                </a:solidFill>
                <a:latin typeface="Arial"/>
                <a:cs typeface="Arial"/>
              </a:rPr>
              <a:t>I</a:t>
            </a: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ndependent speech therapists and outpatient hospital-based therapy clinics providing outpatient speech therapy must submit and have approved PARs for medically necessary services prior to rendering the services.</a:t>
            </a: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Prior Authorization Requests are approved for up to a 365-day period (depending on medical necessity determined by the authorizing agency).</a:t>
            </a:r>
            <a:endParaRPr lang="en-US" sz="1200"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Calibri" panose="020F0502020204030204" pitchFamily="34" charset="0"/>
              <a:buChar char="•"/>
            </a:pP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Retroactive PAR requests will be accepted for children ages 0-4 who are under the direction of the Early Intervention program. Retro-authorization requests will be approved for a window of 30 calendar days from the date on which the provider submits the PAR, even if this does not encompass the start-date of the IFSP. Dates requested on the PAR must be within the dates on the IFSP.</a:t>
            </a:r>
          </a:p>
          <a:p>
            <a:pPr marL="342900" indent="-342900">
              <a:lnSpc>
                <a:spcPct val="107000"/>
              </a:lnSpc>
              <a:spcBef>
                <a:spcPts val="0"/>
              </a:spcBef>
              <a:spcAft>
                <a:spcPts val="800"/>
              </a:spcAft>
              <a:buFont typeface="Calibri" panose="020F0502020204030204" pitchFamily="34" charset="0"/>
              <a:buChar char="•"/>
            </a:pPr>
            <a:r>
              <a:rPr lang="en-US" sz="1200" b="0" i="0" dirty="0">
                <a:solidFill>
                  <a:srgbClr val="000000"/>
                </a:solidFill>
                <a:effectLst/>
                <a:latin typeface="Arial" panose="020B0604020202020204" pitchFamily="34" charset="0"/>
                <a:cs typeface="Arial" panose="020B0604020202020204" pitchFamily="34" charset="0"/>
              </a:rPr>
              <a:t>Eligible members may receive Habilitative speech therapy in addition to Rehabilitative speech therapy so long as the therapies are not duplicative and rendered on the same date of service. </a:t>
            </a:r>
            <a:endParaRPr lang="en-US" sz="1200"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Calibri" panose="020F0502020204030204" pitchFamily="34" charset="0"/>
              <a:buChar char="•"/>
            </a:pP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Overlapping PAR request dates for same provider types will not be accepted, except for Early Intervention PAR requests which may have overlapping dates of service and multiple provider types. </a:t>
            </a:r>
            <a:endParaRPr lang="en-US" sz="1200"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Calibri" panose="020F0502020204030204" pitchFamily="34" charset="0"/>
              <a:buChar char="•"/>
            </a:pP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If member has an overlapping PAR with a different provider, a completed Change of Provider form will be required. This form can be located at </a:t>
            </a:r>
            <a:r>
              <a:rPr lang="en-US" sz="1200" b="1" dirty="0">
                <a:solidFill>
                  <a:srgbClr val="0070C0"/>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https://hcpf.colorado.gov/par#forms</a:t>
            </a:r>
            <a:r>
              <a:rPr lang="en-US" sz="12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1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This form must be submitted, and an authorization number generated on the new request, PRIOR to any billing.</a:t>
            </a:r>
            <a:endParaRPr lang="en-US" sz="1200" dirty="0">
              <a:solidFill>
                <a:srgbClr val="0070C0"/>
              </a:solidFill>
              <a:latin typeface="Arial" panose="020B0604020202020204" pitchFamily="34" charset="0"/>
              <a:ea typeface="Calibri" panose="020F0502020204030204" pitchFamily="34" charset="0"/>
              <a:cs typeface="Arial" panose="020B0604020202020204" pitchFamily="34" charset="0"/>
            </a:endParaRPr>
          </a:p>
          <a:p>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Submit PARs for the number of units for each specific procedure code requested, not for the number of services. Modifiers must be included on both the PAR and claim submission. When submitting a PAR for either rehabilitative or habilitative services, the procedure codes must include GN + 96/97 modifiers (e.g. 92507+GN+97).</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977B90B-C67D-40D9-8BF6-ADCF6C22BB5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97796" y="6456133"/>
            <a:ext cx="1566808" cy="274344"/>
          </a:xfrm>
          <a:prstGeom prst="rect">
            <a:avLst/>
          </a:prstGeom>
        </p:spPr>
      </p:pic>
      <p:pic>
        <p:nvPicPr>
          <p:cNvPr id="34" name="Audio 33">
            <a:hlinkClick r:id="" action="ppaction://media"/>
            <a:extLst>
              <a:ext uri="{FF2B5EF4-FFF2-40B4-BE49-F238E27FC236}">
                <a16:creationId xmlns:a16="http://schemas.microsoft.com/office/drawing/2014/main" id="{63882964-8AFF-B359-841F-602EE7C64EB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0720987"/>
      </p:ext>
    </p:extLst>
  </p:cSld>
  <p:clrMapOvr>
    <a:masterClrMapping/>
  </p:clrMapOvr>
  <mc:AlternateContent xmlns:mc="http://schemas.openxmlformats.org/markup-compatibility/2006" xmlns:p14="http://schemas.microsoft.com/office/powerpoint/2010/main">
    <mc:Choice Requires="p14">
      <p:transition spd="slow" p14:dur="2000" advTm="117767"/>
    </mc:Choice>
    <mc:Fallback xmlns="">
      <p:transition spd="slow" advTm="11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1943F-1B92-40A3-99C4-225BA0F8D19B}"/>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PAR Requirements Continued</a:t>
            </a:r>
          </a:p>
        </p:txBody>
      </p:sp>
      <p:sp>
        <p:nvSpPr>
          <p:cNvPr id="3" name="Text Placeholder 2">
            <a:extLst>
              <a:ext uri="{FF2B5EF4-FFF2-40B4-BE49-F238E27FC236}">
                <a16:creationId xmlns:a16="http://schemas.microsoft.com/office/drawing/2014/main" id="{BBD9F2AD-E2CF-4724-A15E-45635AAD3535}"/>
              </a:ext>
            </a:extLst>
          </p:cNvPr>
          <p:cNvSpPr>
            <a:spLocks noGrp="1"/>
          </p:cNvSpPr>
          <p:nvPr>
            <p:ph type="body" sz="half" idx="22"/>
          </p:nvPr>
        </p:nvSpPr>
        <p:spPr>
          <a:xfrm>
            <a:off x="775616" y="1620511"/>
            <a:ext cx="10640768" cy="3875414"/>
          </a:xfrm>
        </p:spPr>
        <p:txBody>
          <a:bodyPr/>
          <a:lstStyle/>
          <a:p>
            <a:pPr>
              <a:lnSpc>
                <a:spcPct val="107000"/>
              </a:lnSpc>
              <a:spcBef>
                <a:spcPts val="200"/>
              </a:spcBef>
            </a:pPr>
            <a:r>
              <a:rPr lang="en-US" sz="1200" b="1">
                <a:latin typeface="Arial" panose="020B0604020202020204" pitchFamily="34" charset="0"/>
                <a:ea typeface="Yu Gothic Light" panose="020B0300000000000000" pitchFamily="34" charset="-128"/>
                <a:cs typeface="Arial" panose="020B0604020202020204" pitchFamily="34" charset="0"/>
              </a:rPr>
              <a:t>PAR Requests Must Include:</a:t>
            </a:r>
          </a:p>
          <a:p>
            <a:pPr marL="342900" marR="0" lvl="0" indent="-342900">
              <a:lnSpc>
                <a:spcPct val="107000"/>
              </a:lnSpc>
              <a:spcBef>
                <a:spcPts val="0"/>
              </a:spcBef>
              <a:spcAft>
                <a:spcPts val="800"/>
              </a:spcAft>
              <a:buFont typeface="Symbol" panose="05050102010706020507" pitchFamily="18" charset="2"/>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Legibly written and signed ordering practitioner prescription or approved Plan of Care, to include: </a:t>
            </a:r>
          </a:p>
          <a:p>
            <a:pPr marL="742950" marR="0" lvl="1" indent="-285750">
              <a:lnSpc>
                <a:spcPct val="107000"/>
              </a:lnSpc>
              <a:spcBef>
                <a:spcPts val="0"/>
              </a:spcBef>
              <a:spcAft>
                <a:spcPts val="800"/>
              </a:spcAft>
              <a:buFont typeface="Arial" panose="020B0604020202020204" pitchFamily="34" charset="0"/>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diagnosis </a:t>
            </a:r>
          </a:p>
          <a:p>
            <a:pPr marL="742950" marR="0" lvl="1" indent="-285750">
              <a:lnSpc>
                <a:spcPct val="107000"/>
              </a:lnSpc>
              <a:spcBef>
                <a:spcPts val="0"/>
              </a:spcBef>
              <a:spcAft>
                <a:spcPts val="800"/>
              </a:spcAft>
              <a:buFont typeface="Arial" panose="020B0604020202020204" pitchFamily="34" charset="0"/>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reason for therapy</a:t>
            </a:r>
          </a:p>
          <a:p>
            <a:pPr marL="742950" marR="0" lvl="1" indent="-285750">
              <a:lnSpc>
                <a:spcPct val="107000"/>
              </a:lnSpc>
              <a:spcBef>
                <a:spcPts val="0"/>
              </a:spcBef>
              <a:spcAft>
                <a:spcPts val="800"/>
              </a:spcAft>
              <a:buFont typeface="Arial" panose="020B0604020202020204" pitchFamily="34" charset="0"/>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the number of requested therapy sessions per week</a:t>
            </a:r>
          </a:p>
          <a:p>
            <a:pPr marL="742950" marR="0" lvl="1" indent="-285750">
              <a:lnSpc>
                <a:spcPct val="107000"/>
              </a:lnSpc>
              <a:spcBef>
                <a:spcPts val="0"/>
              </a:spcBef>
              <a:spcAft>
                <a:spcPts val="800"/>
              </a:spcAft>
              <a:buFont typeface="Arial" panose="020B0604020202020204" pitchFamily="34" charset="0"/>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total duration of therapy.</a:t>
            </a:r>
          </a:p>
          <a:p>
            <a:pPr marL="342900" marR="0" lvl="0" indent="-342900">
              <a:lnSpc>
                <a:spcPct val="107000"/>
              </a:lnSpc>
              <a:spcBef>
                <a:spcPts val="0"/>
              </a:spcBef>
              <a:spcAft>
                <a:spcPts val="800"/>
              </a:spcAft>
              <a:buFont typeface="Symbol" panose="05050102010706020507" pitchFamily="18" charset="2"/>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Member's speech therapy treatment history, to include current assessment and treatment, along with the duration of the previous treatment and treating diagnosis</a:t>
            </a:r>
          </a:p>
          <a:p>
            <a:pPr marL="342900" marR="0" lvl="0" indent="-342900">
              <a:lnSpc>
                <a:spcPct val="107000"/>
              </a:lnSpc>
              <a:spcBef>
                <a:spcPts val="0"/>
              </a:spcBef>
              <a:spcAft>
                <a:spcPts val="800"/>
              </a:spcAft>
              <a:buFont typeface="Symbol" panose="05050102010706020507" pitchFamily="18" charset="2"/>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Documentation indicating if the member has received ST under the Home Health Program or inpatient hospital treatment</a:t>
            </a:r>
          </a:p>
          <a:p>
            <a:pPr marL="342900" marR="0" lvl="0" indent="-342900">
              <a:lnSpc>
                <a:spcPct val="107000"/>
              </a:lnSpc>
              <a:spcBef>
                <a:spcPts val="0"/>
              </a:spcBef>
              <a:spcAft>
                <a:spcPts val="800"/>
              </a:spcAft>
              <a:buFont typeface="Symbol" panose="05050102010706020507" pitchFamily="18" charset="2"/>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Current treatment diagnosis</a:t>
            </a:r>
          </a:p>
          <a:p>
            <a:pPr marL="342900" marR="0" lvl="0" indent="-342900">
              <a:lnSpc>
                <a:spcPct val="107000"/>
              </a:lnSpc>
              <a:spcBef>
                <a:spcPts val="0"/>
              </a:spcBef>
              <a:spcAft>
                <a:spcPts val="800"/>
              </a:spcAft>
              <a:buFont typeface="Symbol" panose="05050102010706020507" pitchFamily="18" charset="2"/>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Course of treatment, measurable goals, and reasonable expectation of completed treatment</a:t>
            </a:r>
          </a:p>
          <a:p>
            <a:pPr marL="342900" marR="0" lvl="0" indent="-342900">
              <a:lnSpc>
                <a:spcPct val="107000"/>
              </a:lnSpc>
              <a:spcBef>
                <a:spcPts val="0"/>
              </a:spcBef>
              <a:spcAft>
                <a:spcPts val="800"/>
              </a:spcAft>
              <a:buFont typeface="Symbol" panose="05050102010706020507" pitchFamily="18" charset="2"/>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Documentation supporting medical necessity for the course and duration of treatment being requested</a:t>
            </a:r>
          </a:p>
          <a:p>
            <a:endParaRPr lang="en-US"/>
          </a:p>
        </p:txBody>
      </p:sp>
      <p:pic>
        <p:nvPicPr>
          <p:cNvPr id="4" name="Picture 3">
            <a:extLst>
              <a:ext uri="{FF2B5EF4-FFF2-40B4-BE49-F238E27FC236}">
                <a16:creationId xmlns:a16="http://schemas.microsoft.com/office/drawing/2014/main" id="{79F1FCE2-6D87-41E4-9E18-155D3166EB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7796" y="6456133"/>
            <a:ext cx="1566808" cy="274344"/>
          </a:xfrm>
          <a:prstGeom prst="rect">
            <a:avLst/>
          </a:prstGeom>
        </p:spPr>
      </p:pic>
      <p:pic>
        <p:nvPicPr>
          <p:cNvPr id="22" name="Audio 21">
            <a:hlinkClick r:id="" action="ppaction://media"/>
            <a:extLst>
              <a:ext uri="{FF2B5EF4-FFF2-40B4-BE49-F238E27FC236}">
                <a16:creationId xmlns:a16="http://schemas.microsoft.com/office/drawing/2014/main" id="{D829564A-0D31-CDB2-8DA9-ACC332C02E6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25140562"/>
      </p:ext>
    </p:extLst>
  </p:cSld>
  <p:clrMapOvr>
    <a:masterClrMapping/>
  </p:clrMapOvr>
  <mc:AlternateContent xmlns:mc="http://schemas.openxmlformats.org/markup-compatibility/2006" xmlns:p14="http://schemas.microsoft.com/office/powerpoint/2010/main">
    <mc:Choice Requires="p14">
      <p:transition spd="slow" p14:dur="2000" advTm="46638"/>
    </mc:Choice>
    <mc:Fallback xmlns="">
      <p:transition spd="slow" advTm="4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B2BA-A229-4F08-806F-74623AFAEEE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Speech Therapy </a:t>
            </a:r>
          </a:p>
        </p:txBody>
      </p:sp>
      <p:sp>
        <p:nvSpPr>
          <p:cNvPr id="3" name="Text Placeholder 2">
            <a:extLst>
              <a:ext uri="{FF2B5EF4-FFF2-40B4-BE49-F238E27FC236}">
                <a16:creationId xmlns:a16="http://schemas.microsoft.com/office/drawing/2014/main" id="{381B6834-BADE-4F16-B261-A8DE39D3CED4}"/>
              </a:ext>
            </a:extLst>
          </p:cNvPr>
          <p:cNvSpPr>
            <a:spLocks noGrp="1"/>
          </p:cNvSpPr>
          <p:nvPr>
            <p:ph type="body" sz="half" idx="22"/>
          </p:nvPr>
        </p:nvSpPr>
        <p:spPr>
          <a:xfrm>
            <a:off x="911470" y="1431245"/>
            <a:ext cx="10640768" cy="864694"/>
          </a:xfrm>
        </p:spPr>
        <p:txBody>
          <a:bodyPr vert="horz" lIns="0" tIns="45720" rIns="91440" bIns="45720" rtlCol="0" anchor="t">
            <a:noAutofit/>
          </a:bodyPr>
          <a:lstStyle/>
          <a:p>
            <a:r>
              <a:rPr lang="en-US" sz="1200" dirty="0">
                <a:latin typeface="Arial" panose="020B0604020202020204" pitchFamily="34" charset="0"/>
                <a:ea typeface="Open Sans"/>
                <a:cs typeface="Arial" panose="020B0604020202020204" pitchFamily="34" charset="0"/>
              </a:rPr>
              <a:t>Speech Therapy has no yearly quantitative limit to services.  However, there is a daily quantitative limit of five units.</a:t>
            </a:r>
          </a:p>
          <a:p>
            <a:r>
              <a:rPr lang="en-US" sz="1200" dirty="0">
                <a:latin typeface="Arial" panose="020B0604020202020204" pitchFamily="34" charset="0"/>
                <a:ea typeface="Open Sans"/>
                <a:cs typeface="Arial" panose="020B0604020202020204" pitchFamily="34" charset="0"/>
              </a:rPr>
              <a:t>The manual</a:t>
            </a:r>
            <a:r>
              <a:rPr lang="en-US" sz="1200" dirty="0">
                <a:solidFill>
                  <a:srgbClr val="000000"/>
                </a:solidFill>
                <a:latin typeface="Arial" panose="020B0604020202020204" pitchFamily="34" charset="0"/>
                <a:ea typeface="Open Sans"/>
                <a:cs typeface="Arial" panose="020B0604020202020204" pitchFamily="34" charset="0"/>
              </a:rPr>
              <a:t> link for the Speech Therapy billing manual is </a:t>
            </a:r>
            <a:r>
              <a:rPr lang="en-US" sz="1200" dirty="0">
                <a:solidFill>
                  <a:srgbClr val="0070C0"/>
                </a:solidFill>
                <a:latin typeface="Arial" panose="020B0604020202020204" pitchFamily="34" charset="0"/>
                <a:ea typeface="Open Sans"/>
                <a:cs typeface="Arial" panose="020B0604020202020204" pitchFamily="34" charset="0"/>
                <a:hlinkClick r:id="rId4">
                  <a:extLst>
                    <a:ext uri="{A12FA001-AC4F-418D-AE19-62706E023703}">
                      <ahyp:hlinkClr xmlns:ahyp="http://schemas.microsoft.com/office/drawing/2018/hyperlinkcolor" val="tx"/>
                    </a:ext>
                  </a:extLst>
                </a:hlinkClick>
              </a:rPr>
              <a:t>https://hcpf.colorado.gov/speech-therapy-manual</a:t>
            </a:r>
            <a:r>
              <a:rPr lang="en-US" dirty="0">
                <a:latin typeface="Open Sans"/>
                <a:ea typeface="Open Sans"/>
                <a:cs typeface="Open Sans"/>
              </a:rPr>
              <a:t>.</a:t>
            </a:r>
            <a:r>
              <a:rPr lang="en-US" sz="1800" b="1" dirty="0">
                <a:solidFill>
                  <a:srgbClr val="FFFFFF"/>
                </a:solidFill>
                <a:latin typeface="Open Sans"/>
                <a:ea typeface="Open Sans"/>
                <a:cs typeface="Open Sans"/>
              </a:rPr>
              <a:t>l</a:t>
            </a:r>
            <a:r>
              <a:rPr lang="en-US" sz="1800" b="1" i="0" u="none" strike="noStrike" kern="1200" dirty="0">
                <a:solidFill>
                  <a:srgbClr val="FFFFFF"/>
                </a:solidFill>
                <a:effectLst/>
                <a:latin typeface="Open Sans"/>
                <a:ea typeface="Open Sans"/>
                <a:cs typeface="Open Sans"/>
              </a:rPr>
              <a:t> Link</a:t>
            </a:r>
            <a:endParaRPr lang="en-US" sz="1800" b="0" i="0" u="none" strike="noStrike" dirty="0">
              <a:effectLst/>
              <a:latin typeface="Open Sans"/>
              <a:ea typeface="Open Sans"/>
              <a:cs typeface="Open Sans"/>
            </a:endParaRPr>
          </a:p>
          <a:p>
            <a:pPr marL="0" algn="l" rtl="0" eaLnBrk="1" fontAlgn="ctr" latinLnBrk="0" hangingPunct="1">
              <a:spcBef>
                <a:spcPts val="0"/>
              </a:spcBef>
              <a:spcAft>
                <a:spcPts val="0"/>
              </a:spcAft>
            </a:pPr>
            <a:r>
              <a:rPr lang="en-US" sz="1800" b="1" i="0" u="none" strike="noStrike" kern="1200" dirty="0">
                <a:solidFill>
                  <a:srgbClr val="FFFFFF"/>
                </a:solidFill>
                <a:effectLst/>
                <a:latin typeface="Open Sans" panose="020B0606030504020204" pitchFamily="34" charset="0"/>
              </a:rPr>
              <a:t>Duration of a PAR</a:t>
            </a:r>
            <a:endParaRPr lang="en-US"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1" i="0" u="none" strike="noStrike" kern="1200" dirty="0">
                <a:solidFill>
                  <a:srgbClr val="FFFFFF"/>
                </a:solidFill>
                <a:effectLst/>
                <a:latin typeface="Open Sans" panose="020B0606030504020204" pitchFamily="34" charset="0"/>
              </a:rPr>
              <a:t>Manual Link</a:t>
            </a:r>
            <a:endParaRPr lang="en-US"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1" i="0" u="none" strike="noStrike" kern="1200" dirty="0">
                <a:solidFill>
                  <a:srgbClr val="FFFFFF"/>
                </a:solidFill>
                <a:effectLst/>
                <a:latin typeface="Open Sans" panose="020B0606030504020204" pitchFamily="34" charset="0"/>
              </a:rPr>
              <a:t>Duration of a PAR</a:t>
            </a:r>
            <a:endParaRPr lang="en-US" sz="1800" b="0" i="0" u="none" strike="noStrike" dirty="0">
              <a:effectLst/>
              <a:latin typeface="Arial" panose="020B0604020202020204" pitchFamily="34" charset="0"/>
            </a:endParaRPr>
          </a:p>
          <a:p>
            <a:endParaRPr lang="en-US" dirty="0"/>
          </a:p>
        </p:txBody>
      </p:sp>
      <p:graphicFrame>
        <p:nvGraphicFramePr>
          <p:cNvPr id="4" name="Table 3" descr="Table describing timely submission , PAR duration and provider types.">
            <a:extLst>
              <a:ext uri="{FF2B5EF4-FFF2-40B4-BE49-F238E27FC236}">
                <a16:creationId xmlns:a16="http://schemas.microsoft.com/office/drawing/2014/main" id="{B4F3FE02-C026-43EF-94D7-0BB4348A6E6D}"/>
              </a:ext>
            </a:extLst>
          </p:cNvPr>
          <p:cNvGraphicFramePr>
            <a:graphicFrameLocks noGrp="1"/>
          </p:cNvGraphicFramePr>
          <p:nvPr>
            <p:extLst>
              <p:ext uri="{D42A27DB-BD31-4B8C-83A1-F6EECF244321}">
                <p14:modId xmlns:p14="http://schemas.microsoft.com/office/powerpoint/2010/main" val="2336144306"/>
              </p:ext>
            </p:extLst>
          </p:nvPr>
        </p:nvGraphicFramePr>
        <p:xfrm>
          <a:off x="1492918" y="2365513"/>
          <a:ext cx="9206164" cy="3450677"/>
        </p:xfrm>
        <a:graphic>
          <a:graphicData uri="http://schemas.openxmlformats.org/drawingml/2006/table">
            <a:tbl>
              <a:tblPr firstRow="1" firstCol="1" bandRow="1"/>
              <a:tblGrid>
                <a:gridCol w="3443037">
                  <a:extLst>
                    <a:ext uri="{9D8B030D-6E8A-4147-A177-3AD203B41FA5}">
                      <a16:colId xmlns:a16="http://schemas.microsoft.com/office/drawing/2014/main" val="329207902"/>
                    </a:ext>
                  </a:extLst>
                </a:gridCol>
                <a:gridCol w="5763127">
                  <a:extLst>
                    <a:ext uri="{9D8B030D-6E8A-4147-A177-3AD203B41FA5}">
                      <a16:colId xmlns:a16="http://schemas.microsoft.com/office/drawing/2014/main" val="2716338397"/>
                    </a:ext>
                  </a:extLst>
                </a:gridCol>
              </a:tblGrid>
              <a:tr h="636874">
                <a:tc>
                  <a:txBody>
                    <a:bodyPr/>
                    <a:lstStyle/>
                    <a:p>
                      <a:pPr marL="0" marR="0">
                        <a:lnSpc>
                          <a:spcPct val="107000"/>
                        </a:lnSpc>
                        <a:spcBef>
                          <a:spcPts val="0"/>
                        </a:spcBef>
                        <a:spcAft>
                          <a:spcPts val="800"/>
                        </a:spcAft>
                      </a:pPr>
                      <a:r>
                        <a:rPr lang="en-US" sz="1200" b="1">
                          <a:solidFill>
                            <a:schemeClr val="bg1"/>
                          </a:solidFill>
                          <a:effectLst/>
                          <a:latin typeface="Arial" panose="020B0604020202020204" pitchFamily="34" charset="0"/>
                          <a:ea typeface="Calibri" panose="020F0502020204030204" pitchFamily="34" charset="0"/>
                          <a:cs typeface="Arial" panose="020B0604020202020204" pitchFamily="34" charset="0"/>
                        </a:rPr>
                        <a:t>Submissions at a Glance</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lvl="0">
                        <a:buNone/>
                      </a:pPr>
                      <a:r>
                        <a:rPr lang="en-US" sz="1200" b="1" i="0" u="none" strike="noStrike" noProof="0" dirty="0">
                          <a:solidFill>
                            <a:schemeClr val="bg1"/>
                          </a:solidFill>
                          <a:latin typeface="Arial" panose="020B0604020202020204" pitchFamily="34" charset="0"/>
                          <a:cs typeface="Arial" panose="020B0604020202020204" pitchFamily="34" charset="0"/>
                        </a:rPr>
                        <a:t>Details</a:t>
                      </a:r>
                      <a:endParaRPr lang="en-US" sz="1200" dirty="0">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881133541"/>
                  </a:ext>
                </a:extLst>
              </a:tr>
              <a:tr h="469735">
                <a:tc>
                  <a:txBody>
                    <a:bodyPr/>
                    <a:lstStyle/>
                    <a:p>
                      <a:pPr marL="0" marR="0">
                        <a:lnSpc>
                          <a:spcPct val="107000"/>
                        </a:lnSpc>
                        <a:spcBef>
                          <a:spcPts val="0"/>
                        </a:spcBef>
                        <a:spcAft>
                          <a:spcPts val="800"/>
                        </a:spcAft>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Provider Timely submission </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Prior to rendering services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9434820"/>
                  </a:ext>
                </a:extLst>
              </a:tr>
              <a:tr h="600907">
                <a:tc>
                  <a:txBody>
                    <a:bodyPr/>
                    <a:lstStyle/>
                    <a:p>
                      <a:pPr marL="0" marR="0">
                        <a:lnSpc>
                          <a:spcPct val="107000"/>
                        </a:lnSpc>
                        <a:spcBef>
                          <a:spcPts val="0"/>
                        </a:spcBef>
                        <a:spcAft>
                          <a:spcPts val="800"/>
                        </a:spcAft>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Retroactive Authorization </a:t>
                      </a:r>
                      <a:b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(Member not eligible at time of service) </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rtl="0" eaLnBrk="1" fontAlgn="auto" latinLnBrk="0" hangingPunct="1">
                        <a:lnSpc>
                          <a:spcPct val="107000"/>
                        </a:lnSpc>
                        <a:spcBef>
                          <a:spcPts val="0"/>
                        </a:spcBef>
                        <a:spcAft>
                          <a:spcPts val="800"/>
                        </a:spcAft>
                        <a:buClrTx/>
                        <a:buSzTx/>
                        <a:buFontTx/>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Not accepted by Kepro</a:t>
                      </a:r>
                    </a:p>
                    <a:p>
                      <a:pPr marL="0" marR="0" lvl="0" indent="0" algn="l" rtl="0" eaLnBrk="1" fontAlgn="auto" latinLnBrk="0" hangingPunct="1">
                        <a:lnSpc>
                          <a:spcPct val="107000"/>
                        </a:lnSpc>
                        <a:spcBef>
                          <a:spcPts val="0"/>
                        </a:spcBef>
                        <a:spcAft>
                          <a:spcPts val="800"/>
                        </a:spcAft>
                        <a:buClrTx/>
                        <a:buSzTx/>
                        <a:buFontTx/>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*Exceptions may be made by HCPF</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841452"/>
                  </a:ext>
                </a:extLst>
              </a:tr>
              <a:tr h="625151">
                <a:tc>
                  <a:txBody>
                    <a:bodyPr/>
                    <a:lstStyle/>
                    <a:p>
                      <a:pPr marL="0" marR="0">
                        <a:lnSpc>
                          <a:spcPct val="107000"/>
                        </a:lnSpc>
                        <a:spcBef>
                          <a:spcPts val="0"/>
                        </a:spcBef>
                        <a:spcAft>
                          <a:spcPts val="800"/>
                        </a:spcAft>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PAR Duration </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u="sng">
                          <a:solidFill>
                            <a:srgbClr val="000000"/>
                          </a:solidFill>
                          <a:effectLst/>
                          <a:latin typeface="Arial" panose="020B0604020202020204" pitchFamily="34" charset="0"/>
                          <a:ea typeface="Calibri" panose="020F0502020204030204" pitchFamily="34" charset="0"/>
                          <a:cs typeface="Arial" panose="020B0604020202020204" pitchFamily="34" charset="0"/>
                        </a:rPr>
                        <a:t>Change in Policy to allow up to 365 days </a:t>
                      </a:r>
                      <a:endParaRPr lang="en-US" sz="1200" b="1" u="sng">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002951"/>
                  </a:ext>
                </a:extLst>
              </a:tr>
              <a:tr h="648275">
                <a:tc>
                  <a:txBody>
                    <a:bodyPr/>
                    <a:lstStyle/>
                    <a:p>
                      <a:pPr marL="0" marR="0">
                        <a:lnSpc>
                          <a:spcPct val="107000"/>
                        </a:lnSpc>
                        <a:spcBef>
                          <a:spcPts val="0"/>
                        </a:spcBef>
                        <a:spcAft>
                          <a:spcPts val="800"/>
                        </a:spcAft>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Servicing Provider (Billing Provider) </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Providers enrolled as clinics, non-physician practitioner groups, rehab agencies, hospitals, or as individual speech therapists or audiologists.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987163"/>
                  </a:ext>
                </a:extLst>
              </a:tr>
              <a:tr h="469735">
                <a:tc>
                  <a:txBody>
                    <a:bodyPr/>
                    <a:lstStyle/>
                    <a:p>
                      <a:pPr marL="0" marR="0">
                        <a:lnSpc>
                          <a:spcPct val="107000"/>
                        </a:lnSpc>
                        <a:spcBef>
                          <a:spcPts val="0"/>
                        </a:spcBef>
                        <a:spcAft>
                          <a:spcPts val="800"/>
                        </a:spcAft>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Requesting Provider (Ordering Provider) </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Hospital, Physician, physician assistant, or Nurse Practitioner, Audiologist, Speech Therapist, Rehabilitation Agency, Non-Physician Practitioner Group</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7964437"/>
                  </a:ext>
                </a:extLst>
              </a:tr>
            </a:tbl>
          </a:graphicData>
        </a:graphic>
      </p:graphicFrame>
      <p:pic>
        <p:nvPicPr>
          <p:cNvPr id="5" name="Picture 4">
            <a:extLst>
              <a:ext uri="{FF2B5EF4-FFF2-40B4-BE49-F238E27FC236}">
                <a16:creationId xmlns:a16="http://schemas.microsoft.com/office/drawing/2014/main" id="{C0930E41-A633-42B2-BC6C-4B2C1B89F9D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7796" y="6456133"/>
            <a:ext cx="1566808" cy="274344"/>
          </a:xfrm>
          <a:prstGeom prst="rect">
            <a:avLst/>
          </a:prstGeom>
        </p:spPr>
      </p:pic>
      <p:pic>
        <p:nvPicPr>
          <p:cNvPr id="15" name="Audio 14">
            <a:hlinkClick r:id="" action="ppaction://media"/>
            <a:extLst>
              <a:ext uri="{FF2B5EF4-FFF2-40B4-BE49-F238E27FC236}">
                <a16:creationId xmlns:a16="http://schemas.microsoft.com/office/drawing/2014/main" id="{7F05DB9B-D91E-BFB7-820F-E6F417710FB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1943816"/>
      </p:ext>
    </p:extLst>
  </p:cSld>
  <p:clrMapOvr>
    <a:masterClrMapping/>
  </p:clrMapOvr>
  <mc:AlternateContent xmlns:mc="http://schemas.openxmlformats.org/markup-compatibility/2006" xmlns:p14="http://schemas.microsoft.com/office/powerpoint/2010/main">
    <mc:Choice Requires="p14">
      <p:transition spd="slow" p14:dur="2000" advTm="51970"/>
    </mc:Choice>
    <mc:Fallback xmlns="">
      <p:transition spd="slow" advTm="5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7D86-52BB-4356-86F1-EBBF1120437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Understanding Speech Therapy Services </a:t>
            </a:r>
          </a:p>
        </p:txBody>
      </p:sp>
      <p:sp>
        <p:nvSpPr>
          <p:cNvPr id="3" name="Text Placeholder 2">
            <a:extLst>
              <a:ext uri="{FF2B5EF4-FFF2-40B4-BE49-F238E27FC236}">
                <a16:creationId xmlns:a16="http://schemas.microsoft.com/office/drawing/2014/main" id="{7D7FC01A-8EEE-45F0-82BA-98FFE3396FCB}"/>
              </a:ext>
            </a:extLst>
          </p:cNvPr>
          <p:cNvSpPr>
            <a:spLocks noGrp="1"/>
          </p:cNvSpPr>
          <p:nvPr>
            <p:ph type="body" sz="half" idx="22"/>
          </p:nvPr>
        </p:nvSpPr>
        <p:spPr>
          <a:xfrm>
            <a:off x="885824" y="1423396"/>
            <a:ext cx="10640768" cy="4799949"/>
          </a:xfrm>
        </p:spPr>
        <p:txBody>
          <a:bodyPr/>
          <a:lstStyle/>
          <a:p>
            <a:r>
              <a:rPr lang="en-US" sz="1200" b="1" dirty="0">
                <a:latin typeface="Arial" panose="020B0604020202020204" pitchFamily="34" charset="0"/>
                <a:cs typeface="Arial" panose="020B0604020202020204" pitchFamily="34" charset="0"/>
              </a:rPr>
              <a:t>Enrolled members ages 20 and under and adult clients in limited circumstances qualify for medically necessary Speech Therapy services.</a:t>
            </a:r>
          </a:p>
          <a:p>
            <a:r>
              <a:rPr lang="en-US" sz="1200" dirty="0">
                <a:solidFill>
                  <a:srgbClr val="000000"/>
                </a:solidFill>
                <a:latin typeface="Arial" panose="020B0604020202020204" pitchFamily="34" charset="0"/>
                <a:ea typeface="Open Sans"/>
                <a:cs typeface="Arial" panose="020B0604020202020204" pitchFamily="34" charset="0"/>
              </a:rPr>
              <a:t> </a:t>
            </a:r>
            <a:r>
              <a:rPr lang="en-US" sz="1200" dirty="0">
                <a:solidFill>
                  <a:srgbClr val="0070C0"/>
                </a:solidFill>
                <a:latin typeface="Arial" panose="020B0604020202020204" pitchFamily="34" charset="0"/>
                <a:ea typeface="Open Sans"/>
                <a:cs typeface="Arial" panose="020B0604020202020204" pitchFamily="34" charset="0"/>
                <a:hlinkClick r:id="rId4">
                  <a:extLst>
                    <a:ext uri="{A12FA001-AC4F-418D-AE19-62706E023703}">
                      <ahyp:hlinkClr xmlns:ahyp="http://schemas.microsoft.com/office/drawing/2018/hyperlinkcolor" val="tx"/>
                    </a:ext>
                  </a:extLst>
                </a:hlinkClick>
              </a:rPr>
              <a:t>https://hcpf.colorado.gov/speech-therapy-manual</a:t>
            </a:r>
            <a:endParaRPr lang="en-US" sz="1200" b="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These include but are not limited to:</a:t>
            </a:r>
          </a:p>
          <a:p>
            <a:pPr marL="285750" lvl="0" indent="-285750">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Evaluation</a:t>
            </a:r>
          </a:p>
          <a:p>
            <a:pPr marL="285750" lvl="0" indent="-285750">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Individual and group therapeutic treatment</a:t>
            </a:r>
          </a:p>
          <a:p>
            <a:pPr marL="285750" lvl="0" indent="-285750">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Alternative and augmentative communication device evaluation</a:t>
            </a:r>
          </a:p>
          <a:p>
            <a:pPr marL="285750" lvl="0" indent="-285750">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Assistive technology assessment</a:t>
            </a:r>
          </a:p>
          <a:p>
            <a:pPr marL="285750" lvl="0" indent="-285750">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Cognitive skill development</a:t>
            </a:r>
          </a:p>
          <a:p>
            <a:pPr lvl="0">
              <a:spcBef>
                <a:spcPts val="0"/>
              </a:spcBef>
            </a:pPr>
            <a:endParaRPr lang="en-US" sz="1200" dirty="0">
              <a:latin typeface="Arial" panose="020B0604020202020204" pitchFamily="34" charset="0"/>
              <a:cs typeface="Arial" panose="020B0604020202020204" pitchFamily="34" charset="0"/>
            </a:endParaRPr>
          </a:p>
          <a:p>
            <a:pPr>
              <a:spcBef>
                <a:spcPts val="0"/>
              </a:spcBef>
            </a:pPr>
            <a:r>
              <a:rPr lang="en-US" sz="1200" b="1" dirty="0">
                <a:latin typeface="Arial" panose="020B0604020202020204" pitchFamily="34" charset="0"/>
                <a:cs typeface="Arial" panose="020B0604020202020204" pitchFamily="34" charset="0"/>
              </a:rPr>
              <a:t>Rehabilitative </a:t>
            </a:r>
            <a:r>
              <a:rPr lang="en-US" sz="1200" dirty="0">
                <a:latin typeface="Arial" panose="020B0604020202020204" pitchFamily="34" charset="0"/>
                <a:cs typeface="Arial" panose="020B0604020202020204" pitchFamily="34" charset="0"/>
              </a:rPr>
              <a:t>therapies are those meant to assist a member with recovery from an acute injury, illness, or surgical recovery; return to their baseline. </a:t>
            </a:r>
          </a:p>
          <a:p>
            <a:pPr>
              <a:spcBef>
                <a:spcPts val="0"/>
              </a:spcBef>
            </a:pPr>
            <a:endParaRPr lang="en-US" sz="1200" dirty="0">
              <a:latin typeface="Arial" panose="020B0604020202020204" pitchFamily="34" charset="0"/>
              <a:cs typeface="Arial" panose="020B0604020202020204" pitchFamily="34" charset="0"/>
            </a:endParaRPr>
          </a:p>
          <a:p>
            <a:pPr>
              <a:spcBef>
                <a:spcPts val="0"/>
              </a:spcBef>
            </a:pPr>
            <a:r>
              <a:rPr lang="en-US" sz="1200" b="1" dirty="0">
                <a:latin typeface="Arial" panose="020B0604020202020204" pitchFamily="34" charset="0"/>
                <a:cs typeface="Arial" panose="020B0604020202020204" pitchFamily="34" charset="0"/>
              </a:rPr>
              <a:t>Habilitative</a:t>
            </a:r>
            <a:r>
              <a:rPr lang="en-US" sz="1200" dirty="0">
                <a:latin typeface="Arial" panose="020B0604020202020204" pitchFamily="34" charset="0"/>
                <a:cs typeface="Arial" panose="020B0604020202020204" pitchFamily="34" charset="0"/>
              </a:rPr>
              <a:t> therapies are those meant to help the member retain, learn, or improve skills and functions for daily living. This includes the treatment of long-term chronic conditions and meeting developmental milestones. Both children and adults have rehabilitative speech therapies covered, but only some adults have Habilitative speech therapies covered. All children have Habilitative speech therapies covered.</a:t>
            </a:r>
          </a:p>
          <a:p>
            <a:pPr>
              <a:spcBef>
                <a:spcPts val="0"/>
              </a:spcBef>
            </a:pPr>
            <a:endParaRPr lang="en-US" sz="1200" dirty="0">
              <a:latin typeface="Arial" panose="020B0604020202020204" pitchFamily="34" charset="0"/>
              <a:cs typeface="Arial" panose="020B0604020202020204" pitchFamily="34" charset="0"/>
            </a:endParaRPr>
          </a:p>
          <a:p>
            <a:pPr>
              <a:spcBef>
                <a:spcPts val="0"/>
              </a:spcBef>
            </a:pPr>
            <a:r>
              <a:rPr lang="en-US" sz="1200" b="1" dirty="0">
                <a:latin typeface="Arial" panose="020B0604020202020204" pitchFamily="34" charset="0"/>
                <a:cs typeface="Arial" panose="020B0604020202020204" pitchFamily="34" charset="0"/>
              </a:rPr>
              <a:t>Early Intervention</a:t>
            </a:r>
            <a:br>
              <a:rPr lang="en-US" sz="1200" b="1" dirty="0">
                <a:latin typeface="Arial" panose="020B0604020202020204" pitchFamily="34" charset="0"/>
                <a:cs typeface="Arial" panose="020B0604020202020204" pitchFamily="34" charset="0"/>
              </a:rPr>
            </a:br>
            <a:r>
              <a:rPr lang="en-US" sz="1200" b="1" u="sng"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https://www.colorado.gov/pacific/hcpf/early-intervention-manual</a:t>
            </a:r>
            <a:endParaRPr lang="en-US" sz="1200" dirty="0">
              <a:solidFill>
                <a:srgbClr val="0070C0"/>
              </a:solidFill>
              <a:latin typeface="Arial" panose="020B0604020202020204" pitchFamily="34" charset="0"/>
              <a:cs typeface="Arial" panose="020B0604020202020204" pitchFamily="34" charset="0"/>
            </a:endParaRPr>
          </a:p>
          <a:p>
            <a:pPr>
              <a:spcBef>
                <a:spcPts val="0"/>
              </a:spcBef>
            </a:pPr>
            <a:r>
              <a:rPr lang="en-US" sz="1200" dirty="0">
                <a:latin typeface="Arial" panose="020B0604020202020204" pitchFamily="34" charset="0"/>
                <a:cs typeface="Arial" panose="020B0604020202020204" pitchFamily="34" charset="0"/>
              </a:rPr>
              <a:t>Early Intervention Services provide developmental supports and services to children birth to four (4) years of age who have either a significant developmental delay or a diagnosed condition that has a high probability of resulting in a developmental delay and are determined to be eligible for the program.  An approved IFSP may serve as an 'order for services', in lieu of a physician order for Speech Therapy.</a:t>
            </a:r>
          </a:p>
          <a:p>
            <a:pPr>
              <a:spcBef>
                <a:spcPts val="0"/>
              </a:spcBef>
            </a:pPr>
            <a:endParaRPr lang="en-US" sz="1200" dirty="0">
              <a:latin typeface="Arial" panose="020B0604020202020204" pitchFamily="34" charset="0"/>
              <a:cs typeface="Arial" panose="020B0604020202020204" pitchFamily="34" charset="0"/>
            </a:endParaRPr>
          </a:p>
          <a:p>
            <a:pPr>
              <a:spcBef>
                <a:spcPts val="0"/>
              </a:spcBef>
            </a:pPr>
            <a:r>
              <a:rPr lang="en-US" sz="1200" dirty="0">
                <a:solidFill>
                  <a:srgbClr val="000000"/>
                </a:solidFill>
                <a:latin typeface="Arial" panose="020B0604020202020204" pitchFamily="34" charset="0"/>
                <a:ea typeface="Open Sans"/>
                <a:cs typeface="Arial" panose="020B0604020202020204" pitchFamily="34" charset="0"/>
              </a:rPr>
              <a:t> </a:t>
            </a:r>
            <a:endParaRPr lang="en-US" sz="1200"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2035BB65-843F-4E76-AD2F-672B48C652A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97796" y="6456133"/>
            <a:ext cx="1566808" cy="274344"/>
          </a:xfrm>
          <a:prstGeom prst="rect">
            <a:avLst/>
          </a:prstGeom>
        </p:spPr>
      </p:pic>
      <p:pic>
        <p:nvPicPr>
          <p:cNvPr id="10" name="Audio 9">
            <a:hlinkClick r:id="" action="ppaction://media"/>
            <a:extLst>
              <a:ext uri="{FF2B5EF4-FFF2-40B4-BE49-F238E27FC236}">
                <a16:creationId xmlns:a16="http://schemas.microsoft.com/office/drawing/2014/main" id="{C5EF2C08-4019-29F5-D567-06AE5E0FE46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0438214"/>
      </p:ext>
    </p:extLst>
  </p:cSld>
  <p:clrMapOvr>
    <a:masterClrMapping/>
  </p:clrMapOvr>
  <mc:AlternateContent xmlns:mc="http://schemas.openxmlformats.org/markup-compatibility/2006" xmlns:p14="http://schemas.microsoft.com/office/powerpoint/2010/main">
    <mc:Choice Requires="p14">
      <p:transition spd="slow" p14:dur="2000" advTm="81722"/>
    </mc:Choice>
    <mc:Fallback xmlns="">
      <p:transition spd="slow" advTm="8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1768-07DB-4E93-B715-DC6822DB5CED}"/>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ST Benefit Limitations</a:t>
            </a:r>
          </a:p>
        </p:txBody>
      </p:sp>
      <p:sp>
        <p:nvSpPr>
          <p:cNvPr id="3" name="Text Placeholder 2">
            <a:extLst>
              <a:ext uri="{FF2B5EF4-FFF2-40B4-BE49-F238E27FC236}">
                <a16:creationId xmlns:a16="http://schemas.microsoft.com/office/drawing/2014/main" id="{63DB1E3B-13B6-4F74-984E-7AE32AE2A07F}"/>
              </a:ext>
            </a:extLst>
          </p:cNvPr>
          <p:cNvSpPr>
            <a:spLocks noGrp="1"/>
          </p:cNvSpPr>
          <p:nvPr>
            <p:ph type="body" sz="half" idx="22"/>
          </p:nvPr>
        </p:nvSpPr>
        <p:spPr>
          <a:xfrm>
            <a:off x="895348" y="1620916"/>
            <a:ext cx="10640768" cy="2646284"/>
          </a:xfrm>
        </p:spPr>
        <p:txBody>
          <a:bodyPr vert="horz" lIns="0" tIns="45720" rIns="91440" bIns="45720" rtlCol="0" anchor="t">
            <a:noAutofit/>
          </a:bodyPr>
          <a:lstStyle/>
          <a:p>
            <a:pPr marL="342900" marR="0" lvl="0" indent="-342900">
              <a:lnSpc>
                <a:spcPct val="107000"/>
              </a:lnSpc>
              <a:spcBef>
                <a:spcPts val="0"/>
              </a:spcBef>
              <a:spcAft>
                <a:spcPts val="800"/>
              </a:spcAft>
              <a:buFont typeface="Symbol" panose="05050102010706020507" pitchFamily="18" charset="2"/>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Eligible members may not receive both Rehabilitative and Habilitative speech therapy services on the same date of service.</a:t>
            </a:r>
          </a:p>
          <a:p>
            <a:pPr marL="342900" indent="-342900">
              <a:lnSpc>
                <a:spcPct val="107000"/>
              </a:lnSpc>
              <a:spcBef>
                <a:spcPts val="0"/>
              </a:spcBef>
              <a:spcAft>
                <a:spcPts val="800"/>
              </a:spcAft>
              <a:buFont typeface="Symbol" panose="05050102010706020507" pitchFamily="18" charset="2"/>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Speech Therapy is limited to five (5) units of service per date of service. Some specific daily limits per procedure code apply. Please see below: </a:t>
            </a:r>
          </a:p>
          <a:p>
            <a:pPr marL="742950" marR="0" lvl="1" indent="-285750">
              <a:lnSpc>
                <a:spcPct val="107000"/>
              </a:lnSpc>
              <a:spcBef>
                <a:spcPts val="0"/>
              </a:spcBef>
              <a:spcAft>
                <a:spcPts val="800"/>
              </a:spcAft>
              <a:buFont typeface="Arial" panose="020B0604020202020204" pitchFamily="34" charset="0"/>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While a maximum of five units of service is allowed per date of service, providers are required to consult the American Medical Association's (AMA) Current Procedural Terminology (CPT) manual for each coded service. Some codes represent a treatment session without regard to its length of time (one unit maximum) while other codes may be billed incrementally as "timed" units.</a:t>
            </a:r>
          </a:p>
          <a:p>
            <a:pPr marL="342900" marR="0" lvl="0" indent="-342900">
              <a:lnSpc>
                <a:spcPct val="107000"/>
              </a:lnSpc>
              <a:spcBef>
                <a:spcPts val="0"/>
              </a:spcBef>
              <a:spcAft>
                <a:spcPts val="800"/>
              </a:spcAft>
              <a:buFont typeface="Symbol" panose="05050102010706020507" pitchFamily="18" charset="2"/>
              <a:buChar cha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Members determined to need a speech generating device (HCPCS codes E2500, E2502, E2504, E2510, E2211, E2512, and E2599) should be referred to a Health First Colorado participating medical supplier to be prior authorized.</a:t>
            </a:r>
          </a:p>
          <a:p>
            <a:pPr marL="342900" indent="-342900">
              <a:lnSpc>
                <a:spcPct val="107000"/>
              </a:lnSpc>
              <a:spcBef>
                <a:spcPts val="0"/>
              </a:spcBef>
              <a:spcAft>
                <a:spcPts val="800"/>
              </a:spcAft>
              <a:buFont typeface="Symbol" panose="05050102010706020507" pitchFamily="18" charset="2"/>
              <a:buChar char=""/>
            </a:pPr>
            <a:endParaRPr lang="en-US" sz="120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This information can be found in the </a:t>
            </a:r>
            <a:r>
              <a:rPr lang="en-US" sz="1200">
                <a:solidFill>
                  <a:schemeClr val="accent2"/>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ST Billing Manual </a:t>
            </a: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for reference.</a:t>
            </a:r>
          </a:p>
        </p:txBody>
      </p:sp>
      <p:pic>
        <p:nvPicPr>
          <p:cNvPr id="4" name="Picture 3">
            <a:extLst>
              <a:ext uri="{FF2B5EF4-FFF2-40B4-BE49-F238E27FC236}">
                <a16:creationId xmlns:a16="http://schemas.microsoft.com/office/drawing/2014/main" id="{0A57EC86-43D2-4650-8D22-1D44770A9D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7796" y="6456133"/>
            <a:ext cx="1566808" cy="274344"/>
          </a:xfrm>
          <a:prstGeom prst="rect">
            <a:avLst/>
          </a:prstGeom>
        </p:spPr>
      </p:pic>
      <p:pic>
        <p:nvPicPr>
          <p:cNvPr id="14" name="Audio 13">
            <a:hlinkClick r:id="" action="ppaction://media"/>
            <a:extLst>
              <a:ext uri="{FF2B5EF4-FFF2-40B4-BE49-F238E27FC236}">
                <a16:creationId xmlns:a16="http://schemas.microsoft.com/office/drawing/2014/main" id="{0095E1A2-EC68-689E-95AC-335938FCCE3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7928614"/>
      </p:ext>
    </p:extLst>
  </p:cSld>
  <p:clrMapOvr>
    <a:masterClrMapping/>
  </p:clrMapOvr>
  <mc:AlternateContent xmlns:mc="http://schemas.openxmlformats.org/markup-compatibility/2006" xmlns:p14="http://schemas.microsoft.com/office/powerpoint/2010/main">
    <mc:Choice Requires="p14">
      <p:transition spd="slow" p14:dur="2000" advTm="51091"/>
    </mc:Choice>
    <mc:Fallback xmlns="">
      <p:transition spd="slow" advTm="51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80504-7F79-4D5F-AE4B-8EB582FB35A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Documentation Requirements</a:t>
            </a:r>
          </a:p>
        </p:txBody>
      </p:sp>
      <p:sp>
        <p:nvSpPr>
          <p:cNvPr id="3" name="Text Placeholder 2">
            <a:extLst>
              <a:ext uri="{FF2B5EF4-FFF2-40B4-BE49-F238E27FC236}">
                <a16:creationId xmlns:a16="http://schemas.microsoft.com/office/drawing/2014/main" id="{3EF85A6A-5E53-7CB9-295D-865FA28E412C}"/>
              </a:ext>
            </a:extLst>
          </p:cNvPr>
          <p:cNvSpPr>
            <a:spLocks noGrp="1"/>
          </p:cNvSpPr>
          <p:nvPr>
            <p:ph type="body" sz="half" idx="22"/>
          </p:nvPr>
        </p:nvSpPr>
        <p:spPr/>
        <p:txBody>
          <a:bodyPr/>
          <a:lstStyle/>
          <a:p>
            <a:r>
              <a:rPr lang="en-US" sz="1200" b="1" dirty="0">
                <a:latin typeface="Arial" panose="020B0604020202020204" pitchFamily="34" charset="0"/>
                <a:cs typeface="Arial" panose="020B0604020202020204" pitchFamily="34" charset="0"/>
              </a:rPr>
              <a:t>Providers need to submit the following documentation on new admissions: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Evaluation/Re-evaluation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An order/referral/plan of care that is signed by either an MD, DO, NP or PA with either a physical signature or a CMS compliant electronic signature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An order/referral/plan of care that includes the diagnosis, type of therapy, frequency and duration specification and covers the PAR dates requested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 plan of care that is within 90 calendar days prior to the requested start date and includes the diagnosis, type of therapy, therapeutic interventions, frequency and duration specifications and cover the PAR dates requested. </a:t>
            </a:r>
          </a:p>
          <a:p>
            <a:r>
              <a:rPr lang="en-US" sz="1200" b="1" dirty="0">
                <a:latin typeface="Arial" panose="020B0604020202020204" pitchFamily="34" charset="0"/>
                <a:cs typeface="Arial" panose="020B0604020202020204" pitchFamily="34" charset="0"/>
              </a:rPr>
              <a:t>Providers need to submit the following documentation for continuation of care reviews: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Evaluation/Re-evaluation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An order/referral/plan of care that is signed by either an MD, DO, NP or PA with either a physical signature or a CMS compliant electronic signature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An order/referral/plan of care that includes the diagnosis, type of therapy, frequency and duration specification and covers the PAR dates requested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 plan of care that is within 90 calendar days prior to the requested start date and includes the diagnosis, type of therapy, therapeutic interventions, frequency and duration specifications and cover the PAR dates requested.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 recent complete therapy re-evaluation or updated progress notes on the current plan of that shows either progress, or lack thereof, for review. This must be performed within the last 60 days prior to start date. </a:t>
            </a:r>
          </a:p>
          <a:p>
            <a:r>
              <a:rPr lang="en-US" sz="1200" dirty="0">
                <a:latin typeface="Arial" panose="020B0604020202020204" pitchFamily="34" charset="0"/>
                <a:cs typeface="Arial" panose="020B0604020202020204" pitchFamily="34" charset="0"/>
              </a:rPr>
              <a:t>For more information, please refer to the July Provider Bulletin </a:t>
            </a:r>
            <a:r>
              <a:rPr lang="en-US" sz="1200" b="1"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https://hcpf.colorado.gov/bulletins</a:t>
            </a:r>
            <a:r>
              <a:rPr lang="en-US" sz="1200" dirty="0">
                <a:latin typeface="Arial" panose="020B0604020202020204" pitchFamily="34" charset="0"/>
                <a:cs typeface="Arial" panose="020B0604020202020204" pitchFamily="34" charset="0"/>
              </a:rPr>
              <a:t>  and the Speech Therapy Billing Manual </a:t>
            </a:r>
            <a:r>
              <a:rPr lang="en-US" sz="1200" b="1"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https://hcpf.colorado.gov/speech-therapy-manual</a:t>
            </a:r>
            <a:r>
              <a:rPr lang="en-US" sz="1200" b="1" dirty="0">
                <a:solidFill>
                  <a:srgbClr val="0070C0"/>
                </a:solidFill>
                <a:latin typeface="Arial" panose="020B0604020202020204" pitchFamily="34" charset="0"/>
                <a:cs typeface="Arial" panose="020B0604020202020204" pitchFamily="34" charset="0"/>
              </a:rPr>
              <a:t> .</a:t>
            </a:r>
          </a:p>
        </p:txBody>
      </p:sp>
      <p:pic>
        <p:nvPicPr>
          <p:cNvPr id="20" name="Audio 19">
            <a:hlinkClick r:id="" action="ppaction://media"/>
            <a:extLst>
              <a:ext uri="{FF2B5EF4-FFF2-40B4-BE49-F238E27FC236}">
                <a16:creationId xmlns:a16="http://schemas.microsoft.com/office/drawing/2014/main" id="{D0A6982F-32B5-17BC-E767-4205DA0673C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1344582"/>
      </p:ext>
    </p:extLst>
  </p:cSld>
  <p:clrMapOvr>
    <a:masterClrMapping/>
  </p:clrMapOvr>
  <mc:AlternateContent xmlns:mc="http://schemas.openxmlformats.org/markup-compatibility/2006" xmlns:p14="http://schemas.microsoft.com/office/powerpoint/2010/main">
    <mc:Choice Requires="p14">
      <p:transition spd="slow" p14:dur="2000" advTm="77671"/>
    </mc:Choice>
    <mc:Fallback xmlns="">
      <p:transition spd="slow" advTm="77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F928-9DB5-44A4-A2BA-DDB9FC7E06A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ST: Two or more services performed</a:t>
            </a:r>
          </a:p>
        </p:txBody>
      </p:sp>
      <p:sp>
        <p:nvSpPr>
          <p:cNvPr id="3" name="Text Placeholder 2">
            <a:extLst>
              <a:ext uri="{FF2B5EF4-FFF2-40B4-BE49-F238E27FC236}">
                <a16:creationId xmlns:a16="http://schemas.microsoft.com/office/drawing/2014/main" id="{8ED27483-B9DB-4A34-B0F2-34A0BFA33C1F}"/>
              </a:ext>
            </a:extLst>
          </p:cNvPr>
          <p:cNvSpPr>
            <a:spLocks noGrp="1"/>
          </p:cNvSpPr>
          <p:nvPr>
            <p:ph type="body" sz="half" idx="22"/>
          </p:nvPr>
        </p:nvSpPr>
        <p:spPr>
          <a:xfrm>
            <a:off x="885824" y="1459492"/>
            <a:ext cx="10640768" cy="789726"/>
          </a:xfrm>
        </p:spPr>
        <p:txBody>
          <a:bodyPr vert="horz" lIns="0" tIns="45720" rIns="91440" bIns="45720" rtlCol="0" anchor="t">
            <a:noAutofit/>
          </a:bodyPr>
          <a:lstStyle/>
          <a:p>
            <a:r>
              <a:rPr lang="en-US" sz="1200" b="1">
                <a:latin typeface="Arial" panose="020B0604020202020204" pitchFamily="34" charset="0"/>
                <a:ea typeface="Open Sans"/>
                <a:cs typeface="Arial" panose="020B0604020202020204" pitchFamily="34" charset="0"/>
              </a:rPr>
              <a:t>Example 1: </a:t>
            </a: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ea typeface="Open Sans"/>
                <a:cs typeface="Arial" panose="020B0604020202020204" pitchFamily="34" charset="0"/>
              </a:rPr>
              <a:t>Doctor/clinic performs two separate services, both under 8 mins.  Combine the two service minutes together. If the total time equals the time range of 8 to 22 mins, bill for the service performed with the most minutes as 1 unit. </a:t>
            </a:r>
            <a:endParaRPr lang="en-US" sz="1200">
              <a:latin typeface="Arial" panose="020B0604020202020204" pitchFamily="34" charset="0"/>
              <a:cs typeface="Arial" panose="020B0604020202020204" pitchFamily="34" charset="0"/>
            </a:endParaRPr>
          </a:p>
          <a:p>
            <a:pPr marL="285750" indent="-285750">
              <a:spcBef>
                <a:spcPts val="0"/>
              </a:spcBef>
              <a:buFont typeface="Arial" panose="020B0604020202020204" pitchFamily="34" charset="0"/>
              <a:buChar char="•"/>
            </a:pPr>
            <a:r>
              <a:rPr lang="en-US" sz="1200">
                <a:latin typeface="Arial" panose="020B0604020202020204" pitchFamily="34" charset="0"/>
                <a:cs typeface="Arial" panose="020B0604020202020204" pitchFamily="34" charset="0"/>
              </a:rPr>
              <a:t>Document the total number of timed minutes in the Visits/Encounter table.</a:t>
            </a:r>
          </a:p>
          <a:p>
            <a:pPr marL="285750" indent="-285750">
              <a:spcBef>
                <a:spcPts val="0"/>
              </a:spcBef>
              <a:buFont typeface="Arial" panose="020B0604020202020204" pitchFamily="34" charset="0"/>
              <a:buChar char="•"/>
            </a:pPr>
            <a:r>
              <a:rPr lang="en-US" sz="1200">
                <a:latin typeface="Arial" panose="020B0604020202020204" pitchFamily="34" charset="0"/>
                <a:cs typeface="Arial" panose="020B0604020202020204" pitchFamily="34" charset="0"/>
              </a:rPr>
              <a:t>To bill for multiple timed services over 8 mins, combine the total time together.</a:t>
            </a:r>
          </a:p>
          <a:p>
            <a:r>
              <a:rPr lang="en-US" sz="1200" b="1">
                <a:latin typeface="Arial" panose="020B0604020202020204" pitchFamily="34" charset="0"/>
                <a:cs typeface="Arial" panose="020B0604020202020204" pitchFamily="34" charset="0"/>
              </a:rPr>
              <a:t>Example 2:</a:t>
            </a:r>
          </a:p>
          <a:p>
            <a:pPr marL="285750" indent="-285750">
              <a:spcBef>
                <a:spcPts val="0"/>
              </a:spcBef>
              <a:buFont typeface="Arial" panose="020B0604020202020204" pitchFamily="34" charset="0"/>
              <a:buChar char="•"/>
            </a:pPr>
            <a:r>
              <a:rPr lang="en-US" sz="1200">
                <a:latin typeface="Arial" panose="020B0604020202020204" pitchFamily="34" charset="0"/>
                <a:cs typeface="Arial" panose="020B0604020202020204" pitchFamily="34" charset="0"/>
              </a:rPr>
              <a:t>24 minutes of neuromuscular reeducation, code 97112</a:t>
            </a:r>
          </a:p>
          <a:p>
            <a:pPr marL="285750" indent="-285750">
              <a:spcBef>
                <a:spcPts val="0"/>
              </a:spcBef>
              <a:buFont typeface="Arial" panose="020B0604020202020204" pitchFamily="34" charset="0"/>
              <a:buChar char="•"/>
            </a:pPr>
            <a:r>
              <a:rPr lang="en-US" sz="1200">
                <a:latin typeface="Arial" panose="020B0604020202020204" pitchFamily="34" charset="0"/>
                <a:cs typeface="Arial" panose="020B0604020202020204" pitchFamily="34" charset="0"/>
              </a:rPr>
              <a:t>23 minutes of therapeutic exercise, code 97110</a:t>
            </a:r>
          </a:p>
          <a:p>
            <a:pPr marL="285750" indent="-285750">
              <a:spcBef>
                <a:spcPts val="0"/>
              </a:spcBef>
              <a:buFont typeface="Arial" panose="020B0604020202020204" pitchFamily="34" charset="0"/>
              <a:buChar char="•"/>
            </a:pPr>
            <a:r>
              <a:rPr lang="en-US" sz="1200">
                <a:latin typeface="Arial" panose="020B0604020202020204" pitchFamily="34" charset="0"/>
                <a:cs typeface="Arial" panose="020B0604020202020204" pitchFamily="34" charset="0"/>
              </a:rPr>
              <a:t>Total treatment time = 47 minutes or (3 units)</a:t>
            </a:r>
          </a:p>
          <a:p>
            <a:pPr>
              <a:spcBef>
                <a:spcPts val="0"/>
              </a:spcBef>
            </a:pPr>
            <a:endParaRPr lang="en-US" sz="1200">
              <a:latin typeface="Arial" panose="020B0604020202020204" pitchFamily="34" charset="0"/>
              <a:cs typeface="Arial" panose="020B0604020202020204" pitchFamily="34" charset="0"/>
            </a:endParaRPr>
          </a:p>
          <a:p>
            <a:pPr>
              <a:spcBef>
                <a:spcPts val="0"/>
              </a:spcBef>
            </a:pPr>
            <a:r>
              <a:rPr lang="en-US" sz="1200" b="1">
                <a:latin typeface="Arial" panose="020B0604020202020204" pitchFamily="34" charset="0"/>
                <a:cs typeface="Arial" panose="020B0604020202020204" pitchFamily="34" charset="0"/>
              </a:rPr>
              <a:t>Example 3:</a:t>
            </a:r>
          </a:p>
          <a:p>
            <a:pPr marL="285750" indent="-285750">
              <a:spcBef>
                <a:spcPts val="0"/>
              </a:spcBef>
              <a:buFont typeface="Arial" panose="020B0604020202020204" pitchFamily="34" charset="0"/>
              <a:buChar char="•"/>
            </a:pPr>
            <a:r>
              <a:rPr lang="en-US" sz="1200">
                <a:latin typeface="Arial" panose="020B0604020202020204" pitchFamily="34" charset="0"/>
                <a:cs typeface="Arial" panose="020B0604020202020204" pitchFamily="34" charset="0"/>
              </a:rPr>
              <a:t>7 minutes of neuromuscular reeducation (97112)</a:t>
            </a:r>
          </a:p>
          <a:p>
            <a:pPr marL="285750" indent="-285750">
              <a:spcBef>
                <a:spcPts val="0"/>
              </a:spcBef>
              <a:buFont typeface="Arial" panose="020B0604020202020204" pitchFamily="34" charset="0"/>
              <a:buChar char="•"/>
            </a:pPr>
            <a:r>
              <a:rPr lang="en-US" sz="1200">
                <a:latin typeface="Arial" panose="020B0604020202020204" pitchFamily="34" charset="0"/>
                <a:cs typeface="Arial" panose="020B0604020202020204" pitchFamily="34" charset="0"/>
              </a:rPr>
              <a:t>7 minutes therapeutic exercise (97110)</a:t>
            </a:r>
          </a:p>
          <a:p>
            <a:pPr marL="285750" indent="-285750">
              <a:spcBef>
                <a:spcPts val="0"/>
              </a:spcBef>
              <a:buFont typeface="Arial" panose="020B0604020202020204" pitchFamily="34" charset="0"/>
              <a:buChar char="•"/>
            </a:pPr>
            <a:r>
              <a:rPr lang="en-US" sz="1200">
                <a:latin typeface="Arial" panose="020B0604020202020204" pitchFamily="34" charset="0"/>
                <a:cs typeface="Arial" panose="020B0604020202020204" pitchFamily="34" charset="0"/>
              </a:rPr>
              <a:t>7 minutes manual therapy (97140)</a:t>
            </a:r>
          </a:p>
          <a:p>
            <a:pPr marL="285750" indent="-285750">
              <a:spcBef>
                <a:spcPts val="0"/>
              </a:spcBef>
              <a:buFont typeface="Arial" panose="020B0604020202020204" pitchFamily="34" charset="0"/>
              <a:buChar char="•"/>
            </a:pPr>
            <a:r>
              <a:rPr lang="en-US" sz="1200">
                <a:latin typeface="Arial" panose="020B0604020202020204" pitchFamily="34" charset="0"/>
                <a:ea typeface="Open Sans"/>
                <a:cs typeface="Arial" panose="020B0604020202020204" pitchFamily="34" charset="0"/>
              </a:rPr>
              <a:t>Total timed minutes = 21 minutes (1 unit)</a:t>
            </a:r>
          </a:p>
          <a:p>
            <a:pPr marL="285750" indent="-285750">
              <a:spcBef>
                <a:spcPts val="0"/>
              </a:spcBef>
              <a:buFont typeface="Arial" panose="020B0604020202020204" pitchFamily="34" charset="0"/>
              <a:buChar char="•"/>
            </a:pPr>
            <a:endParaRPr lang="en-US" sz="1200">
              <a:latin typeface="Arial" panose="020B0604020202020204" pitchFamily="34" charset="0"/>
              <a:ea typeface="Open Sans"/>
              <a:cs typeface="Arial" panose="020B0604020202020204" pitchFamily="34" charset="0"/>
            </a:endParaRPr>
          </a:p>
          <a:p>
            <a:r>
              <a:rPr lang="en-US" sz="1200" b="1">
                <a:latin typeface="Arial" panose="020B0604020202020204" pitchFamily="34" charset="0"/>
                <a:cs typeface="Arial" panose="020B0604020202020204" pitchFamily="34" charset="0"/>
              </a:rPr>
              <a:t>Determining What Time Counts towards a 15-minute Timed Codes Unit </a:t>
            </a:r>
          </a:p>
          <a:p>
            <a:r>
              <a:rPr lang="en-US" sz="1200">
                <a:latin typeface="Arial" panose="020B0604020202020204" pitchFamily="34" charset="0"/>
                <a:cs typeface="Arial" panose="020B0604020202020204" pitchFamily="34" charset="0"/>
              </a:rPr>
              <a:t>Only count time where services/treatment are being performed for/with the patient. Toileting, rest, waiting to use equipment, or for treatment to begin, etc., are not considered treatment time</a:t>
            </a:r>
            <a:r>
              <a:rPr lang="en-US"/>
              <a:t>.</a:t>
            </a:r>
          </a:p>
          <a:p>
            <a:endParaRPr lang="en-US"/>
          </a:p>
        </p:txBody>
      </p:sp>
      <p:pic>
        <p:nvPicPr>
          <p:cNvPr id="4" name="Picture 3">
            <a:extLst>
              <a:ext uri="{FF2B5EF4-FFF2-40B4-BE49-F238E27FC236}">
                <a16:creationId xmlns:a16="http://schemas.microsoft.com/office/drawing/2014/main" id="{1FB309D4-629E-472B-B908-E144B0BBAF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7796" y="6456133"/>
            <a:ext cx="1566808" cy="274344"/>
          </a:xfrm>
          <a:prstGeom prst="rect">
            <a:avLst/>
          </a:prstGeom>
        </p:spPr>
      </p:pic>
      <p:pic>
        <p:nvPicPr>
          <p:cNvPr id="14" name="Audio 13">
            <a:hlinkClick r:id="" action="ppaction://media"/>
            <a:extLst>
              <a:ext uri="{FF2B5EF4-FFF2-40B4-BE49-F238E27FC236}">
                <a16:creationId xmlns:a16="http://schemas.microsoft.com/office/drawing/2014/main" id="{BDFD9D52-1046-FE6F-7705-B1E60708D11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9726817"/>
      </p:ext>
    </p:extLst>
  </p:cSld>
  <p:clrMapOvr>
    <a:masterClrMapping/>
  </p:clrMapOvr>
  <mc:AlternateContent xmlns:mc="http://schemas.openxmlformats.org/markup-compatibility/2006" xmlns:p14="http://schemas.microsoft.com/office/powerpoint/2010/main">
    <mc:Choice Requires="p14">
      <p:transition spd="slow" p14:dur="2000" advTm="73333"/>
    </mc:Choice>
    <mc:Fallback xmlns="">
      <p:transition spd="slow" advTm="7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4A10B-D7E5-4276-BB60-38F6F7D0E827}"/>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Service Units for Outpatient Therapies</a:t>
            </a:r>
          </a:p>
        </p:txBody>
      </p:sp>
      <p:sp>
        <p:nvSpPr>
          <p:cNvPr id="3" name="Text Placeholder 2">
            <a:extLst>
              <a:ext uri="{FF2B5EF4-FFF2-40B4-BE49-F238E27FC236}">
                <a16:creationId xmlns:a16="http://schemas.microsoft.com/office/drawing/2014/main" id="{DDA62BF2-F720-4585-9B7A-6B617101FFDE}"/>
              </a:ext>
            </a:extLst>
          </p:cNvPr>
          <p:cNvSpPr>
            <a:spLocks noGrp="1"/>
          </p:cNvSpPr>
          <p:nvPr>
            <p:ph type="body" sz="half" idx="22"/>
          </p:nvPr>
        </p:nvSpPr>
        <p:spPr>
          <a:xfrm>
            <a:off x="885824" y="1639966"/>
            <a:ext cx="10640768" cy="2970134"/>
          </a:xfrm>
        </p:spPr>
        <p:txBody>
          <a:bodyPr/>
          <a:lstStyle/>
          <a:p>
            <a:pPr>
              <a:lnSpc>
                <a:spcPct val="107000"/>
              </a:lnSpc>
              <a:spcBef>
                <a:spcPts val="200"/>
              </a:spcBef>
            </a:pPr>
            <a:r>
              <a:rPr lang="en-US" sz="1200" b="1">
                <a:solidFill>
                  <a:srgbClr val="2F5496"/>
                </a:solidFill>
                <a:latin typeface="Arial" panose="020B0604020202020204" pitchFamily="34" charset="0"/>
                <a:ea typeface="Yu Gothic Light" panose="020B0300000000000000" pitchFamily="34" charset="-128"/>
                <a:cs typeface="Arial" panose="020B0604020202020204" pitchFamily="34" charset="0"/>
              </a:rPr>
              <a:t>Unit/Quantity Calculation</a:t>
            </a:r>
            <a:endParaRPr lang="en-US" sz="1200" b="1">
              <a:solidFill>
                <a:srgbClr val="1F3763"/>
              </a:solidFill>
              <a:latin typeface="Arial" panose="020B0604020202020204" pitchFamily="34" charset="0"/>
              <a:ea typeface="Yu Gothic Light" panose="020B0300000000000000" pitchFamily="34" charset="-128"/>
              <a:cs typeface="Arial" panose="020B0604020202020204" pitchFamily="34" charset="0"/>
            </a:endParaRPr>
          </a:p>
          <a:p>
            <a:pPr>
              <a:lnSpc>
                <a:spcPct val="107000"/>
              </a:lnSpc>
              <a:spcBef>
                <a:spcPts val="0"/>
              </a:spcBef>
              <a:spcAft>
                <a:spcPts val="800"/>
              </a:spcAft>
            </a:pP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A unit equals either 1) a timed increment, or 2) one treatment session as described in the specific CPT procedure codes.</a:t>
            </a: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1200">
                <a:solidFill>
                  <a:srgbClr val="000000"/>
                </a:solidFill>
                <a:latin typeface="Arial" panose="020B0604020202020204" pitchFamily="34" charset="0"/>
                <a:ea typeface="Times New Roman" panose="02020603050405020304" pitchFamily="18" charset="0"/>
                <a:cs typeface="Arial" panose="020B0604020202020204" pitchFamily="34" charset="0"/>
              </a:rPr>
              <a:t>Submit PARs for the number of units for each specific procedure code requested, not for the number of services. </a:t>
            </a: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200"/>
              </a:spcBef>
            </a:pPr>
            <a:r>
              <a:rPr lang="en-US" sz="1200" b="1">
                <a:solidFill>
                  <a:srgbClr val="2F5496"/>
                </a:solidFill>
                <a:latin typeface="Arial" panose="020B0604020202020204" pitchFamily="34" charset="0"/>
                <a:ea typeface="Yu Gothic Light" panose="020B0300000000000000" pitchFamily="34" charset="-128"/>
                <a:cs typeface="Arial" panose="020B0604020202020204" pitchFamily="34" charset="0"/>
              </a:rPr>
              <a:t>Time and Untimed Codes</a:t>
            </a:r>
            <a:endParaRPr lang="en-US" sz="1200" b="1">
              <a:solidFill>
                <a:srgbClr val="1F3763"/>
              </a:solidFill>
              <a:latin typeface="Arial" panose="020B0604020202020204" pitchFamily="34" charset="0"/>
              <a:ea typeface="Yu Gothic Light" panose="020B0300000000000000" pitchFamily="34" charset="-128"/>
              <a:cs typeface="Arial" panose="020B0604020202020204" pitchFamily="34" charset="0"/>
            </a:endParaRPr>
          </a:p>
          <a:p>
            <a:pPr>
              <a:lnSpc>
                <a:spcPct val="107000"/>
              </a:lnSpc>
              <a:spcBef>
                <a:spcPts val="0"/>
              </a:spcBef>
              <a:spcAft>
                <a:spcPts val="800"/>
              </a:spcAft>
            </a:pPr>
            <a:r>
              <a:rPr lang="en-US" sz="1200" i="1">
                <a:latin typeface="Arial" panose="020B0604020202020204" pitchFamily="34" charset="0"/>
                <a:ea typeface="Calibri" panose="020F0502020204030204" pitchFamily="34" charset="0"/>
                <a:cs typeface="Arial" panose="020B0604020202020204" pitchFamily="34" charset="0"/>
              </a:rPr>
              <a:t>Timed Codes</a:t>
            </a:r>
            <a:r>
              <a:rPr lang="en-US" sz="1200">
                <a:latin typeface="Arial" panose="020B0604020202020204" pitchFamily="34" charset="0"/>
                <a:ea typeface="Calibri" panose="020F0502020204030204" pitchFamily="34" charset="0"/>
                <a:cs typeface="Arial" panose="020B0604020202020204" pitchFamily="34" charset="0"/>
              </a:rPr>
              <a:t>: 1 unit = 15 minutes</a:t>
            </a:r>
          </a:p>
          <a:p>
            <a:pPr>
              <a:lnSpc>
                <a:spcPct val="107000"/>
              </a:lnSpc>
              <a:spcBef>
                <a:spcPts val="0"/>
              </a:spcBef>
              <a:spcAft>
                <a:spcPts val="800"/>
              </a:spcAft>
            </a:pPr>
            <a:r>
              <a:rPr lang="en-US" sz="1200" i="1">
                <a:latin typeface="Arial" panose="020B0604020202020204" pitchFamily="34" charset="0"/>
                <a:ea typeface="Calibri" panose="020F0502020204030204" pitchFamily="34" charset="0"/>
                <a:cs typeface="Arial" panose="020B0604020202020204" pitchFamily="34" charset="0"/>
              </a:rPr>
              <a:t>Untimed Codes</a:t>
            </a:r>
            <a:r>
              <a:rPr lang="en-US" sz="1200">
                <a:latin typeface="Arial" panose="020B0604020202020204" pitchFamily="34" charset="0"/>
                <a:ea typeface="Calibri" panose="020F0502020204030204" pitchFamily="34" charset="0"/>
                <a:cs typeface="Arial" panose="020B0604020202020204" pitchFamily="34" charset="0"/>
              </a:rPr>
              <a:t>: based on the # of times the procedure is performed. </a:t>
            </a:r>
          </a:p>
          <a:p>
            <a:pPr>
              <a:lnSpc>
                <a:spcPct val="107000"/>
              </a:lnSpc>
              <a:spcBef>
                <a:spcPts val="0"/>
              </a:spcBef>
              <a:spcAft>
                <a:spcPts val="800"/>
              </a:spcAft>
            </a:pPr>
            <a:r>
              <a:rPr lang="en-US" sz="1200">
                <a:latin typeface="Arial" panose="020B0604020202020204" pitchFamily="34" charset="0"/>
                <a:ea typeface="Calibri" panose="020F0502020204030204" pitchFamily="34" charset="0"/>
                <a:cs typeface="Arial" panose="020B0604020202020204" pitchFamily="34" charset="0"/>
              </a:rPr>
              <a:t>When reporting service units for the coding system and the </a:t>
            </a:r>
            <a:r>
              <a:rPr lang="en-US" sz="1200" u="sng">
                <a:latin typeface="Arial" panose="020B0604020202020204" pitchFamily="34" charset="0"/>
                <a:ea typeface="Calibri" panose="020F0502020204030204" pitchFamily="34" charset="0"/>
                <a:cs typeface="Arial" panose="020B0604020202020204" pitchFamily="34" charset="0"/>
              </a:rPr>
              <a:t>procedure is not defined by a specific timeframe</a:t>
            </a:r>
            <a:r>
              <a:rPr lang="en-US" sz="1200">
                <a:latin typeface="Arial" panose="020B0604020202020204" pitchFamily="34" charset="0"/>
                <a:ea typeface="Calibri" panose="020F0502020204030204" pitchFamily="34" charset="0"/>
                <a:cs typeface="Arial" panose="020B0604020202020204" pitchFamily="34" charset="0"/>
              </a:rPr>
              <a:t>, the provider enters </a:t>
            </a:r>
            <a:r>
              <a:rPr lang="en-US" sz="1200" b="1">
                <a:latin typeface="Arial" panose="020B0604020202020204" pitchFamily="34" charset="0"/>
                <a:ea typeface="Calibri" panose="020F0502020204030204" pitchFamily="34" charset="0"/>
                <a:cs typeface="Arial" panose="020B0604020202020204" pitchFamily="34" charset="0"/>
              </a:rPr>
              <a:t>1 </a:t>
            </a:r>
            <a:r>
              <a:rPr lang="en-US" sz="1200">
                <a:latin typeface="Arial" panose="020B0604020202020204" pitchFamily="34" charset="0"/>
                <a:ea typeface="Calibri" panose="020F0502020204030204" pitchFamily="34" charset="0"/>
                <a:cs typeface="Arial" panose="020B0604020202020204" pitchFamily="34" charset="0"/>
              </a:rPr>
              <a:t>in the labeled </a:t>
            </a:r>
            <a:r>
              <a:rPr lang="en-US" sz="1200" b="1">
                <a:latin typeface="Arial" panose="020B0604020202020204" pitchFamily="34" charset="0"/>
                <a:ea typeface="Calibri" panose="020F0502020204030204" pitchFamily="34" charset="0"/>
                <a:cs typeface="Arial" panose="020B0604020202020204" pitchFamily="34" charset="0"/>
              </a:rPr>
              <a:t>Units</a:t>
            </a:r>
            <a:r>
              <a:rPr lang="en-US" sz="1200">
                <a:latin typeface="Arial" panose="020B0604020202020204" pitchFamily="34" charset="0"/>
                <a:ea typeface="Calibri" panose="020F0502020204030204" pitchFamily="34" charset="0"/>
                <a:cs typeface="Arial" panose="020B0604020202020204" pitchFamily="34" charset="0"/>
              </a:rPr>
              <a:t> field.  For these types of untimed codes, units are </a:t>
            </a:r>
            <a:r>
              <a:rPr lang="en-US" sz="1200" u="sng">
                <a:latin typeface="Arial" panose="020B0604020202020204" pitchFamily="34" charset="0"/>
                <a:ea typeface="Calibri" panose="020F0502020204030204" pitchFamily="34" charset="0"/>
                <a:cs typeface="Arial" panose="020B0604020202020204" pitchFamily="34" charset="0"/>
              </a:rPr>
              <a:t>reported based on the number of times the procedure is performed.</a:t>
            </a:r>
            <a:endParaRPr lang="en-US" sz="120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1200" b="1">
                <a:latin typeface="Arial" panose="020B0604020202020204" pitchFamily="34" charset="0"/>
                <a:ea typeface="Calibri" panose="020F0502020204030204" pitchFamily="34" charset="0"/>
                <a:cs typeface="Arial" panose="020B0604020202020204" pitchFamily="34" charset="0"/>
              </a:rPr>
              <a:t>Example A:</a:t>
            </a:r>
            <a:r>
              <a:rPr lang="en-US" sz="1200">
                <a:latin typeface="Arial" panose="020B0604020202020204" pitchFamily="34" charset="0"/>
                <a:ea typeface="Calibri" panose="020F0502020204030204" pitchFamily="34" charset="0"/>
                <a:cs typeface="Arial" panose="020B0604020202020204" pitchFamily="34" charset="0"/>
              </a:rPr>
              <a:t> 60 minutes of speech therapy has a Timed Code (97130), the provider reports 4 units. </a:t>
            </a:r>
          </a:p>
          <a:p>
            <a:pPr>
              <a:lnSpc>
                <a:spcPct val="107000"/>
              </a:lnSpc>
              <a:spcBef>
                <a:spcPts val="0"/>
              </a:spcBef>
              <a:spcAft>
                <a:spcPts val="800"/>
              </a:spcAft>
            </a:pPr>
            <a:r>
              <a:rPr lang="en-US" sz="1200" b="1">
                <a:latin typeface="Arial" panose="020B0604020202020204" pitchFamily="34" charset="0"/>
                <a:ea typeface="Calibri" panose="020F0502020204030204" pitchFamily="34" charset="0"/>
                <a:cs typeface="Arial" panose="020B0604020202020204" pitchFamily="34" charset="0"/>
              </a:rPr>
              <a:t>Example B:</a:t>
            </a:r>
            <a:r>
              <a:rPr lang="en-US" sz="1200">
                <a:latin typeface="Arial" panose="020B0604020202020204" pitchFamily="34" charset="0"/>
                <a:ea typeface="Calibri" panose="020F0502020204030204" pitchFamily="34" charset="0"/>
                <a:cs typeface="Arial" panose="020B0604020202020204" pitchFamily="34" charset="0"/>
              </a:rPr>
              <a:t> Pathology evaluation used as an Untimed code: 92521 entered as 1; only 1 evaluation was completed</a:t>
            </a:r>
            <a:r>
              <a:rPr lang="en-US">
                <a:ea typeface="Calibri" panose="020F0502020204030204" pitchFamily="34" charset="0"/>
                <a:cs typeface="Arial" panose="020B0604020202020204" pitchFamily="34" charset="0"/>
              </a:rPr>
              <a:t>.</a:t>
            </a:r>
            <a:endParaRPr lang="en-US">
              <a:latin typeface="Calibri" panose="020F0502020204030204" pitchFamily="34" charset="0"/>
              <a:ea typeface="Calibri" panose="020F0502020204030204" pitchFamily="34" charset="0"/>
              <a:cs typeface="Arial" panose="020B0604020202020204" pitchFamily="34" charset="0"/>
            </a:endParaRPr>
          </a:p>
          <a:p>
            <a:endParaRPr lang="en-US"/>
          </a:p>
        </p:txBody>
      </p:sp>
      <p:pic>
        <p:nvPicPr>
          <p:cNvPr id="4" name="Picture 3">
            <a:extLst>
              <a:ext uri="{FF2B5EF4-FFF2-40B4-BE49-F238E27FC236}">
                <a16:creationId xmlns:a16="http://schemas.microsoft.com/office/drawing/2014/main" id="{CE1E4D69-52DE-4803-B299-CB3D53B6B1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7796" y="6456133"/>
            <a:ext cx="1566808" cy="274344"/>
          </a:xfrm>
          <a:prstGeom prst="rect">
            <a:avLst/>
          </a:prstGeom>
        </p:spPr>
      </p:pic>
      <p:pic>
        <p:nvPicPr>
          <p:cNvPr id="6" name="Audio 5">
            <a:hlinkClick r:id="" action="ppaction://media"/>
            <a:extLst>
              <a:ext uri="{FF2B5EF4-FFF2-40B4-BE49-F238E27FC236}">
                <a16:creationId xmlns:a16="http://schemas.microsoft.com/office/drawing/2014/main" id="{E73F4BB5-C332-8EFC-D766-452275D3D1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6914593"/>
      </p:ext>
    </p:extLst>
  </p:cSld>
  <p:clrMapOvr>
    <a:masterClrMapping/>
  </p:clrMapOvr>
  <mc:AlternateContent xmlns:mc="http://schemas.openxmlformats.org/markup-compatibility/2006" xmlns:p14="http://schemas.microsoft.com/office/powerpoint/2010/main">
    <mc:Choice Requires="p14">
      <p:transition spd="slow" p14:dur="2000" advTm="58957"/>
    </mc:Choice>
    <mc:Fallback xmlns="">
      <p:transition spd="slow" advTm="5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C71C-38F7-4B5B-B8CB-779CCDDB468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Counting Minutes for Timed Codes</a:t>
            </a:r>
          </a:p>
        </p:txBody>
      </p:sp>
      <p:sp>
        <p:nvSpPr>
          <p:cNvPr id="3" name="Text Placeholder 2">
            <a:extLst>
              <a:ext uri="{FF2B5EF4-FFF2-40B4-BE49-F238E27FC236}">
                <a16:creationId xmlns:a16="http://schemas.microsoft.com/office/drawing/2014/main" id="{445E65F5-2F88-40B0-8A7B-565592A71265}"/>
              </a:ext>
            </a:extLst>
          </p:cNvPr>
          <p:cNvSpPr>
            <a:spLocks noGrp="1"/>
          </p:cNvSpPr>
          <p:nvPr>
            <p:ph type="body" sz="half" idx="22"/>
          </p:nvPr>
        </p:nvSpPr>
        <p:spPr/>
        <p:txBody>
          <a:bodyPr/>
          <a:lstStyle/>
          <a:p>
            <a:r>
              <a:rPr lang="en-US" sz="1200">
                <a:latin typeface="Arial" panose="020B0604020202020204" pitchFamily="34" charset="0"/>
                <a:cs typeface="Arial" panose="020B0604020202020204" pitchFamily="34" charset="0"/>
              </a:rPr>
              <a:t>Providers should not bill for services that occur in less than 8 minutes, but they can bill for services provided in the timespan of 8 to 22 minutes as 1 unit. </a:t>
            </a:r>
          </a:p>
          <a:p>
            <a:endParaRPr lang="en-US"/>
          </a:p>
          <a:p>
            <a:endParaRPr lang="en-US"/>
          </a:p>
        </p:txBody>
      </p:sp>
      <p:pic>
        <p:nvPicPr>
          <p:cNvPr id="7" name="Picture 6" descr="Table showing Units Number of Minutes&#10;1 unit is greater than or equal to 8 minutes through 22 minutes&#10;2 units is greater than or equal to 23 minutes through 37 minutes&#10;3 units is greater than or equal to 38 minutes through 52 minutes&#10;4 units is greater than or equal to 53 minutes through 67 minutes&#10;5 units is greater than or equal to 68 minutes through 82 minutes&#10;6 units is greater than or equal to 83 minutes through 97 minutes&#10;7 units is greater than or equal to 98 minutes through 112 minutes&#10;8 units is greater than or equal to 113 minutes through 127 minutes&#10;">
            <a:extLst>
              <a:ext uri="{FF2B5EF4-FFF2-40B4-BE49-F238E27FC236}">
                <a16:creationId xmlns:a16="http://schemas.microsoft.com/office/drawing/2014/main" id="{68283954-FB28-4B31-90C5-8BFC38F9AE9F}"/>
              </a:ext>
              <a:ext uri="{C183D7F6-B498-43B3-948B-1728B52AA6E4}">
                <adec:decorative xmlns:adec="http://schemas.microsoft.com/office/drawing/2017/decorative" val="0"/>
              </a:ext>
            </a:extLst>
          </p:cNvPr>
          <p:cNvPicPr/>
          <p:nvPr/>
        </p:nvPicPr>
        <p:blipFill>
          <a:blip r:embed="rId4">
            <a:extLst>
              <a:ext uri="{28A0092B-C50C-407E-A947-70E740481C1C}">
                <a14:useLocalDpi xmlns:a14="http://schemas.microsoft.com/office/drawing/2010/main" val="0"/>
              </a:ext>
            </a:extLst>
          </a:blip>
          <a:stretch>
            <a:fillRect/>
          </a:stretch>
        </p:blipFill>
        <p:spPr>
          <a:xfrm>
            <a:off x="3424137" y="2378831"/>
            <a:ext cx="4174222" cy="3467492"/>
          </a:xfrm>
          <a:prstGeom prst="rect">
            <a:avLst/>
          </a:prstGeom>
        </p:spPr>
      </p:pic>
      <p:pic>
        <p:nvPicPr>
          <p:cNvPr id="8" name="Picture 7">
            <a:extLst>
              <a:ext uri="{FF2B5EF4-FFF2-40B4-BE49-F238E27FC236}">
                <a16:creationId xmlns:a16="http://schemas.microsoft.com/office/drawing/2014/main" id="{57C75F03-AD11-48AA-9ECC-21FC8DDF6B9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7796" y="6456133"/>
            <a:ext cx="1566808" cy="274344"/>
          </a:xfrm>
          <a:prstGeom prst="rect">
            <a:avLst/>
          </a:prstGeom>
        </p:spPr>
      </p:pic>
      <p:pic>
        <p:nvPicPr>
          <p:cNvPr id="25" name="Audio 24">
            <a:hlinkClick r:id="" action="ppaction://media"/>
            <a:extLst>
              <a:ext uri="{FF2B5EF4-FFF2-40B4-BE49-F238E27FC236}">
                <a16:creationId xmlns:a16="http://schemas.microsoft.com/office/drawing/2014/main" id="{B9B179BF-ECF8-709D-DA06-618DC3BA8DB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50528"/>
      </p:ext>
    </p:extLst>
  </p:cSld>
  <p:clrMapOvr>
    <a:masterClrMapping/>
  </p:clrMapOvr>
  <mc:AlternateContent xmlns:mc="http://schemas.openxmlformats.org/markup-compatibility/2006" xmlns:p14="http://schemas.microsoft.com/office/powerpoint/2010/main">
    <mc:Choice Requires="p14">
      <p:transition spd="slow" p14:dur="2000" advTm="15116"/>
    </mc:Choice>
    <mc:Fallback xmlns="">
      <p:transition spd="slow" advTm="1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1904-36EE-4518-B34D-5E582D02FFF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Outpatient Therapies- Modifier Requirements</a:t>
            </a:r>
          </a:p>
        </p:txBody>
      </p:sp>
      <p:sp>
        <p:nvSpPr>
          <p:cNvPr id="3" name="Text Placeholder 2">
            <a:extLst>
              <a:ext uri="{FF2B5EF4-FFF2-40B4-BE49-F238E27FC236}">
                <a16:creationId xmlns:a16="http://schemas.microsoft.com/office/drawing/2014/main" id="{E35412AC-CCA7-4FAB-BD33-F494B1D880CA}"/>
              </a:ext>
            </a:extLst>
          </p:cNvPr>
          <p:cNvSpPr>
            <a:spLocks noGrp="1"/>
          </p:cNvSpPr>
          <p:nvPr>
            <p:ph type="body" sz="half" idx="22"/>
          </p:nvPr>
        </p:nvSpPr>
        <p:spPr/>
        <p:txBody>
          <a:bodyPr vert="horz" lIns="0" tIns="45720" rIns="91440" bIns="45720" rtlCol="0" anchor="t">
            <a:noAutofit/>
          </a:bodyPr>
          <a:lstStyle/>
          <a:p>
            <a:r>
              <a:rPr lang="en-US" sz="1200" dirty="0">
                <a:latin typeface="Arial" panose="020B0604020202020204" pitchFamily="34" charset="0"/>
                <a:ea typeface="Open Sans"/>
                <a:cs typeface="Arial" panose="020B0604020202020204" pitchFamily="34" charset="0"/>
              </a:rPr>
              <a:t>Modifier codes must be included for all ST requests. The same modifiers used on the PAR must be used on the claim, in the same order.</a:t>
            </a:r>
          </a:p>
          <a:p>
            <a:endParaRPr lang="en-US" dirty="0"/>
          </a:p>
        </p:txBody>
      </p:sp>
      <p:graphicFrame>
        <p:nvGraphicFramePr>
          <p:cNvPr id="8" name="Table 7" descr="Table showing modifiers . All speech therapy request use the GN modifier. Rehab ST add the 97 modifier, habilitative ST add the 96 modifier and Early Intervention ST add the TL modifier">
            <a:extLst>
              <a:ext uri="{FF2B5EF4-FFF2-40B4-BE49-F238E27FC236}">
                <a16:creationId xmlns:a16="http://schemas.microsoft.com/office/drawing/2014/main" id="{E384031E-6D40-4D1B-8905-E52F56B05534}"/>
              </a:ext>
            </a:extLst>
          </p:cNvPr>
          <p:cNvGraphicFramePr>
            <a:graphicFrameLocks noGrp="1"/>
          </p:cNvGraphicFramePr>
          <p:nvPr>
            <p:extLst>
              <p:ext uri="{D42A27DB-BD31-4B8C-83A1-F6EECF244321}">
                <p14:modId xmlns:p14="http://schemas.microsoft.com/office/powerpoint/2010/main" val="221260119"/>
              </p:ext>
            </p:extLst>
          </p:nvPr>
        </p:nvGraphicFramePr>
        <p:xfrm>
          <a:off x="885824" y="2341027"/>
          <a:ext cx="9191970" cy="1535300"/>
        </p:xfrm>
        <a:graphic>
          <a:graphicData uri="http://schemas.openxmlformats.org/drawingml/2006/table">
            <a:tbl>
              <a:tblPr firstRow="1" firstCol="1" bandRow="1"/>
              <a:tblGrid>
                <a:gridCol w="3393548">
                  <a:extLst>
                    <a:ext uri="{9D8B030D-6E8A-4147-A177-3AD203B41FA5}">
                      <a16:colId xmlns:a16="http://schemas.microsoft.com/office/drawing/2014/main" val="2810911105"/>
                    </a:ext>
                  </a:extLst>
                </a:gridCol>
                <a:gridCol w="1131742">
                  <a:extLst>
                    <a:ext uri="{9D8B030D-6E8A-4147-A177-3AD203B41FA5}">
                      <a16:colId xmlns:a16="http://schemas.microsoft.com/office/drawing/2014/main" val="47441713"/>
                    </a:ext>
                  </a:extLst>
                </a:gridCol>
                <a:gridCol w="1499647">
                  <a:extLst>
                    <a:ext uri="{9D8B030D-6E8A-4147-A177-3AD203B41FA5}">
                      <a16:colId xmlns:a16="http://schemas.microsoft.com/office/drawing/2014/main" val="2294105887"/>
                    </a:ext>
                  </a:extLst>
                </a:gridCol>
                <a:gridCol w="3167033">
                  <a:extLst>
                    <a:ext uri="{9D8B030D-6E8A-4147-A177-3AD203B41FA5}">
                      <a16:colId xmlns:a16="http://schemas.microsoft.com/office/drawing/2014/main" val="4183658575"/>
                    </a:ext>
                  </a:extLst>
                </a:gridCol>
              </a:tblGrid>
              <a:tr h="246665">
                <a:tc>
                  <a:txBody>
                    <a:bodyPr/>
                    <a:lstStyle/>
                    <a:p>
                      <a:pPr marL="0" marR="0">
                        <a:lnSpc>
                          <a:spcPct val="107000"/>
                        </a:lnSpc>
                        <a:spcBef>
                          <a:spcPts val="0"/>
                        </a:spcBef>
                        <a:spcAft>
                          <a:spcPts val="0"/>
                        </a:spcAft>
                      </a:pPr>
                      <a:r>
                        <a:rPr lang="en-US" sz="1400" b="1">
                          <a:solidFill>
                            <a:srgbClr val="000000"/>
                          </a:solidFill>
                          <a:effectLst/>
                          <a:latin typeface="Open Sans"/>
                          <a:ea typeface="Calibri" panose="020F0502020204030204" pitchFamily="34" charset="0"/>
                          <a:cs typeface="Arial"/>
                        </a:rPr>
                        <a:t>Outpatient Therapy Type</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Open Sans"/>
                          <a:ea typeface="Calibri" panose="020F0502020204030204" pitchFamily="34" charset="0"/>
                          <a:cs typeface="Arial"/>
                        </a:rPr>
                        <a:t>Modifier 1</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Open Sans"/>
                          <a:ea typeface="Calibri" panose="020F0502020204030204" pitchFamily="34" charset="0"/>
                          <a:cs typeface="Arial"/>
                        </a:rPr>
                        <a:t>Modifier 2</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Open Sans"/>
                          <a:ea typeface="Calibri" panose="020F0502020204030204" pitchFamily="34" charset="0"/>
                          <a:cs typeface="Arial"/>
                        </a:rPr>
                        <a:t>Example</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1103084"/>
                  </a:ext>
                </a:extLst>
              </a:tr>
              <a:tr h="246665">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Rehabilitative Speech Therapy</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GN</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97</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92507 + GN + 97</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561135"/>
                  </a:ext>
                </a:extLst>
              </a:tr>
              <a:tr h="98727">
                <a:tc>
                  <a:txBody>
                    <a:bodyPr/>
                    <a:lstStyle/>
                    <a:p>
                      <a:pPr marL="0" marR="0">
                        <a:lnSpc>
                          <a:spcPct val="107000"/>
                        </a:lnSpc>
                        <a:spcBef>
                          <a:spcPts val="0"/>
                        </a:spcBef>
                        <a:spcAft>
                          <a:spcPts val="0"/>
                        </a:spcAft>
                      </a:pP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extLst>
                  <a:ext uri="{0D108BD9-81ED-4DB2-BD59-A6C34878D82A}">
                    <a16:rowId xmlns:a16="http://schemas.microsoft.com/office/drawing/2014/main" val="2172933343"/>
                  </a:ext>
                </a:extLst>
              </a:tr>
              <a:tr h="246665">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Habilitative Speech Therapy</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GN</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96</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92507 + GN + 96</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9001276"/>
                  </a:ext>
                </a:extLst>
              </a:tr>
              <a:tr h="98727">
                <a:tc>
                  <a:txBody>
                    <a:bodyPr/>
                    <a:lstStyle/>
                    <a:p>
                      <a:pPr marL="0" marR="0">
                        <a:lnSpc>
                          <a:spcPct val="107000"/>
                        </a:lnSpc>
                        <a:spcBef>
                          <a:spcPts val="0"/>
                        </a:spcBef>
                        <a:spcAft>
                          <a:spcPts val="0"/>
                        </a:spcAft>
                      </a:pP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1F3864"/>
                    </a:solidFill>
                  </a:tcPr>
                </a:tc>
                <a:extLst>
                  <a:ext uri="{0D108BD9-81ED-4DB2-BD59-A6C34878D82A}">
                    <a16:rowId xmlns:a16="http://schemas.microsoft.com/office/drawing/2014/main" val="2489404182"/>
                  </a:ext>
                </a:extLst>
              </a:tr>
              <a:tr h="246665">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Early Intervention Speech Therapy</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GN</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Open Sans"/>
                          <a:ea typeface="Calibri" panose="020F0502020204030204" pitchFamily="34" charset="0"/>
                          <a:cs typeface="Arial"/>
                        </a:rPr>
                        <a:t>TL</a:t>
                      </a:r>
                      <a:endParaRPr lang="en-US" sz="140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solidFill>
                            <a:srgbClr val="000000"/>
                          </a:solidFill>
                          <a:effectLst/>
                          <a:latin typeface="Open Sans"/>
                          <a:ea typeface="Calibri" panose="020F0502020204030204" pitchFamily="34" charset="0"/>
                          <a:cs typeface="Arial"/>
                        </a:rPr>
                        <a:t>92507 + GN + TL</a:t>
                      </a:r>
                      <a:endParaRPr lang="en-US" sz="1400" dirty="0">
                        <a:effectLst/>
                        <a:latin typeface="Open Sans"/>
                        <a:ea typeface="Calibri" panose="020F0502020204030204" pitchFamily="34"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912872"/>
                  </a:ext>
                </a:extLst>
              </a:tr>
            </a:tbl>
          </a:graphicData>
        </a:graphic>
      </p:graphicFrame>
      <p:pic>
        <p:nvPicPr>
          <p:cNvPr id="9" name="Picture 8">
            <a:extLst>
              <a:ext uri="{FF2B5EF4-FFF2-40B4-BE49-F238E27FC236}">
                <a16:creationId xmlns:a16="http://schemas.microsoft.com/office/drawing/2014/main" id="{BCEB94E3-D859-47D2-A58C-9AE6AA313BC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7796" y="6456133"/>
            <a:ext cx="1566808" cy="274344"/>
          </a:xfrm>
          <a:prstGeom prst="rect">
            <a:avLst/>
          </a:prstGeom>
        </p:spPr>
      </p:pic>
      <p:pic>
        <p:nvPicPr>
          <p:cNvPr id="5" name="Audio 4">
            <a:hlinkClick r:id="" action="ppaction://media"/>
            <a:extLst>
              <a:ext uri="{FF2B5EF4-FFF2-40B4-BE49-F238E27FC236}">
                <a16:creationId xmlns:a16="http://schemas.microsoft.com/office/drawing/2014/main" id="{24AE073C-E4AD-4C93-5901-FDD81C905E7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61348481"/>
      </p:ext>
    </p:extLst>
  </p:cSld>
  <p:clrMapOvr>
    <a:masterClrMapping/>
  </p:clrMapOvr>
  <mc:AlternateContent xmlns:mc="http://schemas.openxmlformats.org/markup-compatibility/2006" xmlns:p14="http://schemas.microsoft.com/office/powerpoint/2010/main">
    <mc:Choice Requires="p14">
      <p:transition spd="slow" p14:dur="2000" advTm="26265"/>
    </mc:Choice>
    <mc:Fallback xmlns="">
      <p:transition spd="slow" advTm="26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246" y="650024"/>
            <a:ext cx="4701511" cy="436093"/>
          </a:xfrm>
        </p:spPr>
        <p:txBody>
          <a:bodyPr/>
          <a:lstStyle/>
          <a:p>
            <a:r>
              <a:rPr lang="en-US">
                <a:latin typeface="Arial" panose="020B0604020202020204" pitchFamily="34" charset="0"/>
                <a:cs typeface="Arial" panose="020B0604020202020204" pitchFamily="34" charset="0"/>
              </a:rPr>
              <a:t>Table of Contents</a:t>
            </a:r>
          </a:p>
        </p:txBody>
      </p:sp>
      <p:sp>
        <p:nvSpPr>
          <p:cNvPr id="12" name="Text Placeholder 11"/>
          <p:cNvSpPr>
            <a:spLocks noGrp="1"/>
          </p:cNvSpPr>
          <p:nvPr>
            <p:ph type="body" sz="half" idx="21"/>
          </p:nvPr>
        </p:nvSpPr>
        <p:spPr>
          <a:xfrm>
            <a:off x="890245" y="1322341"/>
            <a:ext cx="5710579" cy="1447347"/>
          </a:xfrm>
        </p:spPr>
        <p:txBody>
          <a:bodyPr vert="horz" lIns="0" tIns="45720" rIns="91440" bIns="45720" rtlCol="0" anchor="t">
            <a:noAutofit/>
          </a:bodyPr>
          <a:lstStyle/>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EPSDT</a:t>
            </a:r>
            <a:endParaRPr lang="en-US" sz="1200">
              <a:solidFill>
                <a:srgbClr val="0070C0"/>
              </a:solidFill>
              <a:latin typeface="Arial" panose="020B0604020202020204" pitchFamily="34" charset="0"/>
              <a:ea typeface="Open Sans"/>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About Kepro</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Scope of Services</a:t>
            </a:r>
            <a:endParaRPr lang="en-US" sz="1200">
              <a:solidFill>
                <a:srgbClr val="0070C0"/>
              </a:solidFill>
              <a:latin typeface="Arial" panose="020B0604020202020204" pitchFamily="34" charset="0"/>
              <a:ea typeface="Open Sans"/>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Kepro Services for Providers</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Provider Responsibilities</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PAR Submission</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General Requirements </a:t>
            </a:r>
            <a:endParaRPr lang="en-US" sz="1200">
              <a:solidFill>
                <a:srgbClr val="0070C0"/>
              </a:solidFill>
              <a:latin typeface="Arial" panose="020B0604020202020204" pitchFamily="34" charset="0"/>
              <a:ea typeface="Open Sans"/>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PAR Process</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ST PAR Guidance</a:t>
            </a:r>
            <a:endParaRPr lang="en-US" sz="1200">
              <a:solidFill>
                <a:srgbClr val="0070C0"/>
              </a:solidFill>
              <a:latin typeface="Arial" panose="020B0604020202020204" pitchFamily="34" charset="0"/>
              <a:ea typeface="Open Sans"/>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ST PAR Requirements</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Service Units for Speech Therapy</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Response Times (TAT)</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Medicaid Rule for Medical Necessity</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17" action="ppaction://hlinksldjump">
                  <a:extLst>
                    <a:ext uri="{A12FA001-AC4F-418D-AE19-62706E023703}">
                      <ahyp:hlinkClr xmlns:ahyp="http://schemas.microsoft.com/office/drawing/2018/hyperlinkcolor" val="tx"/>
                    </a:ext>
                  </a:extLst>
                </a:hlinkClick>
              </a:rPr>
              <a:t>PAR Revision</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solidFill>
                  <a:srgbClr val="0070C0"/>
                </a:solidFill>
                <a:latin typeface="Arial" panose="020B0604020202020204" pitchFamily="34" charset="0"/>
                <a:ea typeface="Open Sans"/>
                <a:cs typeface="Arial" panose="020B0604020202020204" pitchFamily="34" charset="0"/>
                <a:hlinkClick r:id="rId18" action="ppaction://hlinksldjump">
                  <a:extLst>
                    <a:ext uri="{A12FA001-AC4F-418D-AE19-62706E023703}">
                      <ahyp:hlinkClr xmlns:ahyp="http://schemas.microsoft.com/office/drawing/2018/hyperlinkcolor" val="tx"/>
                    </a:ext>
                  </a:extLst>
                </a:hlinkClick>
              </a:rPr>
              <a:t>Recap</a:t>
            </a:r>
            <a:endParaRPr lang="en-US" sz="1200">
              <a:solidFill>
                <a:srgbClr val="0070C0"/>
              </a:solidFill>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endParaRPr lang="en-US"/>
          </a:p>
          <a:p>
            <a:endParaRPr lang="en-US"/>
          </a:p>
        </p:txBody>
      </p:sp>
      <p:pic>
        <p:nvPicPr>
          <p:cNvPr id="5" name="Picture 4">
            <a:extLst>
              <a:ext uri="{FF2B5EF4-FFF2-40B4-BE49-F238E27FC236}">
                <a16:creationId xmlns:a16="http://schemas.microsoft.com/office/drawing/2014/main" id="{61755670-FD1C-4761-BC83-EAE37E38F3E7}"/>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1197796" y="6456133"/>
            <a:ext cx="1566808" cy="274344"/>
          </a:xfrm>
          <a:prstGeom prst="rect">
            <a:avLst/>
          </a:prstGeom>
        </p:spPr>
      </p:pic>
      <p:pic>
        <p:nvPicPr>
          <p:cNvPr id="10" name="Audio 9">
            <a:hlinkClick r:id="" action="ppaction://media"/>
            <a:extLst>
              <a:ext uri="{FF2B5EF4-FFF2-40B4-BE49-F238E27FC236}">
                <a16:creationId xmlns:a16="http://schemas.microsoft.com/office/drawing/2014/main" id="{D56C525C-4DA0-43BE-7C9B-CB832EB393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2636288"/>
      </p:ext>
    </p:extLst>
  </p:cSld>
  <p:clrMapOvr>
    <a:masterClrMapping/>
  </p:clrMapOvr>
  <mc:AlternateContent xmlns:mc="http://schemas.openxmlformats.org/markup-compatibility/2006" xmlns:p14="http://schemas.microsoft.com/office/powerpoint/2010/main">
    <mc:Choice Requires="p14">
      <p:transition spd="slow" p14:dur="2000" advTm="24331"/>
    </mc:Choice>
    <mc:Fallback xmlns="">
      <p:transition spd="slow" advTm="2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 Outcomes</a:t>
            </a:r>
          </a:p>
        </p:txBody>
      </p:sp>
      <p:pic>
        <p:nvPicPr>
          <p:cNvPr id="4" name="Picture 3" descr="Colorado HCPF logo">
            <a:extLst>
              <a:ext uri="{FF2B5EF4-FFF2-40B4-BE49-F238E27FC236}">
                <a16:creationId xmlns:a16="http://schemas.microsoft.com/office/drawing/2014/main" id="{1BACC8FB-0898-4BC6-B3AA-08E43DB1E5CB}"/>
              </a:ext>
            </a:extLst>
          </p:cNvPr>
          <p:cNvPicPr>
            <a:picLocks noChangeAspect="1"/>
          </p:cNvPicPr>
          <p:nvPr/>
        </p:nvPicPr>
        <p:blipFill>
          <a:blip r:embed="rId4"/>
          <a:stretch>
            <a:fillRect/>
          </a:stretch>
        </p:blipFill>
        <p:spPr>
          <a:xfrm>
            <a:off x="1197796" y="6456133"/>
            <a:ext cx="1566808" cy="274344"/>
          </a:xfrm>
          <a:prstGeom prst="rect">
            <a:avLst/>
          </a:prstGeom>
        </p:spPr>
      </p:pic>
      <p:sp>
        <p:nvSpPr>
          <p:cNvPr id="6" name="TextBox 5">
            <a:extLst>
              <a:ext uri="{FF2B5EF4-FFF2-40B4-BE49-F238E27FC236}">
                <a16:creationId xmlns:a16="http://schemas.microsoft.com/office/drawing/2014/main" id="{6EC67D0B-7FA1-41A4-BC8C-6B88E7A48F67}"/>
              </a:ext>
            </a:extLst>
          </p:cNvPr>
          <p:cNvSpPr txBox="1"/>
          <p:nvPr/>
        </p:nvSpPr>
        <p:spPr>
          <a:xfrm>
            <a:off x="876300" y="1381153"/>
            <a:ext cx="10260046" cy="48013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cs typeface="Arial"/>
              </a:rPr>
              <a:t>After submission of a request, you will see one of the following actions occur:</a:t>
            </a:r>
          </a:p>
          <a:p>
            <a:pPr>
              <a:spcAft>
                <a:spcPts val="800"/>
              </a:spcAft>
              <a:defRPr/>
            </a:pPr>
            <a:endParaRPr lang="en-US" sz="1200" dirty="0">
              <a:solidFill>
                <a:srgbClr val="000000"/>
              </a:solidFill>
              <a:latin typeface="Arial"/>
              <a:cs typeface="Arial"/>
            </a:endParaRPr>
          </a:p>
          <a:p>
            <a:pPr marR="0" lvl="0" algn="l" defTabSz="914400" rtl="0" eaLnBrk="1" fontAlgn="auto" latinLnBrk="0" hangingPunct="1">
              <a:lnSpc>
                <a:spcPct val="100000"/>
              </a:lnSpc>
              <a:spcBef>
                <a:spcPts val="0"/>
              </a:spcBef>
              <a:spcAft>
                <a:spcPts val="800"/>
              </a:spcAft>
              <a:buClrTx/>
              <a:buSzTx/>
              <a:tabLst/>
              <a:defRPr/>
            </a:pPr>
            <a:r>
              <a:rPr kumimoji="0" lang="en-US" sz="1200" b="1" i="1" u="none" strike="noStrike" kern="1200" cap="none" spc="0" normalizeH="0" baseline="0" noProof="0" dirty="0">
                <a:ln>
                  <a:noFill/>
                </a:ln>
                <a:solidFill>
                  <a:srgbClr val="000000"/>
                </a:solidFill>
                <a:effectLst/>
                <a:uLnTx/>
                <a:uFillTx/>
                <a:latin typeface="Arial"/>
                <a:cs typeface="Arial"/>
              </a:rPr>
              <a:t>Approval</a:t>
            </a:r>
            <a:r>
              <a:rPr kumimoji="0" lang="en-US" sz="1200" b="0" i="0" u="none" strike="noStrike" kern="1200" cap="none" spc="0" normalizeH="0" baseline="0" noProof="0" dirty="0">
                <a:ln>
                  <a:noFill/>
                </a:ln>
                <a:solidFill>
                  <a:srgbClr val="000000"/>
                </a:solidFill>
                <a:effectLst/>
                <a:uLnTx/>
                <a:uFillTx/>
                <a:latin typeface="Arial"/>
                <a:cs typeface="Arial"/>
              </a:rPr>
              <a:t>: Met criteria/CCR applied for the service requested at first level review or was approved at physician level.</a:t>
            </a:r>
            <a:endParaRPr lang="en-US" sz="1200" b="0" i="0" u="none" strike="noStrike" kern="1200" cap="none" spc="0" normalizeH="0" baseline="0" noProof="0" dirty="0">
              <a:ln>
                <a:noFill/>
              </a:ln>
              <a:solidFill>
                <a:srgbClr val="000000"/>
              </a:solidFill>
              <a:effectLst/>
              <a:uLnTx/>
              <a:uFillTx/>
              <a:latin typeface="Arial"/>
              <a:cs typeface="Arial"/>
            </a:endParaRPr>
          </a:p>
          <a:p>
            <a:pPr>
              <a:spcAft>
                <a:spcPts val="800"/>
              </a:spcAft>
              <a:defRPr/>
            </a:pPr>
            <a:r>
              <a:rPr kumimoji="0" lang="en-US" sz="1200" b="1" i="1" u="none" strike="noStrike" kern="1200" cap="none" spc="0" normalizeH="0" baseline="0" noProof="0" dirty="0">
                <a:ln>
                  <a:noFill/>
                </a:ln>
                <a:solidFill>
                  <a:srgbClr val="000000"/>
                </a:solidFill>
                <a:effectLst/>
                <a:uLnTx/>
                <a:uFillTx/>
                <a:latin typeface="Arial"/>
                <a:cs typeface="Arial"/>
              </a:rPr>
              <a:t>Request for additional information</a:t>
            </a:r>
            <a:r>
              <a:rPr kumimoji="0" lang="en-US" sz="1200" b="0" i="0" u="none" strike="noStrike" kern="1200" cap="none" spc="0" normalizeH="0" baseline="0" noProof="0" dirty="0">
                <a:ln>
                  <a:noFill/>
                </a:ln>
                <a:solidFill>
                  <a:srgbClr val="000000"/>
                </a:solidFill>
                <a:effectLst/>
                <a:uLnTx/>
                <a:uFillTx/>
                <a:latin typeface="Arial"/>
                <a:cs typeface="Arial"/>
              </a:rPr>
              <a:t>: Information for determination is not included and vendor requests this to be submitted to complete the review.</a:t>
            </a:r>
            <a:r>
              <a:rPr lang="en-US" sz="1200" dirty="0">
                <a:solidFill>
                  <a:srgbClr val="000000"/>
                </a:solidFill>
                <a:latin typeface="Arial"/>
                <a:cs typeface="Arial"/>
              </a:rPr>
              <a:t> </a:t>
            </a:r>
            <a:endParaRPr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spcAft>
                <a:spcPts val="800"/>
              </a:spcAft>
              <a:defRPr/>
            </a:pPr>
            <a:r>
              <a:rPr kumimoji="0" lang="en-US" sz="1200" b="1" i="1" u="none" strike="noStrike" kern="1200" cap="none" spc="0" normalizeH="0" baseline="0" noProof="0" dirty="0">
                <a:ln>
                  <a:noFill/>
                </a:ln>
                <a:solidFill>
                  <a:srgbClr val="000000"/>
                </a:solidFill>
                <a:effectLst/>
                <a:uLnTx/>
                <a:uFillTx/>
                <a:latin typeface="Arial"/>
                <a:cs typeface="Arial"/>
              </a:rPr>
              <a:t>Technical Denial</a:t>
            </a:r>
            <a:r>
              <a:rPr kumimoji="0" lang="en-US" sz="1200" b="1" i="0" u="none" strike="noStrike" kern="1200" cap="none" spc="0" normalizeH="0" baseline="0" noProof="0" dirty="0">
                <a:ln>
                  <a:noFill/>
                </a:ln>
                <a:solidFill>
                  <a:srgbClr val="000000"/>
                </a:solidFill>
                <a:effectLst/>
                <a:uLnTx/>
                <a:uFillTx/>
                <a:latin typeface="Arial"/>
                <a:cs typeface="Arial"/>
              </a:rPr>
              <a:t>: </a:t>
            </a:r>
            <a:r>
              <a:rPr kumimoji="0" lang="en-US" sz="1200" b="0" i="0" u="none" strike="noStrike" kern="1200" cap="none" spc="0" normalizeH="0" baseline="0" noProof="0" dirty="0">
                <a:ln>
                  <a:noFill/>
                </a:ln>
                <a:solidFill>
                  <a:srgbClr val="000000"/>
                </a:solidFill>
                <a:effectLst/>
                <a:uLnTx/>
                <a:uFillTx/>
                <a:latin typeface="Arial"/>
                <a:cs typeface="Arial"/>
              </a:rPr>
              <a:t>Health First Colorado Policy is not met for reasons including, but not limited to, the following reasons:</a:t>
            </a:r>
            <a:r>
              <a:rPr lang="en-US" sz="1200" dirty="0">
                <a:solidFill>
                  <a:srgbClr val="000000"/>
                </a:solidFill>
                <a:latin typeface="Arial"/>
                <a:cs typeface="Arial"/>
              </a:rPr>
              <a:t> </a:t>
            </a:r>
            <a:endParaRPr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800"/>
              </a:spcAft>
              <a:buClrTx/>
              <a:buSzTx/>
              <a:tabLst/>
              <a:defRPr/>
            </a:pPr>
            <a:r>
              <a:rPr kumimoji="0" lang="en-US" sz="1200" b="0" i="1" u="none" strike="noStrike" kern="1200" cap="none" spc="0" normalizeH="0" baseline="0" noProof="0" dirty="0">
                <a:ln>
                  <a:noFill/>
                </a:ln>
                <a:solidFill>
                  <a:srgbClr val="000000"/>
                </a:solidFill>
                <a:effectLst/>
                <a:uLnTx/>
                <a:uFillTx/>
                <a:latin typeface="Arial"/>
                <a:cs typeface="Arial"/>
              </a:rPr>
              <a:t>		* Untimely Request</a:t>
            </a:r>
            <a:endParaRPr lang="en-US" sz="1200" b="0" i="1" u="none" strike="noStrike" kern="1200" cap="none" spc="0" normalizeH="0" baseline="0" noProof="0" dirty="0">
              <a:ln>
                <a:noFill/>
              </a:ln>
              <a:solidFill>
                <a:srgbClr val="000000"/>
              </a:solidFill>
              <a:effectLst/>
              <a:uLnTx/>
              <a:uFillTx/>
              <a:latin typeface="Arial"/>
              <a:cs typeface="Arial"/>
            </a:endParaRPr>
          </a:p>
          <a:p>
            <a:pPr marR="0" lvl="0" algn="l" defTabSz="914400" rtl="0" eaLnBrk="1" fontAlgn="auto" latinLnBrk="0" hangingPunct="1">
              <a:lnSpc>
                <a:spcPct val="100000"/>
              </a:lnSpc>
              <a:spcBef>
                <a:spcPts val="0"/>
              </a:spcBef>
              <a:spcAft>
                <a:spcPts val="800"/>
              </a:spcAft>
              <a:buClrTx/>
              <a:buSzTx/>
              <a:tabLst/>
              <a:defRPr/>
            </a:pPr>
            <a:r>
              <a:rPr kumimoji="0" lang="en-US" sz="1200" b="0" i="1" u="none" strike="noStrike" kern="1200" cap="none" spc="0" normalizeH="0" baseline="0" noProof="0" dirty="0">
                <a:ln>
                  <a:noFill/>
                </a:ln>
                <a:solidFill>
                  <a:srgbClr val="000000"/>
                </a:solidFill>
                <a:effectLst/>
                <a:uLnTx/>
                <a:uFillTx/>
                <a:latin typeface="Arial"/>
                <a:cs typeface="Arial"/>
              </a:rPr>
              <a:t>		*Requested information not received/Lack of Information (LOI)</a:t>
            </a:r>
            <a:endParaRPr lang="en-US" sz="1200" b="0" i="1" u="none" strike="noStrike" kern="1200" cap="none" spc="0" normalizeH="0" baseline="0" noProof="0" dirty="0">
              <a:ln>
                <a:noFill/>
              </a:ln>
              <a:solidFill>
                <a:srgbClr val="000000"/>
              </a:solidFill>
              <a:effectLst/>
              <a:uLnTx/>
              <a:uFillTx/>
              <a:latin typeface="Arial"/>
              <a:cs typeface="Arial"/>
            </a:endParaRPr>
          </a:p>
          <a:p>
            <a:pPr marR="0" lvl="0" algn="l" defTabSz="914400" rtl="0" eaLnBrk="1" fontAlgn="auto" latinLnBrk="0" hangingPunct="1">
              <a:lnSpc>
                <a:spcPct val="100000"/>
              </a:lnSpc>
              <a:spcBef>
                <a:spcPts val="0"/>
              </a:spcBef>
              <a:spcAft>
                <a:spcPts val="800"/>
              </a:spcAft>
              <a:buClrTx/>
              <a:buSzTx/>
              <a:tabLst/>
              <a:defRPr/>
            </a:pPr>
            <a:r>
              <a:rPr kumimoji="0" lang="en-US" sz="1200" b="0" i="1" u="none" strike="noStrike" kern="1200" cap="none" spc="0" normalizeH="0" baseline="0" noProof="0" dirty="0">
                <a:ln>
                  <a:noFill/>
                </a:ln>
                <a:solidFill>
                  <a:srgbClr val="000000"/>
                </a:solidFill>
                <a:effectLst/>
                <a:uLnTx/>
                <a:uFillTx/>
                <a:latin typeface="Arial"/>
                <a:cs typeface="Arial"/>
              </a:rPr>
              <a:t>		*Duplicate to another request approved for the same provider</a:t>
            </a:r>
            <a:endParaRPr lang="en-US" sz="1200" b="0" i="1" u="none" strike="noStrike" kern="1200" cap="none" spc="0" normalizeH="0" baseline="0" noProof="0" dirty="0">
              <a:ln>
                <a:noFill/>
              </a:ln>
              <a:solidFill>
                <a:srgbClr val="000000"/>
              </a:solidFill>
              <a:effectLst/>
              <a:uLnTx/>
              <a:uFillTx/>
              <a:latin typeface="Arial"/>
              <a:cs typeface="Arial"/>
            </a:endParaRPr>
          </a:p>
          <a:p>
            <a:pPr marR="0" lvl="0" algn="l" defTabSz="914400" rtl="0" eaLnBrk="1" fontAlgn="auto" latinLnBrk="0" hangingPunct="1">
              <a:lnSpc>
                <a:spcPct val="100000"/>
              </a:lnSpc>
              <a:spcBef>
                <a:spcPts val="0"/>
              </a:spcBef>
              <a:spcAft>
                <a:spcPts val="1200"/>
              </a:spcAft>
              <a:buClrTx/>
              <a:buSzTx/>
              <a:tabLst/>
              <a:defRPr/>
            </a:pPr>
            <a:r>
              <a:rPr kumimoji="0" lang="en-US" sz="1200" b="0" i="1" u="none" strike="noStrike" kern="1200" cap="none" spc="0" normalizeH="0" baseline="0" noProof="0" dirty="0">
                <a:ln>
                  <a:noFill/>
                </a:ln>
                <a:solidFill>
                  <a:srgbClr val="000000"/>
                </a:solidFill>
                <a:effectLst/>
                <a:uLnTx/>
                <a:uFillTx/>
                <a:latin typeface="Arial"/>
                <a:cs typeface="Arial"/>
              </a:rPr>
              <a:t>		*Service is </a:t>
            </a:r>
            <a:r>
              <a:rPr lang="en-US" sz="1200" i="1" dirty="0">
                <a:solidFill>
                  <a:srgbClr val="000000"/>
                </a:solidFill>
                <a:latin typeface="Arial"/>
                <a:cs typeface="Arial"/>
              </a:rPr>
              <a:t>previously </a:t>
            </a:r>
            <a:r>
              <a:rPr kumimoji="0" lang="en-US" sz="1200" b="0" i="1" u="none" strike="noStrike" kern="1200" cap="none" spc="0" normalizeH="0" baseline="0" noProof="0" dirty="0">
                <a:ln>
                  <a:noFill/>
                </a:ln>
                <a:solidFill>
                  <a:srgbClr val="000000"/>
                </a:solidFill>
                <a:effectLst/>
                <a:uLnTx/>
                <a:uFillTx/>
                <a:latin typeface="Arial"/>
                <a:cs typeface="Arial"/>
              </a:rPr>
              <a:t>approved with another provider</a:t>
            </a:r>
            <a:endParaRPr lang="en-US" sz="1200" b="0" i="1" u="none" strike="noStrike" kern="1200" cap="none" spc="0" normalizeH="0" baseline="0" noProof="0" dirty="0">
              <a:ln>
                <a:noFill/>
              </a:ln>
              <a:solidFill>
                <a:srgbClr val="000000"/>
              </a:solidFill>
              <a:effectLst/>
              <a:uLnTx/>
              <a:uFillTx/>
              <a:latin typeface="Arial"/>
              <a:cs typeface="Arial"/>
            </a:endParaRPr>
          </a:p>
          <a:p>
            <a:pPr marR="0" lvl="0" algn="l" defTabSz="914400" rtl="0" eaLnBrk="1" fontAlgn="auto" latinLnBrk="0" hangingPunct="1">
              <a:lnSpc>
                <a:spcPct val="100000"/>
              </a:lnSpc>
              <a:spcBef>
                <a:spcPts val="0"/>
              </a:spcBef>
              <a:spcAft>
                <a:spcPts val="800"/>
              </a:spcAft>
              <a:buClrTx/>
              <a:buSzTx/>
              <a:tabLst/>
              <a:defRPr/>
            </a:pPr>
            <a:r>
              <a:rPr kumimoji="0" lang="en-US" sz="1200" b="1" i="1" u="none" strike="noStrike" kern="1200" cap="none" spc="0" normalizeH="0" baseline="0" noProof="0" dirty="0">
                <a:ln>
                  <a:noFill/>
                </a:ln>
                <a:solidFill>
                  <a:srgbClr val="000000"/>
                </a:solidFill>
                <a:effectLst/>
                <a:uLnTx/>
                <a:uFillTx/>
                <a:latin typeface="Arial"/>
                <a:cs typeface="Arial"/>
              </a:rPr>
              <a:t>Medical Necessity Denial: </a:t>
            </a:r>
            <a:r>
              <a:rPr kumimoji="0" lang="en-US" sz="1200" b="0" i="0" u="none" strike="noStrike" kern="1200" cap="none" spc="0" normalizeH="0" baseline="0" noProof="0" dirty="0">
                <a:ln>
                  <a:noFill/>
                </a:ln>
                <a:solidFill>
                  <a:srgbClr val="000000"/>
                </a:solidFill>
                <a:effectLst/>
                <a:uLnTx/>
                <a:uFillTx/>
                <a:latin typeface="Arial"/>
                <a:cs typeface="Arial"/>
              </a:rPr>
              <a:t>Physician level reviewer determines that medical necessity has not been met and has been reviewed </a:t>
            </a:r>
            <a:r>
              <a:rPr lang="en-US" sz="1200" dirty="0">
                <a:solidFill>
                  <a:srgbClr val="000000"/>
                </a:solidFill>
                <a:latin typeface="Arial"/>
                <a:cs typeface="Arial"/>
              </a:rPr>
              <a:t>under</a:t>
            </a:r>
            <a:r>
              <a:rPr kumimoji="0" lang="en-US" sz="1200" b="0" i="0" u="none" strike="noStrike" kern="1200" cap="none" spc="0" normalizeH="0" baseline="0" noProof="0" dirty="0">
                <a:ln>
                  <a:noFill/>
                </a:ln>
                <a:solidFill>
                  <a:srgbClr val="000000"/>
                </a:solidFill>
                <a:effectLst/>
                <a:uLnTx/>
                <a:uFillTx/>
                <a:latin typeface="Arial"/>
                <a:cs typeface="Arial"/>
              </a:rPr>
              <a:t> appropriate guidelines. The Physician may fully or partially deny a request.</a:t>
            </a:r>
          </a:p>
          <a:p>
            <a:pPr marR="0" lvl="0" algn="l" defTabSz="914400" rtl="0" eaLnBrk="1" fontAlgn="auto" latinLnBrk="0" hangingPunct="1">
              <a:lnSpc>
                <a:spcPct val="100000"/>
              </a:lnSpc>
              <a:spcBef>
                <a:spcPts val="0"/>
              </a:spcBef>
              <a:spcAft>
                <a:spcPts val="800"/>
              </a:spcAft>
              <a:buClrTx/>
              <a:buSzTx/>
              <a:tabLst/>
              <a:defRPr/>
            </a:pPr>
            <a:endParaRPr lang="en-US" sz="1200" dirty="0">
              <a:solidFill>
                <a:srgbClr val="000000"/>
              </a:solidFill>
              <a:latin typeface="Arial"/>
              <a:cs typeface="Arial"/>
            </a:endParaRPr>
          </a:p>
          <a:p>
            <a:pPr>
              <a:spcAft>
                <a:spcPts val="800"/>
              </a:spcAft>
              <a:defRPr/>
            </a:pPr>
            <a:r>
              <a:rPr lang="en-US" sz="1200" dirty="0">
                <a:latin typeface="Arial"/>
                <a:ea typeface="+mn-lt"/>
                <a:cs typeface="+mn-lt"/>
              </a:rPr>
              <a:t>When a member receiving services, changes providers during an active PAR certification, the receiving provider will need to complete a </a:t>
            </a:r>
            <a:r>
              <a:rPr lang="en-US" sz="1200" u="sng" dirty="0">
                <a:solidFill>
                  <a:srgbClr val="0070C0"/>
                </a:solidFill>
                <a:latin typeface="Arial"/>
                <a:ea typeface="+mn-lt"/>
                <a:cs typeface="+mn-lt"/>
                <a:hlinkClick r:id="rId5"/>
              </a:rPr>
              <a:t>Change of Provider Form</a:t>
            </a:r>
            <a:r>
              <a:rPr lang="en-US" sz="1200" u="sng" dirty="0">
                <a:solidFill>
                  <a:srgbClr val="0070C0"/>
                </a:solidFill>
                <a:latin typeface="Arial"/>
                <a:ea typeface="+mn-lt"/>
                <a:cs typeface="+mn-lt"/>
              </a:rPr>
              <a:t> </a:t>
            </a:r>
            <a:r>
              <a:rPr lang="en-US" sz="1200" u="sng" dirty="0">
                <a:latin typeface="Arial"/>
                <a:ea typeface="+mn-lt"/>
                <a:cs typeface="+mn-lt"/>
              </a:rPr>
              <a:t>(COP) </a:t>
            </a:r>
            <a:r>
              <a:rPr lang="en-US" sz="1200" dirty="0">
                <a:latin typeface="Arial"/>
                <a:ea typeface="+mn-lt"/>
                <a:cs typeface="+mn-lt"/>
              </a:rPr>
              <a:t>in order to transfer the member’s care from the previous provider to the receiving agency. </a:t>
            </a:r>
            <a:r>
              <a:rPr lang="en-US" sz="1200" b="1" dirty="0">
                <a:latin typeface="Arial"/>
                <a:ea typeface="+mn-lt"/>
                <a:cs typeface="+mn-lt"/>
              </a:rPr>
              <a:t> </a:t>
            </a:r>
            <a:r>
              <a:rPr lang="en-US" sz="1200" dirty="0">
                <a:latin typeface="Arial"/>
                <a:ea typeface="+mn-lt"/>
                <a:cs typeface="+mn-lt"/>
              </a:rPr>
              <a:t>This form is located on the Provider Forms webpage under the Prior Authorization Request (PAR) Forms, drop-down menu, using the instructions located under “</a:t>
            </a:r>
            <a:r>
              <a:rPr lang="en-US" sz="1200" u="sng" dirty="0">
                <a:solidFill>
                  <a:srgbClr val="0070C0"/>
                </a:solidFill>
                <a:latin typeface="Arial"/>
                <a:ea typeface="+mn-lt"/>
                <a:cs typeface="+mn-lt"/>
                <a:hlinkClick r:id="rId6"/>
              </a:rPr>
              <a:t>How to Complete Change of Provider Form</a:t>
            </a:r>
            <a:r>
              <a:rPr lang="en-US" sz="1200" u="sng" dirty="0">
                <a:latin typeface="Arial"/>
                <a:ea typeface="+mn-lt"/>
                <a:cs typeface="+mn-lt"/>
              </a:rPr>
              <a:t>.”</a:t>
            </a:r>
            <a:endParaRPr lang="en-US" sz="1200" dirty="0">
              <a:latin typeface="Arial"/>
            </a:endParaRPr>
          </a:p>
          <a:p>
            <a:pPr marR="0" lvl="0" algn="l" defTabSz="914400" rtl="0" eaLnBrk="1" fontAlgn="auto" latinLnBrk="0" hangingPunct="1">
              <a:lnSpc>
                <a:spcPct val="100000"/>
              </a:lnSpc>
              <a:spcBef>
                <a:spcPts val="0"/>
              </a:spcBef>
              <a:spcAft>
                <a:spcPts val="800"/>
              </a:spcAft>
              <a:buClrTx/>
              <a:buSzTx/>
              <a:tabLst/>
              <a:defRPr/>
            </a:pPr>
            <a:endParaRPr lang="en-US" sz="1200" b="0" i="0" u="none" strike="noStrike" kern="1200" cap="none" spc="0" normalizeH="0" baseline="0" noProof="0" dirty="0">
              <a:ln>
                <a:noFill/>
              </a:ln>
              <a:solidFill>
                <a:srgbClr val="0000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2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6" name="Audio 25">
            <a:hlinkClick r:id="" action="ppaction://media"/>
            <a:extLst>
              <a:ext uri="{FF2B5EF4-FFF2-40B4-BE49-F238E27FC236}">
                <a16:creationId xmlns:a16="http://schemas.microsoft.com/office/drawing/2014/main" id="{E6DC6607-A527-04BF-EC19-C72A374F0CB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4881833"/>
      </p:ext>
    </p:extLst>
  </p:cSld>
  <p:clrMapOvr>
    <a:masterClrMapping/>
  </p:clrMapOvr>
  <mc:AlternateContent xmlns:mc="http://schemas.openxmlformats.org/markup-compatibility/2006" xmlns:p14="http://schemas.microsoft.com/office/powerpoint/2010/main">
    <mc:Choice Requires="p14">
      <p:transition spd="slow" p14:dur="2000" advTm="80018"/>
    </mc:Choice>
    <mc:Fallback xmlns="">
      <p:transition spd="slow" advTm="80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PAR Denials</a:t>
            </a:r>
            <a:endParaRPr lang="en-US" dirty="0"/>
          </a:p>
        </p:txBody>
      </p:sp>
      <p:pic>
        <p:nvPicPr>
          <p:cNvPr id="4" name="Picture 3" descr="Colorado HCPF logo">
            <a:extLst>
              <a:ext uri="{FF2B5EF4-FFF2-40B4-BE49-F238E27FC236}">
                <a16:creationId xmlns:a16="http://schemas.microsoft.com/office/drawing/2014/main" id="{1BACC8FB-0898-4BC6-B3AA-08E43DB1E5CB}"/>
              </a:ext>
            </a:extLst>
          </p:cNvPr>
          <p:cNvPicPr>
            <a:picLocks noChangeAspect="1"/>
          </p:cNvPicPr>
          <p:nvPr/>
        </p:nvPicPr>
        <p:blipFill>
          <a:blip r:embed="rId4"/>
          <a:stretch>
            <a:fillRect/>
          </a:stretch>
        </p:blipFill>
        <p:spPr>
          <a:xfrm>
            <a:off x="1197796" y="6456133"/>
            <a:ext cx="1566808" cy="274344"/>
          </a:xfrm>
          <a:prstGeom prst="rect">
            <a:avLst/>
          </a:prstGeom>
        </p:spPr>
      </p:pic>
      <p:sp>
        <p:nvSpPr>
          <p:cNvPr id="6" name="TextBox 5">
            <a:extLst>
              <a:ext uri="{FF2B5EF4-FFF2-40B4-BE49-F238E27FC236}">
                <a16:creationId xmlns:a16="http://schemas.microsoft.com/office/drawing/2014/main" id="{6EC67D0B-7FA1-41A4-BC8C-6B88E7A48F67}"/>
              </a:ext>
            </a:extLst>
          </p:cNvPr>
          <p:cNvSpPr txBox="1"/>
          <p:nvPr/>
        </p:nvSpPr>
        <p:spPr>
          <a:xfrm>
            <a:off x="876300" y="1381153"/>
            <a:ext cx="10260046"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b="1" dirty="0">
                <a:solidFill>
                  <a:srgbClr val="000000"/>
                </a:solidFill>
                <a:latin typeface="Arial" panose="020B0604020202020204" pitchFamily="34" charset="0"/>
                <a:cs typeface="Arial" panose="020B0604020202020204" pitchFamily="34" charset="0"/>
              </a:rPr>
              <a:t>Denials:</a:t>
            </a:r>
            <a:endParaRPr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spcAft>
                <a:spcPts val="800"/>
              </a:spcAft>
              <a:defRPr/>
            </a:pPr>
            <a:r>
              <a:rPr lang="en-US" sz="1200" dirty="0">
                <a:solidFill>
                  <a:srgbClr val="000000"/>
                </a:solidFill>
                <a:latin typeface="Arial" panose="020B0604020202020204" pitchFamily="34" charset="0"/>
                <a:cs typeface="Arial" panose="020B0604020202020204" pitchFamily="34" charset="0"/>
              </a:rPr>
              <a:t>If a </a:t>
            </a:r>
            <a:r>
              <a:rPr lang="en-US" sz="1200" b="1" dirty="0">
                <a:solidFill>
                  <a:srgbClr val="000000"/>
                </a:solidFill>
                <a:latin typeface="Arial" panose="020B0604020202020204" pitchFamily="34" charset="0"/>
                <a:cs typeface="Arial" panose="020B0604020202020204" pitchFamily="34" charset="0"/>
              </a:rPr>
              <a:t>Technical Denial </a:t>
            </a:r>
            <a:r>
              <a:rPr lang="en-US" sz="1200" dirty="0">
                <a:solidFill>
                  <a:srgbClr val="000000"/>
                </a:solidFill>
                <a:latin typeface="Arial" panose="020B0604020202020204" pitchFamily="34" charset="0"/>
                <a:cs typeface="Arial" panose="020B0604020202020204" pitchFamily="34" charset="0"/>
              </a:rPr>
              <a:t>is determined, the provider can request a </a:t>
            </a:r>
            <a:r>
              <a:rPr lang="en-US" sz="1200" b="1" dirty="0">
                <a:solidFill>
                  <a:srgbClr val="000000"/>
                </a:solidFill>
                <a:latin typeface="Arial" panose="020B0604020202020204" pitchFamily="34" charset="0"/>
                <a:cs typeface="Arial" panose="020B0604020202020204" pitchFamily="34" charset="0"/>
              </a:rPr>
              <a:t>Reconsideration</a:t>
            </a:r>
            <a:r>
              <a:rPr lang="en-US" sz="1200" dirty="0">
                <a:solidFill>
                  <a:srgbClr val="000000"/>
                </a:solidFill>
                <a:latin typeface="Arial" panose="020B0604020202020204" pitchFamily="34" charset="0"/>
                <a:cs typeface="Arial" panose="020B0604020202020204" pitchFamily="34" charset="0"/>
              </a:rPr>
              <a:t>. </a:t>
            </a:r>
          </a:p>
          <a:p>
            <a:pPr>
              <a:spcAft>
                <a:spcPts val="800"/>
              </a:spcAft>
              <a:defRPr/>
            </a:pPr>
            <a:endParaRPr lang="en-US" sz="1200" dirty="0">
              <a:solidFill>
                <a:srgbClr val="000000"/>
              </a:solidFill>
              <a:latin typeface="Arial" panose="020B0604020202020204" pitchFamily="34" charset="0"/>
              <a:cs typeface="Arial" panose="020B0604020202020204" pitchFamily="34" charset="0"/>
            </a:endParaRPr>
          </a:p>
          <a:p>
            <a:pPr>
              <a:spcAft>
                <a:spcPts val="800"/>
              </a:spcAft>
              <a:defRPr/>
            </a:pPr>
            <a:r>
              <a:rPr lang="en-US" sz="1200" dirty="0">
                <a:solidFill>
                  <a:srgbClr val="000000"/>
                </a:solidFill>
                <a:latin typeface="Arial" panose="020B0604020202020204" pitchFamily="34" charset="0"/>
                <a:cs typeface="Arial" panose="020B0604020202020204" pitchFamily="34" charset="0"/>
              </a:rPr>
              <a:t>If a </a:t>
            </a:r>
            <a:r>
              <a:rPr lang="en-US" sz="1200" b="1" dirty="0">
                <a:solidFill>
                  <a:srgbClr val="000000"/>
                </a:solidFill>
                <a:latin typeface="Arial" panose="020B0604020202020204" pitchFamily="34" charset="0"/>
                <a:cs typeface="Arial" panose="020B0604020202020204" pitchFamily="34" charset="0"/>
              </a:rPr>
              <a:t>Medical Necessity Denial </a:t>
            </a:r>
            <a:r>
              <a:rPr lang="en-US" sz="1200" dirty="0">
                <a:solidFill>
                  <a:srgbClr val="000000"/>
                </a:solidFill>
                <a:latin typeface="Arial" panose="020B0604020202020204" pitchFamily="34" charset="0"/>
                <a:cs typeface="Arial" panose="020B0604020202020204" pitchFamily="34" charset="0"/>
              </a:rPr>
              <a:t>was determined, it was determined by the Medical Director. Therefore, the next step would be requesting a </a:t>
            </a:r>
            <a:r>
              <a:rPr lang="en-US" sz="1200" b="1" dirty="0">
                <a:solidFill>
                  <a:srgbClr val="000000"/>
                </a:solidFill>
                <a:latin typeface="Arial" panose="020B0604020202020204" pitchFamily="34" charset="0"/>
                <a:cs typeface="Arial" panose="020B0604020202020204" pitchFamily="34" charset="0"/>
              </a:rPr>
              <a:t>Peer to Peer</a:t>
            </a:r>
            <a:r>
              <a:rPr lang="en-US" sz="1200" dirty="0">
                <a:solidFill>
                  <a:srgbClr val="000000"/>
                </a:solidFill>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marL="0" marR="0" lvl="0" indent="0" algn="l" defTabSz="914400">
              <a:lnSpc>
                <a:spcPct val="100000"/>
              </a:lnSpc>
              <a:spcBef>
                <a:spcPts val="0"/>
              </a:spcBef>
              <a:spcAft>
                <a:spcPts val="800"/>
              </a:spcAft>
              <a:buClrTx/>
              <a:buSzTx/>
              <a:buFontTx/>
              <a:buNone/>
              <a:tabLst/>
              <a:defRPr/>
            </a:pPr>
            <a:endParaRPr lang="en-US" sz="1200" dirty="0">
              <a:solidFill>
                <a:srgbClr val="000000"/>
              </a:solidFill>
              <a:latin typeface="Arial" panose="020B0604020202020204" pitchFamily="34" charset="0"/>
              <a:cs typeface="Arial" panose="020B0604020202020204" pitchFamily="34" charset="0"/>
            </a:endParaRPr>
          </a:p>
          <a:p>
            <a:pPr>
              <a:spcAft>
                <a:spcPts val="800"/>
              </a:spcAft>
              <a:defRPr/>
            </a:pPr>
            <a:r>
              <a:rPr lang="en-US" sz="1200" b="1" dirty="0">
                <a:solidFill>
                  <a:srgbClr val="000000"/>
                </a:solidFill>
                <a:latin typeface="Arial" panose="020B0604020202020204" pitchFamily="34" charset="0"/>
                <a:cs typeface="Arial" panose="020B0604020202020204" pitchFamily="34" charset="0"/>
              </a:rPr>
              <a:t>Steps to consider after a Denial is determined:</a:t>
            </a:r>
          </a:p>
          <a:p>
            <a:pPr marL="171450" indent="-171450">
              <a:spcAft>
                <a:spcPts val="800"/>
              </a:spcAft>
              <a:buClr>
                <a:schemeClr val="accent5"/>
              </a:buClr>
              <a:buFont typeface="Wingdings" panose="05000000000000000000" pitchFamily="2" charset="2"/>
              <a:buChar char="v"/>
              <a:defRPr/>
            </a:pPr>
            <a:r>
              <a:rPr kumimoji="0" lang="en-US" sz="1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Reconsideration Request: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servicing</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provider may request a reconsideration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to Kepro within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10 business days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of the initial denial.</a:t>
            </a: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If the reconsideration is not overturned, the next option is a Peer-to-Peer </a:t>
            </a:r>
            <a:r>
              <a:rPr lang="en-US" sz="1200" b="1" dirty="0">
                <a:solidFill>
                  <a:srgbClr val="000000"/>
                </a:solidFill>
                <a:latin typeface="Arial" panose="020B0604020202020204" pitchFamily="34" charset="0"/>
                <a:ea typeface="Calibri" panose="020F0502020204030204" pitchFamily="34" charset="0"/>
                <a:cs typeface="Arial" panose="020B0604020202020204" pitchFamily="34" charset="0"/>
              </a:rPr>
              <a:t>(Physician to Physician). </a:t>
            </a:r>
            <a:endParaRPr lang="en-US" sz="12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a:lnSpc>
                <a:spcPct val="100000"/>
              </a:lnSpc>
              <a:spcBef>
                <a:spcPts val="0"/>
              </a:spcBef>
              <a:spcAft>
                <a:spcPts val="800"/>
              </a:spcAft>
              <a:buClr>
                <a:schemeClr val="accent5"/>
              </a:buClr>
              <a:buSzTx/>
              <a:buFont typeface="Wingdings" panose="05000000000000000000" pitchFamily="2" charset="2"/>
              <a:buChar char="v"/>
              <a:tabLst/>
              <a:defRPr/>
            </a:pPr>
            <a:endParaRPr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indent="-171450">
              <a:spcAft>
                <a:spcPts val="800"/>
              </a:spcAft>
              <a:buClr>
                <a:schemeClr val="accent5"/>
              </a:buClr>
              <a:buFont typeface="Wingdings" panose="05000000000000000000" pitchFamily="2" charset="2"/>
              <a:buChar char="v"/>
              <a:defRPr/>
            </a:pPr>
            <a:r>
              <a:rPr kumimoji="0" lang="en-US" sz="1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Peer-to-Peer Request: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ordering</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provider may request a Peer-to-Peer review within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10 business days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from the date of the medical necessity adverse determination </a:t>
            </a: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by placing the request in the case notes, providing the physician’s full name, phone number, and three dates and times of availability. The peer-to-peer will be arranged on one of the provided dates and times for the conversation to be conducted. You may also call Customer Service at 720-689-6340 to request the peer-to-peer. </a:t>
            </a:r>
          </a:p>
          <a:p>
            <a:pPr>
              <a:spcAft>
                <a:spcPts val="800"/>
              </a:spcAft>
              <a:defRPr/>
            </a:pPr>
            <a:endParaRPr lang="en-US" sz="1200" dirty="0">
              <a:solidFill>
                <a:srgbClr val="000000"/>
              </a:solidFill>
              <a:latin typeface="Arial"/>
              <a:cs typeface="Arial"/>
            </a:endParaRPr>
          </a:p>
        </p:txBody>
      </p:sp>
      <p:pic>
        <p:nvPicPr>
          <p:cNvPr id="28" name="Audio 27">
            <a:hlinkClick r:id="" action="ppaction://media"/>
            <a:extLst>
              <a:ext uri="{FF2B5EF4-FFF2-40B4-BE49-F238E27FC236}">
                <a16:creationId xmlns:a16="http://schemas.microsoft.com/office/drawing/2014/main" id="{F1BE0262-D7CF-2A75-1184-FF5FC2A6E62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3016746"/>
      </p:ext>
    </p:extLst>
  </p:cSld>
  <p:clrMapOvr>
    <a:masterClrMapping/>
  </p:clrMapOvr>
  <mc:AlternateContent xmlns:mc="http://schemas.openxmlformats.org/markup-compatibility/2006" xmlns:p14="http://schemas.microsoft.com/office/powerpoint/2010/main">
    <mc:Choice Requires="p14">
      <p:transition spd="slow" p14:dur="2000" advTm="67016"/>
    </mc:Choice>
    <mc:Fallback xmlns="">
      <p:transition spd="slow" advTm="6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66" y="632787"/>
            <a:ext cx="10650292" cy="436093"/>
          </a:xfrm>
        </p:spPr>
        <p:txBody>
          <a:bodyPr/>
          <a:lstStyle/>
          <a:p>
            <a:r>
              <a:rPr lang="en-US"/>
              <a:t>Turnaround Times – Part 1</a:t>
            </a:r>
          </a:p>
        </p:txBody>
      </p:sp>
      <p:sp>
        <p:nvSpPr>
          <p:cNvPr id="10" name="TextBox 9">
            <a:extLst>
              <a:ext uri="{FF2B5EF4-FFF2-40B4-BE49-F238E27FC236}">
                <a16:creationId xmlns:a16="http://schemas.microsoft.com/office/drawing/2014/main" id="{B48C4CED-DC01-46CA-841A-8C2CD496C33B}"/>
              </a:ext>
            </a:extLst>
          </p:cNvPr>
          <p:cNvSpPr txBox="1"/>
          <p:nvPr/>
        </p:nvSpPr>
        <p:spPr>
          <a:xfrm>
            <a:off x="770854" y="1721967"/>
            <a:ext cx="10110788" cy="2939266"/>
          </a:xfrm>
          <a:prstGeom prst="rect">
            <a:avLst/>
          </a:prstGeom>
          <a:noFill/>
        </p:spPr>
        <p:txBody>
          <a:bodyPr wrap="square" lIns="91440" tIns="45720" rIns="91440" bIns="45720" rtlCol="0" anchor="t">
            <a:spAutoFit/>
          </a:bodyPr>
          <a:lstStyle/>
          <a:p>
            <a:r>
              <a:rPr lang="en-US" sz="1200" b="1" dirty="0">
                <a:latin typeface="Arial" panose="020B0604020202020204" pitchFamily="34" charset="0"/>
                <a:cs typeface="Arial" panose="020B0604020202020204" pitchFamily="34" charset="0"/>
              </a:rPr>
              <a:t>Turnaround Time --</a:t>
            </a:r>
            <a:r>
              <a:rPr lang="en-US" sz="1200" dirty="0">
                <a:latin typeface="Arial" panose="020B0604020202020204" pitchFamily="34" charset="0"/>
                <a:cs typeface="Arial" panose="020B0604020202020204" pitchFamily="34" charset="0"/>
              </a:rPr>
              <a:t> The vendor’s turnaround time (TAT) for completion of a PAR review ensures: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514350" indent="-285750">
              <a:buClr>
                <a:schemeClr val="accent5"/>
              </a:buClr>
              <a:buFont typeface="Arial" panose="020B0604020202020204" pitchFamily="34" charset="0"/>
              <a:buChar char="•"/>
            </a:pPr>
            <a:r>
              <a:rPr lang="en-US" sz="1200" dirty="0">
                <a:latin typeface="Arial" panose="020B0604020202020204" pitchFamily="34" charset="0"/>
                <a:cs typeface="Arial" panose="020B0604020202020204" pitchFamily="34" charset="0"/>
              </a:rPr>
              <a:t>A thorough and quality review of all PARs by reviewing all </a:t>
            </a:r>
            <a:r>
              <a:rPr lang="en-US" sz="1200" b="1" dirty="0">
                <a:latin typeface="Arial" panose="020B0604020202020204" pitchFamily="34" charset="0"/>
                <a:cs typeface="Arial" panose="020B0604020202020204" pitchFamily="34" charset="0"/>
              </a:rPr>
              <a:t>necessary</a:t>
            </a:r>
            <a:r>
              <a:rPr lang="en-US" sz="1200" dirty="0">
                <a:latin typeface="Arial" panose="020B0604020202020204" pitchFamily="34" charset="0"/>
                <a:cs typeface="Arial" panose="020B0604020202020204" pitchFamily="34" charset="0"/>
              </a:rPr>
              <a:t> &amp; </a:t>
            </a:r>
            <a:r>
              <a:rPr lang="en-US" sz="1200" b="1" dirty="0">
                <a:latin typeface="Arial" panose="020B0604020202020204" pitchFamily="34" charset="0"/>
                <a:cs typeface="Arial" panose="020B0604020202020204" pitchFamily="34" charset="0"/>
              </a:rPr>
              <a:t>required</a:t>
            </a:r>
            <a:r>
              <a:rPr lang="en-US" sz="1200" dirty="0">
                <a:latin typeface="Arial" panose="020B0604020202020204" pitchFamily="34" charset="0"/>
                <a:cs typeface="Arial" panose="020B0604020202020204" pitchFamily="34" charset="0"/>
              </a:rPr>
              <a:t> documentation when it is </a:t>
            </a:r>
            <a:r>
              <a:rPr lang="en-US" sz="1200" b="1" dirty="0">
                <a:latin typeface="Arial" panose="020B0604020202020204" pitchFamily="34" charset="0"/>
                <a:cs typeface="Arial" panose="020B0604020202020204" pitchFamily="34" charset="0"/>
              </a:rPr>
              <a:t>received</a:t>
            </a:r>
            <a:r>
              <a:rPr lang="en-US" sz="1200" dirty="0">
                <a:latin typeface="Arial" panose="020B0604020202020204" pitchFamily="34" charset="0"/>
                <a:cs typeface="Arial" panose="020B0604020202020204" pitchFamily="34" charset="0"/>
              </a:rPr>
              <a:t> </a:t>
            </a:r>
          </a:p>
          <a:p>
            <a:pPr marL="400050" indent="-171450">
              <a:buClr>
                <a:schemeClr val="accent5"/>
              </a:buClr>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514350" indent="-285750">
              <a:buClr>
                <a:schemeClr val="accent5"/>
              </a:buClr>
              <a:buFont typeface="Arial" panose="020B0604020202020204" pitchFamily="34" charset="0"/>
              <a:buChar char="•"/>
            </a:pPr>
            <a:r>
              <a:rPr lang="en-US" sz="1200" dirty="0">
                <a:latin typeface="Arial" panose="020B0604020202020204" pitchFamily="34" charset="0"/>
                <a:cs typeface="Arial" panose="020B0604020202020204" pitchFamily="34" charset="0"/>
              </a:rPr>
              <a:t>Decrease in the number of unnecessary pends to request additional documentation or information </a:t>
            </a:r>
          </a:p>
          <a:p>
            <a:pPr marL="400050" indent="-171450">
              <a:buClr>
                <a:schemeClr val="accent5"/>
              </a:buClr>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514350" indent="-285750">
              <a:buClr>
                <a:schemeClr val="accent5"/>
              </a:buClr>
              <a:buFont typeface="Arial" panose="020B0604020202020204" pitchFamily="34" charset="0"/>
              <a:buChar char="•"/>
            </a:pPr>
            <a:r>
              <a:rPr lang="en-US" sz="1200" dirty="0">
                <a:latin typeface="Arial" panose="020B0604020202020204" pitchFamily="34" charset="0"/>
                <a:cs typeface="Arial" panose="020B0604020202020204" pitchFamily="34" charset="0"/>
              </a:rPr>
              <a:t>Improved care coordination and data sharing between Kepro and the Department’s partners, like the Regional Accountable Entities (RAEs) and Case Management Agencies (CMAs)  </a:t>
            </a:r>
          </a:p>
          <a:p>
            <a:pPr marL="514350" indent="-285750">
              <a:buFont typeface="Arial"/>
              <a:buChar char="•"/>
            </a:pPr>
            <a:endParaRPr lang="en-US" sz="1200" dirty="0">
              <a:latin typeface="Arial" panose="020B0604020202020204" pitchFamily="34" charset="0"/>
              <a:cs typeface="Arial" panose="020B0604020202020204" pitchFamily="34" charset="0"/>
            </a:endParaRPr>
          </a:p>
          <a:p>
            <a:pPr marL="228600" indent="0"/>
            <a:endParaRPr lang="en-US" sz="1200" dirty="0">
              <a:latin typeface="Arial" panose="020B0604020202020204" pitchFamily="34" charset="0"/>
              <a:cs typeface="Arial" panose="020B0604020202020204" pitchFamily="34" charset="0"/>
            </a:endParaRPr>
          </a:p>
          <a:p>
            <a:r>
              <a:rPr lang="en-US" sz="1200" i="1" dirty="0">
                <a:latin typeface="Arial" panose="020B0604020202020204" pitchFamily="34" charset="0"/>
                <a:cs typeface="Arial" panose="020B0604020202020204" pitchFamily="34" charset="0"/>
              </a:rPr>
              <a:t>**For additional information pends: The Provider will have </a:t>
            </a:r>
            <a:r>
              <a:rPr lang="en-US" sz="1200" b="1" i="1" dirty="0">
                <a:latin typeface="Arial" panose="020B0604020202020204" pitchFamily="34" charset="0"/>
                <a:cs typeface="Arial" panose="020B0604020202020204" pitchFamily="34" charset="0"/>
              </a:rPr>
              <a:t>10 Business Days </a:t>
            </a:r>
            <a:r>
              <a:rPr lang="en-US" sz="1200" i="1" dirty="0">
                <a:latin typeface="Arial" panose="020B0604020202020204" pitchFamily="34" charset="0"/>
                <a:cs typeface="Arial" panose="020B0604020202020204" pitchFamily="34" charset="0"/>
              </a:rPr>
              <a:t>to respond, and if there is no response or insufficient response to the request, Kepro will complete the review and </a:t>
            </a:r>
            <a:r>
              <a:rPr lang="en-US" sz="1200" b="1" i="1" dirty="0">
                <a:latin typeface="Arial" panose="020B0604020202020204" pitchFamily="34" charset="0"/>
                <a:cs typeface="Arial" panose="020B0604020202020204" pitchFamily="34" charset="0"/>
              </a:rPr>
              <a:t>technically deny for Lack of Information (LOI</a:t>
            </a:r>
            <a:r>
              <a:rPr lang="en-US" sz="1200" i="1" dirty="0">
                <a:latin typeface="Arial" panose="020B0604020202020204" pitchFamily="34" charset="0"/>
                <a:cs typeface="Arial" panose="020B0604020202020204" pitchFamily="34" charset="0"/>
              </a:rPr>
              <a:t>), if appropriate.</a:t>
            </a:r>
            <a:endParaRPr lang="en-US" sz="1200" dirty="0">
              <a:latin typeface="Arial" panose="020B0604020202020204" pitchFamily="34" charset="0"/>
              <a:cs typeface="Arial" panose="020B0604020202020204" pitchFamily="34" charset="0"/>
            </a:endParaRPr>
          </a:p>
          <a:p>
            <a:pPr marL="342900" marR="0" lvl="0" indent="-342900" fontAlgn="base">
              <a:spcBef>
                <a:spcPts val="0"/>
              </a:spcBef>
              <a:spcAft>
                <a:spcPts val="600"/>
              </a:spcAft>
              <a:buSzPts val="1000"/>
              <a:buFont typeface="Symbol" panose="05050102010706020507" pitchFamily="18" charset="2"/>
              <a:buChar char=""/>
              <a:tabLst>
                <a:tab pos="457200" algn="l"/>
              </a:tabLs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4" name="Picture 3" descr="Colorado HCPF logo">
            <a:extLst>
              <a:ext uri="{FF2B5EF4-FFF2-40B4-BE49-F238E27FC236}">
                <a16:creationId xmlns:a16="http://schemas.microsoft.com/office/drawing/2014/main" id="{1BACC8FB-0898-4BC6-B3AA-08E43DB1E5CB}"/>
              </a:ext>
            </a:extLst>
          </p:cNvPr>
          <p:cNvPicPr>
            <a:picLocks noChangeAspect="1"/>
          </p:cNvPicPr>
          <p:nvPr/>
        </p:nvPicPr>
        <p:blipFill>
          <a:blip r:embed="rId4"/>
          <a:stretch>
            <a:fillRect/>
          </a:stretch>
        </p:blipFill>
        <p:spPr>
          <a:xfrm>
            <a:off x="1197796" y="6456133"/>
            <a:ext cx="1566808" cy="274344"/>
          </a:xfrm>
          <a:prstGeom prst="rect">
            <a:avLst/>
          </a:prstGeom>
        </p:spPr>
      </p:pic>
      <p:pic>
        <p:nvPicPr>
          <p:cNvPr id="16" name="Audio 15">
            <a:hlinkClick r:id="" action="ppaction://media"/>
            <a:extLst>
              <a:ext uri="{FF2B5EF4-FFF2-40B4-BE49-F238E27FC236}">
                <a16:creationId xmlns:a16="http://schemas.microsoft.com/office/drawing/2014/main" id="{3906482C-58DD-82AB-AD95-6A153B4016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9407728"/>
      </p:ext>
    </p:extLst>
  </p:cSld>
  <p:clrMapOvr>
    <a:masterClrMapping/>
  </p:clrMapOvr>
  <mc:AlternateContent xmlns:mc="http://schemas.openxmlformats.org/markup-compatibility/2006" xmlns:p14="http://schemas.microsoft.com/office/powerpoint/2010/main">
    <mc:Choice Requires="p14">
      <p:transition spd="slow" p14:dur="2000" advTm="41181"/>
    </mc:Choice>
    <mc:Fallback xmlns="">
      <p:transition spd="slow" advTm="41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870" y="644710"/>
            <a:ext cx="10650292" cy="436093"/>
          </a:xfrm>
        </p:spPr>
        <p:txBody>
          <a:bodyPr/>
          <a:lstStyle/>
          <a:p>
            <a:r>
              <a:rPr lang="en-US"/>
              <a:t>Turnaround Times – Part 2</a:t>
            </a:r>
          </a:p>
        </p:txBody>
      </p:sp>
      <p:pic>
        <p:nvPicPr>
          <p:cNvPr id="4" name="Picture 3" descr="Colorado HCPF logo">
            <a:extLst>
              <a:ext uri="{FF2B5EF4-FFF2-40B4-BE49-F238E27FC236}">
                <a16:creationId xmlns:a16="http://schemas.microsoft.com/office/drawing/2014/main" id="{1BACC8FB-0898-4BC6-B3AA-08E43DB1E5CB}"/>
              </a:ext>
            </a:extLst>
          </p:cNvPr>
          <p:cNvPicPr>
            <a:picLocks noChangeAspect="1"/>
          </p:cNvPicPr>
          <p:nvPr/>
        </p:nvPicPr>
        <p:blipFill>
          <a:blip r:embed="rId4"/>
          <a:stretch>
            <a:fillRect/>
          </a:stretch>
        </p:blipFill>
        <p:spPr>
          <a:xfrm>
            <a:off x="1197796" y="6456133"/>
            <a:ext cx="1566808" cy="274344"/>
          </a:xfrm>
          <a:prstGeom prst="rect">
            <a:avLst/>
          </a:prstGeom>
        </p:spPr>
      </p:pic>
      <p:sp>
        <p:nvSpPr>
          <p:cNvPr id="12" name="TextBox 11">
            <a:extLst>
              <a:ext uri="{FF2B5EF4-FFF2-40B4-BE49-F238E27FC236}">
                <a16:creationId xmlns:a16="http://schemas.microsoft.com/office/drawing/2014/main" id="{8A1A0DFA-C7C0-4690-8590-59B98A3207B2}"/>
              </a:ext>
            </a:extLst>
          </p:cNvPr>
          <p:cNvSpPr txBox="1"/>
          <p:nvPr/>
        </p:nvSpPr>
        <p:spPr>
          <a:xfrm>
            <a:off x="770854" y="1720795"/>
            <a:ext cx="9725439" cy="1384995"/>
          </a:xfrm>
          <a:prstGeom prst="rect">
            <a:avLst/>
          </a:prstGeom>
          <a:noFill/>
        </p:spPr>
        <p:txBody>
          <a:bodyPr wrap="square" lIns="91440" tIns="45720" rIns="91440" bIns="45720" rtlCol="0" anchor="t">
            <a:spAutoFit/>
          </a:bodyPr>
          <a:lstStyle/>
          <a:p>
            <a:pPr marL="0" marR="0" fontAlgn="base">
              <a:spcBef>
                <a:spcPts val="0"/>
              </a:spcBef>
              <a:spcAft>
                <a:spcPts val="0"/>
              </a:spcAft>
            </a:pPr>
            <a:r>
              <a:rPr lang="en-US" sz="1200" b="1" dirty="0">
                <a:effectLst/>
                <a:latin typeface="Arial"/>
                <a:ea typeface="Calibri" panose="020F0502020204030204" pitchFamily="34" charset="0"/>
                <a:cs typeface="Arial"/>
              </a:rPr>
              <a:t>Expedited </a:t>
            </a:r>
            <a:r>
              <a:rPr lang="en-US" sz="1200" b="1" dirty="0">
                <a:latin typeface="Arial"/>
                <a:ea typeface="Calibri" panose="020F0502020204030204" pitchFamily="34" charset="0"/>
                <a:cs typeface="Arial"/>
              </a:rPr>
              <a:t>r</a:t>
            </a:r>
            <a:r>
              <a:rPr lang="en-US" sz="1200" b="1" dirty="0">
                <a:effectLst/>
                <a:latin typeface="Arial"/>
                <a:ea typeface="Calibri" panose="020F0502020204030204" pitchFamily="34" charset="0"/>
                <a:cs typeface="Arial"/>
              </a:rPr>
              <a:t>eview </a:t>
            </a:r>
            <a:r>
              <a:rPr lang="en-US" sz="1200" dirty="0">
                <a:effectLst/>
                <a:latin typeface="Arial"/>
                <a:ea typeface="Calibri" panose="020F0502020204030204" pitchFamily="34" charset="0"/>
                <a:cs typeface="Arial"/>
              </a:rPr>
              <a:t>is a PAR that is expedited because a delay could:</a:t>
            </a:r>
          </a:p>
          <a:p>
            <a:pPr marL="0" marR="0" fontAlgn="base">
              <a:spcBef>
                <a:spcPts val="0"/>
              </a:spcBef>
              <a:spcAft>
                <a:spcPts val="0"/>
              </a:spcAft>
            </a:pPr>
            <a:endParaRPr lang="en-US" sz="1200" dirty="0">
              <a:latin typeface="Arial"/>
              <a:ea typeface="Calibri" panose="020F0502020204030204" pitchFamily="34" charset="0"/>
              <a:cs typeface="Arial"/>
            </a:endParaRPr>
          </a:p>
          <a:p>
            <a:pPr marL="0" marR="0" fontAlgn="base">
              <a:spcBef>
                <a:spcPts val="0"/>
              </a:spcBef>
              <a:spcAft>
                <a:spcPts val="0"/>
              </a:spcAft>
            </a:pPr>
            <a:endParaRPr lang="en-US" sz="1200" dirty="0">
              <a:effectLst/>
              <a:latin typeface="Arial"/>
              <a:ea typeface="Calibri" panose="020F0502020204030204" pitchFamily="34" charset="0"/>
              <a:cs typeface="Arial"/>
            </a:endParaRPr>
          </a:p>
          <a:p>
            <a:pPr marL="0" marR="0" fontAlgn="base">
              <a:spcBef>
                <a:spcPts val="0"/>
              </a:spcBef>
              <a:spcAft>
                <a:spcPts val="0"/>
              </a:spcAft>
            </a:pPr>
            <a:endParaRPr lang="en-US" sz="1200" dirty="0">
              <a:effectLst/>
              <a:latin typeface="Arial"/>
              <a:ea typeface="Calibri" panose="020F0502020204030204" pitchFamily="34" charset="0"/>
              <a:cs typeface="Arial"/>
            </a:endParaRPr>
          </a:p>
          <a:p>
            <a:pPr marR="0">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sz="1200" dirty="0">
              <a:latin typeface="Arial" panose="020B0604020202020204" pitchFamily="34" charset="0"/>
              <a:ea typeface="Calibri" panose="020F0502020204030204" pitchFamily="34" charset="0"/>
              <a:cs typeface="Arial" panose="020B0604020202020204" pitchFamily="34" charset="0"/>
            </a:endParaRPr>
          </a:p>
          <a:p>
            <a:pPr fontAlgn="base"/>
            <a:endParaRPr lang="en-US" sz="1200" dirty="0">
              <a:latin typeface="Arial" panose="020B0604020202020204" pitchFamily="34" charset="0"/>
              <a:ea typeface="Calibri" panose="020F0502020204030204" pitchFamily="34" charset="0"/>
              <a:cs typeface="Arial" panose="020B0604020202020204" pitchFamily="34" charset="0"/>
            </a:endParaRPr>
          </a:p>
        </p:txBody>
      </p:sp>
      <p:sp>
        <p:nvSpPr>
          <p:cNvPr id="5" name="TextBox 1">
            <a:extLst>
              <a:ext uri="{FF2B5EF4-FFF2-40B4-BE49-F238E27FC236}">
                <a16:creationId xmlns:a16="http://schemas.microsoft.com/office/drawing/2014/main" id="{3CA17F91-4D3E-4315-5F90-29E81C8A10DF}"/>
              </a:ext>
            </a:extLst>
          </p:cNvPr>
          <p:cNvSpPr txBox="1"/>
          <p:nvPr/>
        </p:nvSpPr>
        <p:spPr>
          <a:xfrm>
            <a:off x="449766" y="1927302"/>
            <a:ext cx="11487614"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accent5"/>
              </a:buClr>
              <a:buFont typeface="Arial,Sans-Serif"/>
              <a:buChar char="•"/>
            </a:pPr>
            <a:r>
              <a:rPr lang="en-US" sz="1200" dirty="0">
                <a:latin typeface="Arial"/>
                <a:ea typeface="+mn-lt"/>
                <a:cs typeface="Arial"/>
              </a:rPr>
              <a:t>Jeopardize life/health of member</a:t>
            </a:r>
          </a:p>
          <a:p>
            <a:pPr marL="285750" indent="-285750">
              <a:buClr>
                <a:schemeClr val="accent5"/>
              </a:buClr>
              <a:buFont typeface="Arial,Sans-Serif"/>
              <a:buChar char="•"/>
            </a:pPr>
            <a:r>
              <a:rPr lang="en-US" sz="1200" dirty="0">
                <a:latin typeface="Arial"/>
                <a:ea typeface="+mn-lt"/>
                <a:cs typeface="Arial"/>
              </a:rPr>
              <a:t>Jeopardize ability to regain maximum function</a:t>
            </a:r>
          </a:p>
          <a:p>
            <a:pPr marL="285750" indent="-285750">
              <a:buClr>
                <a:schemeClr val="accent5"/>
              </a:buClr>
              <a:buFont typeface="Arial,Sans-Serif"/>
              <a:buChar char="•"/>
            </a:pPr>
            <a:r>
              <a:rPr lang="en-US" sz="1200" dirty="0">
                <a:latin typeface="Arial"/>
                <a:ea typeface="+mn-lt"/>
                <a:cs typeface="Arial"/>
              </a:rPr>
              <a:t>And/or subject to severe pain</a:t>
            </a:r>
          </a:p>
          <a:p>
            <a:endParaRPr lang="en-US" sz="1200" dirty="0">
              <a:latin typeface="Arial"/>
              <a:ea typeface="+mn-lt"/>
              <a:cs typeface="+mn-lt"/>
            </a:endParaRPr>
          </a:p>
          <a:p>
            <a:r>
              <a:rPr lang="en-US" sz="1200" b="1" dirty="0">
                <a:latin typeface="Arial"/>
                <a:cs typeface="Arial"/>
              </a:rPr>
              <a:t>Rapid review </a:t>
            </a:r>
            <a:r>
              <a:rPr lang="en-US" sz="1200" dirty="0">
                <a:latin typeface="Arial"/>
                <a:cs typeface="Arial"/>
              </a:rPr>
              <a:t>is a PAR that is requested because a longer TAT could result in a delay in the Health First Colorado (HFC) member receiving care or services that would be detrimental to their ongoing, long-term care. A Rapid review may be requested by the Provider in very specific circumstances including:</a:t>
            </a:r>
            <a:endParaRPr lang="en-US" sz="1200" dirty="0">
              <a:latin typeface="Arial"/>
              <a:ea typeface="+mn-lt"/>
              <a:cs typeface="+mn-lt"/>
            </a:endParaRPr>
          </a:p>
          <a:p>
            <a:endParaRPr lang="en-US" sz="1200" dirty="0">
              <a:latin typeface="Arial"/>
              <a:ea typeface="+mn-lt"/>
              <a:cs typeface="+mn-lt"/>
            </a:endParaRPr>
          </a:p>
          <a:p>
            <a:pPr marL="342900" indent="-342900">
              <a:buClr>
                <a:schemeClr val="accent5"/>
              </a:buClr>
              <a:buFont typeface="Arial" panose="020B0604020202020204" pitchFamily="34" charset="0"/>
              <a:buChar char="•"/>
            </a:pPr>
            <a:r>
              <a:rPr lang="en-US" sz="1200" dirty="0">
                <a:latin typeface="Arial"/>
                <a:cs typeface="Arial"/>
              </a:rPr>
              <a:t>A service or benefit that requires a PAR and is needed prior to a HFC member’s inpatient hospital discharge</a:t>
            </a:r>
            <a:endParaRPr lang="en-US" sz="1200" dirty="0">
              <a:latin typeface="Arial"/>
              <a:ea typeface="+mn-lt"/>
              <a:cs typeface="+mn-lt"/>
            </a:endParaRPr>
          </a:p>
          <a:p>
            <a:pPr marL="342900" indent="-342900">
              <a:buClr>
                <a:schemeClr val="accent5"/>
              </a:buClr>
              <a:buFont typeface="Arial" panose="020B0604020202020204" pitchFamily="34" charset="0"/>
              <a:buChar char="•"/>
            </a:pPr>
            <a:r>
              <a:rPr lang="en-US" sz="1200" dirty="0">
                <a:latin typeface="Arial"/>
                <a:cs typeface="Arial"/>
              </a:rPr>
              <a:t>A lack of DME supplies that immediately and adversely impacts a HFC Member’s ability to perform activities of daily living (ADL)</a:t>
            </a:r>
            <a:endParaRPr lang="en-US" sz="1200" dirty="0">
              <a:latin typeface="Arial"/>
              <a:ea typeface="+mn-lt"/>
              <a:cs typeface="+mn-lt"/>
            </a:endParaRPr>
          </a:p>
          <a:p>
            <a:pPr marL="342900" indent="-342900">
              <a:buClr>
                <a:schemeClr val="accent5"/>
              </a:buClr>
              <a:buFont typeface="Arial" panose="020B0604020202020204" pitchFamily="34" charset="0"/>
              <a:buChar char="•"/>
            </a:pPr>
            <a:r>
              <a:rPr lang="en-US" sz="1200" dirty="0">
                <a:latin typeface="Arial"/>
                <a:cs typeface="Arial"/>
              </a:rPr>
              <a:t>Same Day Diagnostic studies required for cancer treatments </a:t>
            </a:r>
            <a:endParaRPr lang="en-US" sz="1200" dirty="0">
              <a:latin typeface="Arial"/>
              <a:ea typeface="+mn-lt"/>
              <a:cs typeface="+mn-lt"/>
            </a:endParaRPr>
          </a:p>
          <a:p>
            <a:pPr marL="285750" indent="-285750">
              <a:buClr>
                <a:schemeClr val="accent5"/>
              </a:buClr>
              <a:buFont typeface="Arial" panose="020B0604020202020204" pitchFamily="34" charset="0"/>
              <a:buChar char="•"/>
            </a:pPr>
            <a:r>
              <a:rPr lang="en-US" sz="1200" dirty="0">
                <a:latin typeface="Arial"/>
                <a:cs typeface="Arial"/>
              </a:rPr>
              <a:t> Genetic or Molecular testing requiring amniocentesis </a:t>
            </a:r>
            <a:endParaRPr lang="en-US" sz="1200" dirty="0">
              <a:latin typeface="Arial"/>
              <a:ea typeface="+mn-lt"/>
              <a:cs typeface="+mn-lt"/>
            </a:endParaRPr>
          </a:p>
          <a:p>
            <a:endParaRPr lang="en-US" sz="1200" dirty="0">
              <a:latin typeface="Arial"/>
              <a:ea typeface="+mn-lt"/>
              <a:cs typeface="+mn-lt"/>
            </a:endParaRPr>
          </a:p>
          <a:p>
            <a:r>
              <a:rPr lang="en-US" sz="1200" b="1" dirty="0">
                <a:latin typeface="Arial"/>
                <a:cs typeface="Arial"/>
              </a:rPr>
              <a:t>Standard review </a:t>
            </a:r>
            <a:r>
              <a:rPr lang="en-US" sz="1200" dirty="0">
                <a:latin typeface="Arial"/>
                <a:cs typeface="Arial"/>
              </a:rPr>
              <a:t>is one that most cases would fall under as a prior authorization request is needed but not in a rapid or expedited time frame.  These requests will be completed in no more than 10 business days. </a:t>
            </a:r>
            <a:endParaRPr lang="en-US" sz="1200" dirty="0">
              <a:latin typeface="Arial"/>
              <a:ea typeface="+mn-lt"/>
              <a:cs typeface="+mn-lt"/>
            </a:endParaRPr>
          </a:p>
          <a:p>
            <a:pPr algn="l"/>
            <a:endParaRPr lang="en-US" sz="1200" dirty="0">
              <a:latin typeface="Arial"/>
              <a:ea typeface="Open Sans"/>
              <a:cs typeface="Open Sans"/>
            </a:endParaRPr>
          </a:p>
        </p:txBody>
      </p:sp>
      <p:pic>
        <p:nvPicPr>
          <p:cNvPr id="10" name="Audio 9">
            <a:hlinkClick r:id="" action="ppaction://media"/>
            <a:extLst>
              <a:ext uri="{FF2B5EF4-FFF2-40B4-BE49-F238E27FC236}">
                <a16:creationId xmlns:a16="http://schemas.microsoft.com/office/drawing/2014/main" id="{916EFBBC-4FBF-E43B-D90C-B3D17322F58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7809213"/>
      </p:ext>
    </p:extLst>
  </p:cSld>
  <p:clrMapOvr>
    <a:masterClrMapping/>
  </p:clrMapOvr>
  <mc:AlternateContent xmlns:mc="http://schemas.openxmlformats.org/markup-compatibility/2006" xmlns:p14="http://schemas.microsoft.com/office/powerpoint/2010/main">
    <mc:Choice Requires="p14">
      <p:transition spd="slow" p14:dur="2000" advTm="55587"/>
    </mc:Choice>
    <mc:Fallback xmlns="">
      <p:transition spd="slow" advTm="5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A339CD-5DA0-430D-B845-566E43000141}"/>
              </a:ext>
            </a:extLst>
          </p:cNvPr>
          <p:cNvSpPr>
            <a:spLocks noGrp="1"/>
          </p:cNvSpPr>
          <p:nvPr>
            <p:ph type="title"/>
          </p:nvPr>
        </p:nvSpPr>
        <p:spPr>
          <a:xfrm>
            <a:off x="770854" y="634654"/>
            <a:ext cx="10650292" cy="436093"/>
          </a:xfrm>
        </p:spPr>
        <p:txBody>
          <a:bodyPr/>
          <a:lstStyle/>
          <a:p>
            <a:r>
              <a:rPr lang="en-US">
                <a:latin typeface="Arial" panose="020B0604020202020204" pitchFamily="34" charset="0"/>
                <a:cs typeface="Arial" panose="020B0604020202020204" pitchFamily="34" charset="0"/>
              </a:rPr>
              <a:t>Definition of Medical Necessity</a:t>
            </a:r>
          </a:p>
        </p:txBody>
      </p:sp>
      <p:sp>
        <p:nvSpPr>
          <p:cNvPr id="3" name="Text Placeholder 2"/>
          <p:cNvSpPr>
            <a:spLocks noGrp="1"/>
          </p:cNvSpPr>
          <p:nvPr>
            <p:ph type="body" sz="half" idx="22"/>
          </p:nvPr>
        </p:nvSpPr>
        <p:spPr>
          <a:xfrm>
            <a:off x="885824" y="1539950"/>
            <a:ext cx="10640768" cy="3289225"/>
          </a:xfrm>
        </p:spPr>
        <p:txBody>
          <a:bodyPr/>
          <a:lstStyle/>
          <a:p>
            <a:r>
              <a:rPr lang="en-US" sz="1200">
                <a:latin typeface="Arial" panose="020B0604020202020204" pitchFamily="34" charset="0"/>
                <a:cs typeface="Arial" panose="020B0604020202020204" pitchFamily="34" charset="0"/>
              </a:rPr>
              <a:t>10 CCR 2505-10; 8.076.1 </a:t>
            </a:r>
          </a:p>
          <a:p>
            <a:r>
              <a:rPr lang="en-US" sz="1200">
                <a:latin typeface="Arial" panose="020B0604020202020204" pitchFamily="34" charset="0"/>
                <a:cs typeface="Arial" panose="020B0604020202020204" pitchFamily="34" charset="0"/>
              </a:rPr>
              <a:t>8. Medical necessity means a Medical Assistance program good or service:</a:t>
            </a:r>
          </a:p>
          <a:p>
            <a:pPr marL="914400"/>
            <a:r>
              <a:rPr lang="en-US" sz="1200">
                <a:latin typeface="Arial" panose="020B0604020202020204" pitchFamily="34" charset="0"/>
                <a:cs typeface="Arial" panose="020B0604020202020204" pitchFamily="34" charset="0"/>
              </a:rPr>
              <a:t>a. Will, or is reasonably expected to prevent, diagnose, cure, correct, reduce, or ameliorate the pain and suffering, or the physical, mental, cognitive, or developmental effects of an illness, condition, injury, or disability. This may include a course of treatment that includes mere observation or no treatment at all;</a:t>
            </a:r>
          </a:p>
          <a:p>
            <a:pPr marL="914400"/>
            <a:r>
              <a:rPr lang="en-US" sz="1200">
                <a:latin typeface="Arial" panose="020B0604020202020204" pitchFamily="34" charset="0"/>
                <a:cs typeface="Arial" panose="020B0604020202020204" pitchFamily="34" charset="0"/>
              </a:rPr>
              <a:t>b. Is provided in accordance with generally accepted professional standards for health care in the United States;</a:t>
            </a:r>
          </a:p>
          <a:p>
            <a:pPr marL="914400"/>
            <a:r>
              <a:rPr lang="en-US" sz="1200">
                <a:latin typeface="Arial" panose="020B0604020202020204" pitchFamily="34" charset="0"/>
                <a:cs typeface="Arial" panose="020B0604020202020204" pitchFamily="34" charset="0"/>
              </a:rPr>
              <a:t>c. Is clinically appropriate in terms of type, frequency, extent, site, and duration;</a:t>
            </a:r>
          </a:p>
          <a:p>
            <a:pPr marL="914400"/>
            <a:r>
              <a:rPr lang="en-US" sz="1200">
                <a:latin typeface="Arial" panose="020B0604020202020204" pitchFamily="34" charset="0"/>
                <a:cs typeface="Arial" panose="020B0604020202020204" pitchFamily="34" charset="0"/>
              </a:rPr>
              <a:t>d. Is not primarily for the economic benefit of the provider or primarily for the convenience of the client, caretaker, or provider;</a:t>
            </a:r>
          </a:p>
          <a:p>
            <a:pPr marL="914400"/>
            <a:r>
              <a:rPr lang="en-US" sz="1200">
                <a:latin typeface="Arial" panose="020B0604020202020204" pitchFamily="34" charset="0"/>
                <a:cs typeface="Arial" panose="020B0604020202020204" pitchFamily="34" charset="0"/>
              </a:rPr>
              <a:t>e. Is delivered in the most appropriate setting(s) required by the client's condition;</a:t>
            </a:r>
          </a:p>
          <a:p>
            <a:pPr marL="914400"/>
            <a:r>
              <a:rPr lang="en-US" sz="1200">
                <a:latin typeface="Arial" panose="020B0604020202020204" pitchFamily="34" charset="0"/>
                <a:cs typeface="Arial" panose="020B0604020202020204" pitchFamily="34" charset="0"/>
              </a:rPr>
              <a:t>f. Is not experimental or investigational; and</a:t>
            </a:r>
          </a:p>
          <a:p>
            <a:pPr marL="914400"/>
            <a:r>
              <a:rPr lang="en-US" sz="1200">
                <a:latin typeface="Arial" panose="020B0604020202020204" pitchFamily="34" charset="0"/>
                <a:cs typeface="Arial" panose="020B0604020202020204" pitchFamily="34" charset="0"/>
              </a:rPr>
              <a:t>g. Is not more costly than other equally effective treatment options</a:t>
            </a:r>
            <a:r>
              <a:rPr lang="en-US"/>
              <a:t>.</a:t>
            </a:r>
          </a:p>
          <a:p>
            <a:pPr marL="914400"/>
            <a:endParaRPr lang="en-US" sz="1200" b="1" spc="15">
              <a:solidFill>
                <a:schemeClr val="tx1"/>
              </a:solidFill>
              <a:effectLst/>
              <a:latin typeface="Arial" panose="020B0604020202020204" pitchFamily="34" charset="0"/>
              <a:cs typeface="Arial" panose="020B0604020202020204" pitchFamily="34" charset="0"/>
            </a:endParaRPr>
          </a:p>
          <a:p>
            <a:pPr marL="914400"/>
            <a:endParaRPr lang="en-US"/>
          </a:p>
        </p:txBody>
      </p:sp>
      <p:pic>
        <p:nvPicPr>
          <p:cNvPr id="4" name="Picture 3">
            <a:extLst>
              <a:ext uri="{FF2B5EF4-FFF2-40B4-BE49-F238E27FC236}">
                <a16:creationId xmlns:a16="http://schemas.microsoft.com/office/drawing/2014/main" id="{D62F28A9-1FD0-4398-BD22-715AAB8026D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7796" y="6456133"/>
            <a:ext cx="1566808" cy="274344"/>
          </a:xfrm>
          <a:prstGeom prst="rect">
            <a:avLst/>
          </a:prstGeom>
        </p:spPr>
      </p:pic>
      <p:sp>
        <p:nvSpPr>
          <p:cNvPr id="5" name="TextBox 4">
            <a:extLst>
              <a:ext uri="{FF2B5EF4-FFF2-40B4-BE49-F238E27FC236}">
                <a16:creationId xmlns:a16="http://schemas.microsoft.com/office/drawing/2014/main" id="{9E117560-4D60-CF1A-ED8F-0346A8DF7013}"/>
              </a:ext>
            </a:extLst>
          </p:cNvPr>
          <p:cNvSpPr txBox="1"/>
          <p:nvPr/>
        </p:nvSpPr>
        <p:spPr>
          <a:xfrm>
            <a:off x="-204314" y="4915982"/>
            <a:ext cx="11337365" cy="646331"/>
          </a:xfrm>
          <a:prstGeom prst="rect">
            <a:avLst/>
          </a:prstGeom>
          <a:noFill/>
        </p:spPr>
        <p:txBody>
          <a:bodyPr wrap="square">
            <a:spAutoFit/>
          </a:bodyPr>
          <a:lstStyle/>
          <a:p>
            <a:pPr marL="914400"/>
            <a:r>
              <a:rPr lang="en-US" sz="1200" b="1" spc="15">
                <a:solidFill>
                  <a:schemeClr val="tx1"/>
                </a:solidFill>
                <a:effectLst/>
                <a:latin typeface="Arial" panose="020B0604020202020204" pitchFamily="34" charset="0"/>
                <a:cs typeface="Arial" panose="020B0604020202020204" pitchFamily="34" charset="0"/>
              </a:rPr>
              <a:t>For EPSDT, medical necessity includes a good or service that will, or is reasonably expected to, assist the member to achieve or maintain maximum functional capacity in performing one or more Activities of Daily Living, and meets the criteria, Code of Colorado Regulations, Program Rules (10 CCR 2505-10.8.280.4.E.2).</a:t>
            </a:r>
            <a:endParaRPr lang="en-US" sz="1200" b="1">
              <a:effectLst/>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02049A7F-728F-4F50-1124-58F94B0191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8839742"/>
      </p:ext>
    </p:extLst>
  </p:cSld>
  <p:clrMapOvr>
    <a:masterClrMapping/>
  </p:clrMapOvr>
  <mc:AlternateContent xmlns:mc="http://schemas.openxmlformats.org/markup-compatibility/2006" xmlns:p14="http://schemas.microsoft.com/office/powerpoint/2010/main">
    <mc:Choice Requires="p14">
      <p:transition spd="slow" p14:dur="2000" advTm="69299"/>
    </mc:Choice>
    <mc:Fallback xmlns="">
      <p:transition spd="slow" advTm="69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4A13A-57B8-4776-80CA-74365203FE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PAR Revision</a:t>
            </a:r>
            <a:r>
              <a:rPr lang="en-US"/>
              <a:t>	</a:t>
            </a:r>
          </a:p>
        </p:txBody>
      </p:sp>
      <p:sp>
        <p:nvSpPr>
          <p:cNvPr id="3" name="Text Placeholder 2">
            <a:extLst>
              <a:ext uri="{FF2B5EF4-FFF2-40B4-BE49-F238E27FC236}">
                <a16:creationId xmlns:a16="http://schemas.microsoft.com/office/drawing/2014/main" id="{74B6620A-E821-4D0D-8210-AD0E50A76819}"/>
              </a:ext>
            </a:extLst>
          </p:cNvPr>
          <p:cNvSpPr>
            <a:spLocks noGrp="1"/>
          </p:cNvSpPr>
          <p:nvPr>
            <p:ph type="body" sz="half" idx="22"/>
          </p:nvPr>
        </p:nvSpPr>
        <p:spPr/>
        <p:txBody>
          <a:bodyPr vert="horz" lIns="0" tIns="45720" rIns="91440" bIns="45720" rtlCol="0" anchor="t">
            <a:noAutofit/>
          </a:bodyPr>
          <a:lstStyle/>
          <a:p>
            <a:pPr marL="514350" indent="-285750">
              <a:buFont typeface="Arial"/>
              <a:buChar char="•"/>
            </a:pPr>
            <a:r>
              <a:rPr lang="en-US" sz="1200">
                <a:latin typeface="Arial" panose="020B0604020202020204" pitchFamily="34" charset="0"/>
                <a:cs typeface="Arial" panose="020B0604020202020204" pitchFamily="34" charset="0"/>
              </a:rPr>
              <a:t>If the number of approved units needs to be amended, the provider must submit a request for a PAR revision prior to the PAR end date. Kepro cannot make modifications to an expired PAR or a previously billed-upon PAR.</a:t>
            </a:r>
          </a:p>
          <a:p>
            <a:pPr marL="514350" indent="-285750">
              <a:buFont typeface="Arial"/>
              <a:buChar char="•"/>
            </a:pPr>
            <a:r>
              <a:rPr lang="en-US" sz="1200">
                <a:latin typeface="Arial" panose="020B0604020202020204" pitchFamily="34" charset="0"/>
                <a:cs typeface="Arial" panose="020B0604020202020204" pitchFamily="34" charset="0"/>
              </a:rPr>
              <a:t>To make a revision, simply select “Request Revision” under the “Actions” drop-down, select the Request number, enter a note in the existing approved case of what revisions you are requesting, and upload additional documentation to support the request as appropriate.</a:t>
            </a:r>
          </a:p>
          <a:p>
            <a:pPr marL="514350" indent="-285750">
              <a:buFont typeface="Arial"/>
              <a:buChar char="•"/>
            </a:pPr>
            <a:endParaRPr lang="en-US" sz="1400"/>
          </a:p>
          <a:p>
            <a:pPr marL="228600"/>
            <a:endParaRPr lang="en-US" sz="1400"/>
          </a:p>
          <a:p>
            <a:pPr marL="228600"/>
            <a:endParaRPr lang="en-US" sz="1400"/>
          </a:p>
          <a:p>
            <a:pPr marL="228600"/>
            <a:endParaRPr lang="en-US" sz="1400"/>
          </a:p>
          <a:p>
            <a:pPr marL="514350" indent="-285750">
              <a:buFont typeface="Arial"/>
              <a:buChar char="•"/>
            </a:pPr>
            <a:endParaRPr lang="en-US" sz="1400"/>
          </a:p>
          <a:p>
            <a:pPr marL="514350" indent="-285750">
              <a:buFont typeface="Wingdings"/>
              <a:buChar char="Ø"/>
            </a:pPr>
            <a:endParaRPr lang="en-US" sz="1400"/>
          </a:p>
          <a:p>
            <a:pPr>
              <a:lnSpc>
                <a:spcPct val="107000"/>
              </a:lnSpc>
              <a:spcBef>
                <a:spcPts val="0"/>
              </a:spcBef>
              <a:buSzPts val="1600"/>
            </a:pPr>
            <a:endParaRPr lang="en-US" sz="1400"/>
          </a:p>
          <a:p>
            <a:pPr marL="285750" indent="-285750">
              <a:lnSpc>
                <a:spcPct val="107000"/>
              </a:lnSpc>
              <a:spcBef>
                <a:spcPts val="0"/>
              </a:spcBef>
              <a:buSzPts val="1600"/>
              <a:buFont typeface="Wingdings" panose="05000000000000000000" pitchFamily="2" charset="2"/>
              <a:buChar char="Ø"/>
            </a:pPr>
            <a:endParaRPr lang="en-US" sz="1400"/>
          </a:p>
          <a:p>
            <a:pPr marL="285750" indent="-285750">
              <a:lnSpc>
                <a:spcPct val="107000"/>
              </a:lnSpc>
              <a:spcBef>
                <a:spcPts val="0"/>
              </a:spcBef>
              <a:buSzPts val="1600"/>
              <a:buFont typeface="Wingdings" panose="05000000000000000000" pitchFamily="2" charset="2"/>
              <a:buChar char="Ø"/>
            </a:pPr>
            <a:endParaRPr lang="en-US" sz="1400"/>
          </a:p>
          <a:p>
            <a:endParaRPr lang="en-US"/>
          </a:p>
        </p:txBody>
      </p:sp>
      <p:pic>
        <p:nvPicPr>
          <p:cNvPr id="4" name="Picture 3" descr="Colorado HCPF logo">
            <a:extLst>
              <a:ext uri="{FF2B5EF4-FFF2-40B4-BE49-F238E27FC236}">
                <a16:creationId xmlns:a16="http://schemas.microsoft.com/office/drawing/2014/main" id="{8B7DAD06-3E6E-4489-A54E-8DA7A1B28DB1}"/>
              </a:ext>
            </a:extLst>
          </p:cNvPr>
          <p:cNvPicPr>
            <a:picLocks noChangeAspect="1"/>
          </p:cNvPicPr>
          <p:nvPr/>
        </p:nvPicPr>
        <p:blipFill>
          <a:blip r:embed="rId4"/>
          <a:stretch>
            <a:fillRect/>
          </a:stretch>
        </p:blipFill>
        <p:spPr>
          <a:xfrm>
            <a:off x="1244930" y="6437280"/>
            <a:ext cx="1566808" cy="274344"/>
          </a:xfrm>
          <a:prstGeom prst="rect">
            <a:avLst/>
          </a:prstGeom>
        </p:spPr>
      </p:pic>
      <p:pic>
        <p:nvPicPr>
          <p:cNvPr id="5" name="Picture 4" descr="screenshot of actions tab and dropdown">
            <a:extLst>
              <a:ext uri="{FF2B5EF4-FFF2-40B4-BE49-F238E27FC236}">
                <a16:creationId xmlns:a16="http://schemas.microsoft.com/office/drawing/2014/main" id="{FA09E64E-2EF8-B952-6DF6-2DC5A440C52C}"/>
              </a:ext>
            </a:extLst>
          </p:cNvPr>
          <p:cNvPicPr>
            <a:picLocks noChangeAspect="1"/>
          </p:cNvPicPr>
          <p:nvPr/>
        </p:nvPicPr>
        <p:blipFill>
          <a:blip r:embed="rId5"/>
          <a:stretch>
            <a:fillRect/>
          </a:stretch>
        </p:blipFill>
        <p:spPr>
          <a:xfrm>
            <a:off x="637571" y="2782995"/>
            <a:ext cx="1683090" cy="2435039"/>
          </a:xfrm>
          <a:prstGeom prst="rect">
            <a:avLst/>
          </a:prstGeom>
        </p:spPr>
      </p:pic>
      <p:pic>
        <p:nvPicPr>
          <p:cNvPr id="6" name="Picture 5" descr="screenshot of the request drop down">
            <a:extLst>
              <a:ext uri="{FF2B5EF4-FFF2-40B4-BE49-F238E27FC236}">
                <a16:creationId xmlns:a16="http://schemas.microsoft.com/office/drawing/2014/main" id="{C30A34CA-8A84-6185-5C86-7CFC19D5F6D7}"/>
              </a:ext>
            </a:extLst>
          </p:cNvPr>
          <p:cNvPicPr>
            <a:picLocks noChangeAspect="1"/>
          </p:cNvPicPr>
          <p:nvPr/>
        </p:nvPicPr>
        <p:blipFill>
          <a:blip r:embed="rId6"/>
          <a:stretch>
            <a:fillRect/>
          </a:stretch>
        </p:blipFill>
        <p:spPr>
          <a:xfrm>
            <a:off x="2404809" y="2998911"/>
            <a:ext cx="4289372" cy="2364974"/>
          </a:xfrm>
          <a:prstGeom prst="rect">
            <a:avLst/>
          </a:prstGeom>
        </p:spPr>
      </p:pic>
      <p:pic>
        <p:nvPicPr>
          <p:cNvPr id="7" name="Picture 6" descr="screenshot showing where to add a note and upload documentation">
            <a:extLst>
              <a:ext uri="{FF2B5EF4-FFF2-40B4-BE49-F238E27FC236}">
                <a16:creationId xmlns:a16="http://schemas.microsoft.com/office/drawing/2014/main" id="{E0DD69FC-5277-87B2-75D9-660E4635711D}"/>
              </a:ext>
            </a:extLst>
          </p:cNvPr>
          <p:cNvPicPr>
            <a:picLocks noChangeAspect="1"/>
          </p:cNvPicPr>
          <p:nvPr/>
        </p:nvPicPr>
        <p:blipFill>
          <a:blip r:embed="rId7"/>
          <a:stretch>
            <a:fillRect/>
          </a:stretch>
        </p:blipFill>
        <p:spPr>
          <a:xfrm>
            <a:off x="6755604" y="2596727"/>
            <a:ext cx="4871987" cy="3702473"/>
          </a:xfrm>
          <a:prstGeom prst="rect">
            <a:avLst/>
          </a:prstGeom>
        </p:spPr>
      </p:pic>
      <p:pic>
        <p:nvPicPr>
          <p:cNvPr id="17" name="Audio 16">
            <a:hlinkClick r:id="" action="ppaction://media"/>
            <a:extLst>
              <a:ext uri="{FF2B5EF4-FFF2-40B4-BE49-F238E27FC236}">
                <a16:creationId xmlns:a16="http://schemas.microsoft.com/office/drawing/2014/main" id="{D01DE9ED-BEC0-2447-FBDC-E2C86DD89B8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44322"/>
      </p:ext>
    </p:extLst>
  </p:cSld>
  <p:clrMapOvr>
    <a:masterClrMapping/>
  </p:clrMapOvr>
  <mc:AlternateContent xmlns:mc="http://schemas.openxmlformats.org/markup-compatibility/2006" xmlns:p14="http://schemas.microsoft.com/office/powerpoint/2010/main">
    <mc:Choice Requires="p14">
      <p:transition spd="slow" p14:dur="2000" advTm="31661"/>
    </mc:Choice>
    <mc:Fallback xmlns="">
      <p:transition spd="slow" advTm="31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Kepro Services for Providers - Recap</a:t>
            </a:r>
          </a:p>
        </p:txBody>
      </p:sp>
      <p:sp>
        <p:nvSpPr>
          <p:cNvPr id="3" name="Text Placeholder 2"/>
          <p:cNvSpPr>
            <a:spLocks noGrp="1"/>
          </p:cNvSpPr>
          <p:nvPr>
            <p:ph type="body" sz="half" idx="22"/>
          </p:nvPr>
        </p:nvSpPr>
        <p:spPr>
          <a:xfrm>
            <a:off x="888150" y="1759800"/>
            <a:ext cx="10640768" cy="3408084"/>
          </a:xfrm>
        </p:spPr>
        <p:txBody>
          <a:bodyPr vert="horz" lIns="0" tIns="45720" rIns="91440" bIns="45720" rtlCol="0" anchor="t">
            <a:noAutofit/>
          </a:bodyPr>
          <a:lstStyle/>
          <a:p>
            <a:pPr marL="514350" indent="-285750">
              <a:buFont typeface="Arial"/>
              <a:buChar char="•"/>
            </a:pPr>
            <a:r>
              <a:rPr lang="en-US" sz="1200"/>
              <a:t>24-hours/365 days provider </a:t>
            </a:r>
            <a:r>
              <a:rPr lang="en-US" sz="1200" b="1"/>
              <a:t>Atrezzo Portal</a:t>
            </a:r>
            <a:r>
              <a:rPr lang="en-US" sz="1200"/>
              <a:t> may be accessed at: </a:t>
            </a:r>
            <a:r>
              <a:rPr lang="en-US" sz="1200">
                <a:solidFill>
                  <a:srgbClr val="0070C0"/>
                </a:solidFill>
                <a:hlinkClick r:id="rId5">
                  <a:extLst>
                    <a:ext uri="{A12FA001-AC4F-418D-AE19-62706E023703}">
                      <ahyp:hlinkClr xmlns:ahyp="http://schemas.microsoft.com/office/drawing/2018/hyperlinkcolor" val="tx"/>
                    </a:ext>
                  </a:extLst>
                </a:hlinkClick>
              </a:rPr>
              <a:t>https://portal.kepro.com</a:t>
            </a:r>
            <a:endParaRPr lang="en-US" sz="1200">
              <a:solidFill>
                <a:srgbClr val="0070C0"/>
              </a:solidFill>
            </a:endParaRPr>
          </a:p>
          <a:p>
            <a:pPr marL="228600" indent="0"/>
            <a:endParaRPr lang="en-US" sz="1200"/>
          </a:p>
          <a:p>
            <a:pPr marL="514350" indent="-285750">
              <a:buFont typeface="Arial"/>
              <a:buChar char="•"/>
            </a:pPr>
            <a:r>
              <a:rPr lang="en-US" sz="1200" b="1"/>
              <a:t>System Training</a:t>
            </a:r>
            <a:r>
              <a:rPr lang="en-US" sz="1200"/>
              <a:t> materials (including slide decks and FAQs) and the </a:t>
            </a:r>
            <a:r>
              <a:rPr lang="en-US" sz="1200" b="1"/>
              <a:t>Provider Manual</a:t>
            </a:r>
            <a:r>
              <a:rPr lang="en-US" sz="1200"/>
              <a:t> are located at: </a:t>
            </a:r>
            <a:r>
              <a:rPr lang="en-US" sz="1200">
                <a:solidFill>
                  <a:srgbClr val="0070C0"/>
                </a:solidFill>
                <a:hlinkClick r:id="rId6">
                  <a:extLst>
                    <a:ext uri="{A12FA001-AC4F-418D-AE19-62706E023703}">
                      <ahyp:hlinkClr xmlns:ahyp="http://schemas.microsoft.com/office/drawing/2018/hyperlinkcolor" val="tx"/>
                    </a:ext>
                  </a:extLst>
                </a:hlinkClick>
              </a:rPr>
              <a:t>https://hcpf.colorado.gov/par</a:t>
            </a:r>
            <a:endParaRPr lang="en-US" sz="1200">
              <a:solidFill>
                <a:srgbClr val="0070C0"/>
              </a:solidFill>
            </a:endParaRPr>
          </a:p>
          <a:p>
            <a:pPr marL="228600" indent="0"/>
            <a:endParaRPr lang="en-US" sz="1200"/>
          </a:p>
          <a:p>
            <a:pPr marL="514350" indent="-285750">
              <a:buFont typeface="Arial"/>
              <a:buChar char="•"/>
            </a:pPr>
            <a:r>
              <a:rPr lang="en-US" sz="1200" b="1"/>
              <a:t>Provider Communication and Support</a:t>
            </a:r>
            <a:r>
              <a:rPr lang="en-US" sz="1200"/>
              <a:t> email: </a:t>
            </a:r>
            <a:r>
              <a:rPr lang="en-US" sz="1200">
                <a:solidFill>
                  <a:srgbClr val="0070C0"/>
                </a:solidFill>
                <a:hlinkClick r:id="rId7">
                  <a:extLst>
                    <a:ext uri="{A12FA001-AC4F-418D-AE19-62706E023703}">
                      <ahyp:hlinkClr xmlns:ahyp="http://schemas.microsoft.com/office/drawing/2018/hyperlinkcolor" val="tx"/>
                    </a:ext>
                  </a:extLst>
                </a:hlinkClick>
              </a:rPr>
              <a:t>coproviderissue@kepro.com</a:t>
            </a:r>
            <a:r>
              <a:rPr lang="en-US" sz="1200">
                <a:solidFill>
                  <a:srgbClr val="0070C0"/>
                </a:solidFill>
              </a:rPr>
              <a:t> </a:t>
            </a:r>
          </a:p>
          <a:p>
            <a:endParaRPr lang="en-US" sz="1600"/>
          </a:p>
          <a:p>
            <a:endParaRPr lang="en-US" sz="1200"/>
          </a:p>
        </p:txBody>
      </p:sp>
      <p:pic>
        <p:nvPicPr>
          <p:cNvPr id="4" name="Picture 3" descr="Colorado HCPF logo">
            <a:extLst>
              <a:ext uri="{FF2B5EF4-FFF2-40B4-BE49-F238E27FC236}">
                <a16:creationId xmlns:a16="http://schemas.microsoft.com/office/drawing/2014/main" id="{0884ADCB-C124-4688-90F8-185CF6D43E3D}"/>
              </a:ext>
            </a:extLst>
          </p:cNvPr>
          <p:cNvPicPr>
            <a:picLocks noChangeAspect="1"/>
          </p:cNvPicPr>
          <p:nvPr/>
        </p:nvPicPr>
        <p:blipFill>
          <a:blip r:embed="rId8"/>
          <a:stretch>
            <a:fillRect/>
          </a:stretch>
        </p:blipFill>
        <p:spPr>
          <a:xfrm>
            <a:off x="1244930" y="6437280"/>
            <a:ext cx="1566808" cy="274344"/>
          </a:xfrm>
          <a:prstGeom prst="rect">
            <a:avLst/>
          </a:prstGeom>
        </p:spPr>
      </p:pic>
      <p:pic>
        <p:nvPicPr>
          <p:cNvPr id="16" name="Audio 15">
            <a:hlinkClick r:id="" action="ppaction://media"/>
            <a:extLst>
              <a:ext uri="{FF2B5EF4-FFF2-40B4-BE49-F238E27FC236}">
                <a16:creationId xmlns:a16="http://schemas.microsoft.com/office/drawing/2014/main" id="{07C87E1A-F1A4-BDCB-178F-4F4A6CADD48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2883574"/>
      </p:ext>
    </p:extLst>
  </p:cSld>
  <p:clrMapOvr>
    <a:masterClrMapping/>
  </p:clrMapOvr>
  <mc:AlternateContent xmlns:mc="http://schemas.openxmlformats.org/markup-compatibility/2006" xmlns:p14="http://schemas.microsoft.com/office/powerpoint/2010/main">
    <mc:Choice Requires="p14">
      <p:transition spd="slow" p14:dur="2000" advTm="24740"/>
    </mc:Choice>
    <mc:Fallback xmlns="">
      <p:transition spd="slow" advTm="2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2A82DC-9F71-4C40-9D8A-34A5993FDAB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Conclusion</a:t>
            </a:r>
          </a:p>
        </p:txBody>
      </p:sp>
      <p:sp>
        <p:nvSpPr>
          <p:cNvPr id="8" name="Text Placeholder 7">
            <a:extLst>
              <a:ext uri="{FF2B5EF4-FFF2-40B4-BE49-F238E27FC236}">
                <a16:creationId xmlns:a16="http://schemas.microsoft.com/office/drawing/2014/main" id="{307BF961-57BB-4C32-A6F4-BF2A00EB655A}"/>
              </a:ext>
            </a:extLst>
          </p:cNvPr>
          <p:cNvSpPr>
            <a:spLocks noGrp="1"/>
          </p:cNvSpPr>
          <p:nvPr>
            <p:ph type="body" sz="half" idx="22"/>
          </p:nvPr>
        </p:nvSpPr>
        <p:spPr>
          <a:xfrm>
            <a:off x="952500" y="2586164"/>
            <a:ext cx="4855447" cy="1005111"/>
          </a:xfrm>
        </p:spPr>
        <p:txBody>
          <a:bodyPr/>
          <a:lstStyle/>
          <a:p>
            <a:r>
              <a:rPr lang="en-US" sz="1800">
                <a:latin typeface="Arial" panose="020B0604020202020204" pitchFamily="34" charset="0"/>
                <a:cs typeface="Arial" panose="020B0604020202020204" pitchFamily="34" charset="0"/>
              </a:rPr>
              <a:t>Thank you for your time and participation</a:t>
            </a:r>
            <a:r>
              <a:rPr lang="en-US" sz="1800"/>
              <a:t>!</a:t>
            </a:r>
          </a:p>
        </p:txBody>
      </p:sp>
      <p:sp>
        <p:nvSpPr>
          <p:cNvPr id="4" name="Text Placeholder 3">
            <a:extLst>
              <a:ext uri="{FF2B5EF4-FFF2-40B4-BE49-F238E27FC236}">
                <a16:creationId xmlns:a16="http://schemas.microsoft.com/office/drawing/2014/main" id="{A588B5AD-92E1-4F4A-A3CC-878A3796E13D}"/>
              </a:ext>
            </a:extLst>
          </p:cNvPr>
          <p:cNvSpPr>
            <a:spLocks noGrp="1"/>
          </p:cNvSpPr>
          <p:nvPr>
            <p:ph type="body" idx="1"/>
          </p:nvPr>
        </p:nvSpPr>
        <p:spPr/>
        <p:txBody>
          <a:bodyPr>
            <a:normAutofit/>
          </a:bodyPr>
          <a:lstStyle/>
          <a:p>
            <a:r>
              <a:rPr lang="en-US" sz="1200">
                <a:latin typeface="Arial" panose="020B0604020202020204" pitchFamily="34" charset="0"/>
                <a:cs typeface="Arial" panose="020B0604020202020204" pitchFamily="34" charset="0"/>
              </a:rPr>
              <a:t>Contact Info</a:t>
            </a:r>
          </a:p>
        </p:txBody>
      </p:sp>
      <p:sp>
        <p:nvSpPr>
          <p:cNvPr id="7" name="Text Placeholder 6">
            <a:extLst>
              <a:ext uri="{FF2B5EF4-FFF2-40B4-BE49-F238E27FC236}">
                <a16:creationId xmlns:a16="http://schemas.microsoft.com/office/drawing/2014/main" id="{E2E635A4-EF44-4EF1-9418-6D42C4867C42}"/>
              </a:ext>
            </a:extLst>
          </p:cNvPr>
          <p:cNvSpPr>
            <a:spLocks noGrp="1"/>
          </p:cNvSpPr>
          <p:nvPr>
            <p:ph type="body" idx="20"/>
          </p:nvPr>
        </p:nvSpPr>
        <p:spPr>
          <a:xfrm>
            <a:off x="1329882" y="4623279"/>
            <a:ext cx="2771778" cy="307579"/>
          </a:xfrm>
        </p:spPr>
        <p:txBody>
          <a:bodyPr/>
          <a:lstStyle/>
          <a:p>
            <a:r>
              <a:rPr lang="en-US">
                <a:latin typeface="Raleway SemiBold" panose="020B0703030101060003" pitchFamily="34" charset="0"/>
              </a:rPr>
              <a:t>Kepro Call Center: 720-689-6340</a:t>
            </a:r>
          </a:p>
          <a:p>
            <a:endParaRPr lang="en-US">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D8E967A0-3F5A-4266-BE2B-8698DFD7F648}"/>
              </a:ext>
            </a:extLst>
          </p:cNvPr>
          <p:cNvSpPr>
            <a:spLocks noGrp="1"/>
          </p:cNvSpPr>
          <p:nvPr>
            <p:ph type="body" idx="23"/>
          </p:nvPr>
        </p:nvSpPr>
        <p:spPr>
          <a:xfrm>
            <a:off x="1329882" y="4957681"/>
            <a:ext cx="2771778" cy="235102"/>
          </a:xfrm>
        </p:spPr>
        <p:txBody>
          <a:bodyPr/>
          <a:lstStyle/>
          <a:p>
            <a:r>
              <a:rPr lang="en-US">
                <a:latin typeface="Raleway SemiBold" panose="020B0703030101060003" pitchFamily="34" charset="0"/>
                <a:hlinkClick r:id="rId5">
                  <a:extLst>
                    <a:ext uri="{A12FA001-AC4F-418D-AE19-62706E023703}">
                      <ahyp:hlinkClr xmlns:ahyp="http://schemas.microsoft.com/office/drawing/2018/hyperlinkcolor" val="tx"/>
                    </a:ext>
                  </a:extLst>
                </a:hlinkClick>
              </a:rPr>
              <a:t>PAR-related Questions: </a:t>
            </a:r>
            <a:r>
              <a:rPr lang="en-US">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COproviderissue</a:t>
            </a:r>
            <a:r>
              <a:rPr lang="en-US">
                <a:latin typeface="Raleway SemiBold" panose="020B0703030101060003" pitchFamily="34" charset="0"/>
                <a:hlinkClick r:id="rId5">
                  <a:extLst>
                    <a:ext uri="{A12FA001-AC4F-418D-AE19-62706E023703}">
                      <ahyp:hlinkClr xmlns:ahyp="http://schemas.microsoft.com/office/drawing/2018/hyperlinkcolor" val="tx"/>
                    </a:ext>
                  </a:extLst>
                </a:hlinkClick>
              </a:rPr>
              <a:t>@kepro.com</a:t>
            </a:r>
            <a:r>
              <a:rPr lang="en-US">
                <a:latin typeface="Raleway SemiBold" panose="020B0703030101060003" pitchFamily="34" charset="0"/>
              </a:rPr>
              <a:t> </a:t>
            </a:r>
          </a:p>
          <a:p>
            <a:endParaRPr lang="en-US"/>
          </a:p>
        </p:txBody>
      </p:sp>
      <p:sp>
        <p:nvSpPr>
          <p:cNvPr id="2" name="TextBox 1">
            <a:extLst>
              <a:ext uri="{FF2B5EF4-FFF2-40B4-BE49-F238E27FC236}">
                <a16:creationId xmlns:a16="http://schemas.microsoft.com/office/drawing/2014/main" id="{2B642105-57D4-49C5-8025-043498FA806E}"/>
              </a:ext>
            </a:extLst>
          </p:cNvPr>
          <p:cNvSpPr txBox="1"/>
          <p:nvPr/>
        </p:nvSpPr>
        <p:spPr>
          <a:xfrm>
            <a:off x="1248332" y="538406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Training-related Questions: Coproviderregistration@kepro.com</a:t>
            </a:r>
            <a:endParaRPr lang="en-US" sz="1200" b="1">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B978F81-F257-4F78-8A4B-AA9A8892B23B}"/>
              </a:ext>
            </a:extLst>
          </p:cNvPr>
          <p:cNvSpPr txBox="1"/>
          <p:nvPr/>
        </p:nvSpPr>
        <p:spPr>
          <a:xfrm>
            <a:off x="4927106" y="4176905"/>
            <a:ext cx="3045041" cy="646331"/>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For escalated concerns please contact: </a:t>
            </a:r>
            <a:r>
              <a:rPr lang="en-US" sz="1200">
                <a:solidFill>
                  <a:schemeClr val="bg1"/>
                </a:solidFill>
                <a:latin typeface="Arial" panose="020B0604020202020204" pitchFamily="34" charset="0"/>
                <a:cs typeface="Arial" panose="020B0604020202020204" pitchFamily="34" charset="0"/>
                <a:hlinkClick r:id="rId7"/>
              </a:rPr>
              <a:t>hcpf_um@state.co.us</a:t>
            </a:r>
            <a:endParaRPr lang="en-US" sz="1200">
              <a:solidFill>
                <a:schemeClr val="bg1"/>
              </a:solidFill>
              <a:latin typeface="Arial" panose="020B0604020202020204" pitchFamily="34" charset="0"/>
              <a:cs typeface="Arial" panose="020B0604020202020204" pitchFamily="34" charset="0"/>
            </a:endParaRPr>
          </a:p>
          <a:p>
            <a:endParaRPr lang="en-US" sz="1200">
              <a:solidFill>
                <a:schemeClr val="bg1"/>
              </a:solidFill>
              <a:latin typeface="Arial" panose="020B0604020202020204" pitchFamily="34" charset="0"/>
              <a:cs typeface="Arial" panose="020B0604020202020204" pitchFamily="34" charset="0"/>
            </a:endParaRPr>
          </a:p>
        </p:txBody>
      </p:sp>
      <p:pic>
        <p:nvPicPr>
          <p:cNvPr id="10" name="Picture 9" descr="Colorado HCPF logo">
            <a:extLst>
              <a:ext uri="{FF2B5EF4-FFF2-40B4-BE49-F238E27FC236}">
                <a16:creationId xmlns:a16="http://schemas.microsoft.com/office/drawing/2014/main" id="{EF8B1C43-68FA-43DF-964F-653F4DB4A5FA}"/>
              </a:ext>
              <a:ext uri="{C183D7F6-B498-43B3-948B-1728B52AA6E4}">
                <adec:decorative xmlns:adec="http://schemas.microsoft.com/office/drawing/2017/decorative" val="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8332" y="6298939"/>
            <a:ext cx="1634911" cy="332520"/>
          </a:xfrm>
          <a:prstGeom prst="rect">
            <a:avLst/>
          </a:prstGeom>
        </p:spPr>
      </p:pic>
      <p:pic>
        <p:nvPicPr>
          <p:cNvPr id="17" name="Audio 16">
            <a:hlinkClick r:id="" action="ppaction://media"/>
            <a:extLst>
              <a:ext uri="{FF2B5EF4-FFF2-40B4-BE49-F238E27FC236}">
                <a16:creationId xmlns:a16="http://schemas.microsoft.com/office/drawing/2014/main" id="{8D21BFF3-B450-438D-4D27-0B49F11FAAA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7391403"/>
      </p:ext>
    </p:extLst>
  </p:cSld>
  <p:clrMapOvr>
    <a:masterClrMapping/>
  </p:clrMapOvr>
  <mc:AlternateContent xmlns:mc="http://schemas.openxmlformats.org/markup-compatibility/2006" xmlns:p14="http://schemas.microsoft.com/office/powerpoint/2010/main">
    <mc:Choice Requires="p14">
      <p:transition spd="slow" p14:dur="2000" advTm="31830"/>
    </mc:Choice>
    <mc:Fallback xmlns="">
      <p:transition spd="slow" advTm="31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EPSDT</a:t>
            </a:r>
          </a:p>
        </p:txBody>
      </p:sp>
      <p:sp>
        <p:nvSpPr>
          <p:cNvPr id="3" name="Text Placeholder 2"/>
          <p:cNvSpPr>
            <a:spLocks noGrp="1"/>
          </p:cNvSpPr>
          <p:nvPr>
            <p:ph type="body" sz="half" idx="22"/>
          </p:nvPr>
        </p:nvSpPr>
        <p:spPr>
          <a:xfrm>
            <a:off x="876300" y="1745156"/>
            <a:ext cx="10499271" cy="3588844"/>
          </a:xfrm>
        </p:spPr>
        <p:txBody>
          <a:bodyPr vert="horz" lIns="0" tIns="45720" rIns="91440" bIns="45720" rtlCol="0" anchor="t">
            <a:noAutofit/>
          </a:bodyPr>
          <a:lstStyle/>
          <a:p>
            <a:pPr>
              <a:lnSpc>
                <a:spcPct val="200000"/>
              </a:lnSpc>
              <a:spcBef>
                <a:spcPts val="0"/>
              </a:spcBef>
            </a:pPr>
            <a:r>
              <a:rPr lang="en-US" sz="1200">
                <a:effectLst/>
                <a:latin typeface="Arial"/>
                <a:ea typeface="Calibri" panose="020F0502020204030204" pitchFamily="34" charset="0"/>
                <a:cs typeface="Arial"/>
              </a:rPr>
              <a:t>Kepro follows the Early and Periodic Screening, Diagnostic and Treatment (EPSDT) requirements for all medical necessity reviews for Health First Colorado members.</a:t>
            </a:r>
            <a:r>
              <a:rPr lang="en-US" sz="1200">
                <a:latin typeface="Arial"/>
                <a:ea typeface="Calibri" panose="020F0502020204030204" pitchFamily="34" charset="0"/>
                <a:cs typeface="Arial"/>
              </a:rPr>
              <a:t> All medical</a:t>
            </a:r>
            <a:r>
              <a:rPr lang="en-US" sz="1200">
                <a:effectLst/>
                <a:latin typeface="Arial"/>
                <a:ea typeface="Calibri" panose="020F0502020204030204" pitchFamily="34" charset="0"/>
                <a:cs typeface="Arial"/>
              </a:rPr>
              <a:t> necessity reviews on treatments, products or services requested or prescribed for all members ages 20 years of age and under are based on compliance with federal EPSDT criteria. Medical necessity is decided based on an individualized, child specific, clinical review of the requested treatment to ‘correct or ameliorate’ a diagnosed health condition in physical or mental illnesses and conditions. EPSDT includes both preventive and treatment components as well as those services which may not be covered for other members in the Colorado State Plan. </a:t>
            </a:r>
          </a:p>
          <a:p>
            <a:pPr>
              <a:lnSpc>
                <a:spcPct val="200000"/>
              </a:lnSpc>
              <a:spcBef>
                <a:spcPts val="0"/>
              </a:spcBef>
            </a:pPr>
            <a:endParaRPr lang="en-US" sz="1200">
              <a:effectLst/>
              <a:latin typeface="Arial"/>
              <a:ea typeface="Calibri" panose="020F0502020204030204" pitchFamily="34" charset="0"/>
              <a:cs typeface="Arial"/>
            </a:endParaRPr>
          </a:p>
          <a:p>
            <a:pPr marL="0" marR="0">
              <a:spcBef>
                <a:spcPts val="0"/>
              </a:spcBef>
              <a:spcAft>
                <a:spcPts val="0"/>
              </a:spcAft>
            </a:pPr>
            <a:endParaRPr lang="en-US" sz="1200">
              <a:effectLst/>
              <a:ea typeface="Calibri" panose="020F0502020204030204" pitchFamily="34" charset="0"/>
            </a:endParaRPr>
          </a:p>
          <a:p>
            <a:pPr marL="0" marR="0">
              <a:spcBef>
                <a:spcPts val="0"/>
              </a:spcBef>
              <a:spcAft>
                <a:spcPts val="0"/>
              </a:spcAft>
            </a:pPr>
            <a:r>
              <a:rPr lang="en-US" sz="1200">
                <a:effectLst/>
                <a:latin typeface="Arial"/>
                <a:ea typeface="Calibri" panose="020F0502020204030204" pitchFamily="34" charset="0"/>
                <a:cs typeface="Arial"/>
              </a:rPr>
              <a:t>For more information, please review the EPSDT website: </a:t>
            </a:r>
            <a:r>
              <a:rPr lang="en-US" sz="1200" u="sng">
                <a:solidFill>
                  <a:srgbClr val="0070C0"/>
                </a:solidFill>
                <a:latin typeface="Arial"/>
                <a:ea typeface="Open Sans"/>
                <a:cs typeface="Arial"/>
              </a:rPr>
              <a:t>https://hcpf.colorado.gov/early-and-periodic-screening-diagnostic-and-treatment-epsdt</a:t>
            </a:r>
            <a:endParaRPr lang="en-US" sz="1200" u="sng">
              <a:solidFill>
                <a:srgbClr val="0070C0"/>
              </a:solidFill>
              <a:effectLst/>
              <a:latin typeface="Arial"/>
              <a:ea typeface="Open Sans"/>
              <a:cs typeface="Arial"/>
            </a:endParaRPr>
          </a:p>
        </p:txBody>
      </p:sp>
      <p:pic>
        <p:nvPicPr>
          <p:cNvPr id="4" name="Picture 3" descr="Colorado HCPF logo">
            <a:extLst>
              <a:ext uri="{FF2B5EF4-FFF2-40B4-BE49-F238E27FC236}">
                <a16:creationId xmlns:a16="http://schemas.microsoft.com/office/drawing/2014/main" id="{A11115F7-B4E4-4221-8D69-5315EB3E7FAF}"/>
              </a:ext>
            </a:extLst>
          </p:cNvPr>
          <p:cNvPicPr>
            <a:picLocks noChangeAspect="1"/>
          </p:cNvPicPr>
          <p:nvPr/>
        </p:nvPicPr>
        <p:blipFill>
          <a:blip r:embed="rId4"/>
          <a:stretch>
            <a:fillRect/>
          </a:stretch>
        </p:blipFill>
        <p:spPr>
          <a:xfrm>
            <a:off x="1197796" y="6456133"/>
            <a:ext cx="1566808" cy="274344"/>
          </a:xfrm>
          <a:prstGeom prst="rect">
            <a:avLst/>
          </a:prstGeom>
        </p:spPr>
      </p:pic>
      <p:pic>
        <p:nvPicPr>
          <p:cNvPr id="14" name="Audio 13">
            <a:hlinkClick r:id="" action="ppaction://media"/>
            <a:extLst>
              <a:ext uri="{FF2B5EF4-FFF2-40B4-BE49-F238E27FC236}">
                <a16:creationId xmlns:a16="http://schemas.microsoft.com/office/drawing/2014/main" id="{F2736293-E12C-B26A-3FC2-6053D799A2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6269628"/>
      </p:ext>
    </p:extLst>
  </p:cSld>
  <p:clrMapOvr>
    <a:masterClrMapping/>
  </p:clrMapOvr>
  <mc:AlternateContent xmlns:mc="http://schemas.openxmlformats.org/markup-compatibility/2006" xmlns:p14="http://schemas.microsoft.com/office/powerpoint/2010/main">
    <mc:Choice Requires="p14">
      <p:transition spd="slow" p14:dur="2000" advTm="45317"/>
    </mc:Choice>
    <mc:Fallback xmlns="">
      <p:transition spd="slow" advTm="45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033F5-C07A-4DE6-B6BB-A4951AD1303E}"/>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About Kepro </a:t>
            </a:r>
          </a:p>
        </p:txBody>
      </p:sp>
      <p:sp>
        <p:nvSpPr>
          <p:cNvPr id="6" name="Text Placeholder 5">
            <a:extLst>
              <a:ext uri="{FF2B5EF4-FFF2-40B4-BE49-F238E27FC236}">
                <a16:creationId xmlns:a16="http://schemas.microsoft.com/office/drawing/2014/main" id="{A001C4FC-648F-4806-802A-E57A73869021}"/>
              </a:ext>
            </a:extLst>
          </p:cNvPr>
          <p:cNvSpPr>
            <a:spLocks noGrp="1"/>
          </p:cNvSpPr>
          <p:nvPr>
            <p:ph type="body" sz="half" idx="22"/>
          </p:nvPr>
        </p:nvSpPr>
        <p:spPr>
          <a:xfrm>
            <a:off x="885825" y="1522302"/>
            <a:ext cx="7158038" cy="3973930"/>
          </a:xfrm>
        </p:spPr>
        <p:txBody>
          <a:bodyPr vert="horz" lIns="0" tIns="45720" rIns="91440" bIns="45720" rtlCol="0" anchor="t">
            <a:noAutofit/>
          </a:bodyPr>
          <a:lstStyle/>
          <a:p>
            <a:pPr lvl="0" fontAlgn="base">
              <a:buClrTx/>
            </a:pPr>
            <a:r>
              <a:rPr lang="en-US">
                <a:solidFill>
                  <a:srgbClr val="000000"/>
                </a:solidFill>
              </a:rPr>
              <a:t>In 2021, Kepro was awarded the Colorado Department of Health Care Policy and Financing (HCPF) contract with the state of Colorado for Utilization Management and Physician Administered Drug (PAD) UM review, including outpatient, inpatient, specialty, and EPSDT. </a:t>
            </a:r>
          </a:p>
          <a:p>
            <a:pPr lvl="0" fontAlgn="base">
              <a:buClrTx/>
            </a:pPr>
            <a:r>
              <a:rPr lang="en-US">
                <a:solidFill>
                  <a:srgbClr val="000000"/>
                </a:solidFill>
              </a:rPr>
              <a:t>In addition, Kepro will administer or participate in: </a:t>
            </a:r>
          </a:p>
          <a:p>
            <a:pPr marL="285750" lvl="0" indent="-285750" fontAlgn="base">
              <a:buClr>
                <a:srgbClr val="EF8A45"/>
              </a:buClr>
              <a:buFont typeface="Arial" panose="020B0604020202020204" pitchFamily="34" charset="0"/>
              <a:buChar char="•"/>
            </a:pPr>
            <a:r>
              <a:rPr lang="en-US">
                <a:solidFill>
                  <a:srgbClr val="000000"/>
                </a:solidFill>
              </a:rPr>
              <a:t>Client Overutilization Program (COUP) </a:t>
            </a:r>
          </a:p>
          <a:p>
            <a:pPr marL="285750" lvl="0" indent="-285750" fontAlgn="base">
              <a:buClr>
                <a:srgbClr val="EF8A45"/>
              </a:buClr>
              <a:buFont typeface="Arial" panose="020B0604020202020204" pitchFamily="34" charset="0"/>
              <a:buChar char="•"/>
            </a:pPr>
            <a:r>
              <a:rPr lang="en-US" sz="1400">
                <a:solidFill>
                  <a:srgbClr val="000000"/>
                </a:solidFill>
              </a:rPr>
              <a:t>Annual Healthcare Common Procedure Coding System</a:t>
            </a:r>
            <a:r>
              <a:rPr lang="en-US">
                <a:solidFill>
                  <a:srgbClr val="000000"/>
                </a:solidFill>
              </a:rPr>
              <a:t> (HCPCS) code review </a:t>
            </a:r>
          </a:p>
          <a:p>
            <a:pPr marL="285750" lvl="0" indent="-285750" fontAlgn="base">
              <a:buClr>
                <a:srgbClr val="EF8A45"/>
              </a:buClr>
              <a:buFont typeface="Arial" panose="020B0604020202020204" pitchFamily="34" charset="0"/>
              <a:buChar char="•"/>
            </a:pPr>
            <a:r>
              <a:rPr lang="en-US">
                <a:solidFill>
                  <a:srgbClr val="000000"/>
                </a:solidFill>
              </a:rPr>
              <a:t>Quality Program </a:t>
            </a:r>
          </a:p>
          <a:p>
            <a:pPr marL="285750" lvl="0" indent="-285750" fontAlgn="base">
              <a:buClr>
                <a:srgbClr val="EF8A45"/>
              </a:buClr>
              <a:buFont typeface="Arial" panose="020B0604020202020204" pitchFamily="34" charset="0"/>
              <a:buChar char="•"/>
            </a:pPr>
            <a:r>
              <a:rPr lang="en-US">
                <a:solidFill>
                  <a:srgbClr val="000000"/>
                </a:solidFill>
              </a:rPr>
              <a:t>Reporting  </a:t>
            </a:r>
          </a:p>
          <a:p>
            <a:pPr marL="285750" lvl="0" indent="-285750" fontAlgn="base">
              <a:buClr>
                <a:srgbClr val="EF8A45"/>
              </a:buClr>
              <a:buFont typeface="Arial" panose="020B0604020202020204" pitchFamily="34" charset="0"/>
              <a:buChar char="•"/>
            </a:pPr>
            <a:r>
              <a:rPr lang="en-US">
                <a:solidFill>
                  <a:srgbClr val="000000"/>
                </a:solidFill>
              </a:rPr>
              <a:t>Review Criteria selection </a:t>
            </a:r>
          </a:p>
          <a:p>
            <a:pPr marL="285750" lvl="0" indent="-285750" fontAlgn="base">
              <a:buClr>
                <a:srgbClr val="EF8A45"/>
              </a:buClr>
              <a:buFont typeface="Arial" panose="020B0604020202020204" pitchFamily="34" charset="0"/>
              <a:buChar char="•"/>
            </a:pPr>
            <a:r>
              <a:rPr lang="en-US">
                <a:solidFill>
                  <a:srgbClr val="000000"/>
                </a:solidFill>
              </a:rPr>
              <a:t>Customer Service Line </a:t>
            </a:r>
          </a:p>
          <a:p>
            <a:pPr marL="285750" lvl="0" indent="-285750" fontAlgn="base">
              <a:buClr>
                <a:srgbClr val="EF8A45"/>
              </a:buClr>
              <a:buFont typeface="Arial" panose="020B0604020202020204" pitchFamily="34" charset="0"/>
              <a:buChar char="•"/>
            </a:pPr>
            <a:r>
              <a:rPr lang="en-US">
                <a:solidFill>
                  <a:srgbClr val="000000"/>
                </a:solidFill>
              </a:rPr>
              <a:t>Appeals, Peer-to-Peer, and Reconsiderations </a:t>
            </a:r>
          </a:p>
          <a:p>
            <a:pPr marL="285750" lvl="0" indent="-285750" fontAlgn="base">
              <a:buClr>
                <a:srgbClr val="EF8A45"/>
              </a:buClr>
              <a:buFont typeface="Arial" panose="020B0604020202020204" pitchFamily="34" charset="0"/>
              <a:buChar char="•"/>
            </a:pPr>
            <a:r>
              <a:rPr lang="en-US">
                <a:solidFill>
                  <a:srgbClr val="000000"/>
                </a:solidFill>
              </a:rPr>
              <a:t>Fraud &amp; False Claims reporting </a:t>
            </a:r>
          </a:p>
          <a:p>
            <a:pPr lvl="0" fontAlgn="base">
              <a:buClrTx/>
            </a:pPr>
            <a:endParaRPr lang="en-US">
              <a:solidFill>
                <a:srgbClr val="000000"/>
              </a:solidFill>
              <a:latin typeface="+mn-lt"/>
              <a:ea typeface="+mn-ea"/>
              <a:cs typeface="+mn-cs"/>
            </a:endParaRPr>
          </a:p>
        </p:txBody>
      </p:sp>
      <p:sp>
        <p:nvSpPr>
          <p:cNvPr id="11" name="Footer Placeholder 10">
            <a:extLst>
              <a:ext uri="{FF2B5EF4-FFF2-40B4-BE49-F238E27FC236}">
                <a16:creationId xmlns:a16="http://schemas.microsoft.com/office/drawing/2014/main" id="{930B7C7C-3574-49B7-BCDC-A65000D490F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Footer   |</a:t>
            </a:r>
          </a:p>
        </p:txBody>
      </p:sp>
      <p:sp>
        <p:nvSpPr>
          <p:cNvPr id="13" name="Text Placeholder 5">
            <a:extLst>
              <a:ext uri="{FF2B5EF4-FFF2-40B4-BE49-F238E27FC236}">
                <a16:creationId xmlns:a16="http://schemas.microsoft.com/office/drawing/2014/main" id="{1BC9B703-7A10-4E70-A722-067A54C37AF8}"/>
              </a:ext>
              <a:ext uri="{C183D7F6-B498-43B3-948B-1728B52AA6E4}">
                <adec:decorative xmlns:adec="http://schemas.microsoft.com/office/drawing/2017/decorative" val="1"/>
              </a:ext>
            </a:extLst>
          </p:cNvPr>
          <p:cNvSpPr txBox="1">
            <a:spLocks/>
          </p:cNvSpPr>
          <p:nvPr/>
        </p:nvSpPr>
        <p:spPr>
          <a:xfrm>
            <a:off x="9595293" y="1252904"/>
            <a:ext cx="1912335" cy="783651"/>
          </a:xfrm>
          <a:prstGeom prst="rect">
            <a:avLst/>
          </a:prstGeom>
        </p:spPr>
        <p:txBody>
          <a:bodyPr vert="horz" lIns="0" tIns="45720" rIns="0" bIns="45720" rtlCol="0" anchor="ctr" anchorCtr="1">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600" b="1">
                <a:solidFill>
                  <a:schemeClr val="bg1"/>
                </a:solidFill>
              </a:rPr>
              <a:t>426M </a:t>
            </a:r>
            <a:r>
              <a:rPr lang="en-US" sz="1600">
                <a:solidFill>
                  <a:schemeClr val="bg1"/>
                </a:solidFill>
              </a:rPr>
              <a:t>                              In Savings through Care Management</a:t>
            </a:r>
          </a:p>
        </p:txBody>
      </p:sp>
      <p:sp>
        <p:nvSpPr>
          <p:cNvPr id="15" name="Text Placeholder 5">
            <a:extLst>
              <a:ext uri="{FF2B5EF4-FFF2-40B4-BE49-F238E27FC236}">
                <a16:creationId xmlns:a16="http://schemas.microsoft.com/office/drawing/2014/main" id="{82BD00E1-1A4F-4650-8409-F77FE581D324}"/>
              </a:ext>
              <a:ext uri="{C183D7F6-B498-43B3-948B-1728B52AA6E4}">
                <adec:decorative xmlns:adec="http://schemas.microsoft.com/office/drawing/2017/decorative" val="1"/>
              </a:ext>
            </a:extLst>
          </p:cNvPr>
          <p:cNvSpPr txBox="1">
            <a:spLocks/>
          </p:cNvSpPr>
          <p:nvPr/>
        </p:nvSpPr>
        <p:spPr>
          <a:xfrm>
            <a:off x="9811076" y="3632541"/>
            <a:ext cx="1486056" cy="294669"/>
          </a:xfrm>
          <a:prstGeom prst="rect">
            <a:avLst/>
          </a:prstGeom>
        </p:spPr>
        <p:txBody>
          <a:bodyPr vert="horz" lIns="0" tIns="45720" rIns="0" bIns="45720" rtlCol="0" anchor="ctr" anchorCtr="1">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US" b="1">
              <a:solidFill>
                <a:schemeClr val="bg1"/>
              </a:solidFill>
              <a:latin typeface="Open Sans"/>
              <a:ea typeface="Open Sans"/>
              <a:cs typeface="Open Sans"/>
            </a:endParaRPr>
          </a:p>
        </p:txBody>
      </p:sp>
      <p:sp>
        <p:nvSpPr>
          <p:cNvPr id="20" name="Text Placeholder 5">
            <a:extLst>
              <a:ext uri="{FF2B5EF4-FFF2-40B4-BE49-F238E27FC236}">
                <a16:creationId xmlns:a16="http://schemas.microsoft.com/office/drawing/2014/main" id="{34742BFB-79D1-4A02-A3E8-56ABC8C09AFA}"/>
              </a:ext>
              <a:ext uri="{C183D7F6-B498-43B3-948B-1728B52AA6E4}">
                <adec:decorative xmlns:adec="http://schemas.microsoft.com/office/drawing/2017/decorative" val="1"/>
              </a:ext>
            </a:extLst>
          </p:cNvPr>
          <p:cNvSpPr txBox="1">
            <a:spLocks/>
          </p:cNvSpPr>
          <p:nvPr/>
        </p:nvSpPr>
        <p:spPr>
          <a:xfrm>
            <a:off x="9487884" y="5194478"/>
            <a:ext cx="2144644" cy="584728"/>
          </a:xfrm>
          <a:prstGeom prst="rect">
            <a:avLst/>
          </a:prstGeom>
        </p:spPr>
        <p:txBody>
          <a:bodyPr vert="horz" lIns="0" tIns="45720" rIns="0" bIns="45720" rtlCol="0" anchor="ctr" anchorCtr="1">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600" b="1">
                <a:solidFill>
                  <a:schemeClr val="bg1"/>
                </a:solidFill>
              </a:rPr>
              <a:t>1.8M                                </a:t>
            </a:r>
            <a:r>
              <a:rPr lang="en-US" sz="1600">
                <a:solidFill>
                  <a:schemeClr val="bg1"/>
                </a:solidFill>
              </a:rPr>
              <a:t>UM Reviews a year</a:t>
            </a:r>
          </a:p>
        </p:txBody>
      </p:sp>
      <p:pic>
        <p:nvPicPr>
          <p:cNvPr id="17" name="Picture 16">
            <a:extLst>
              <a:ext uri="{FF2B5EF4-FFF2-40B4-BE49-F238E27FC236}">
                <a16:creationId xmlns:a16="http://schemas.microsoft.com/office/drawing/2014/main" id="{3755705F-4617-4CC1-9B30-E6DBF077D24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0783" y="642079"/>
            <a:ext cx="538404" cy="538402"/>
          </a:xfrm>
          <a:prstGeom prst="rect">
            <a:avLst/>
          </a:prstGeom>
        </p:spPr>
      </p:pic>
      <p:pic>
        <p:nvPicPr>
          <p:cNvPr id="22" name="Picture 21">
            <a:extLst>
              <a:ext uri="{FF2B5EF4-FFF2-40B4-BE49-F238E27FC236}">
                <a16:creationId xmlns:a16="http://schemas.microsoft.com/office/drawing/2014/main" id="{0218D239-2B8B-449A-8C75-05802353439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6518" y="2375616"/>
            <a:ext cx="649887" cy="649884"/>
          </a:xfrm>
          <a:prstGeom prst="rect">
            <a:avLst/>
          </a:prstGeom>
        </p:spPr>
      </p:pic>
      <p:pic>
        <p:nvPicPr>
          <p:cNvPr id="24" name="Picture 23" descr="Pen and paper icon representing utilization management reviews">
            <a:extLst>
              <a:ext uri="{FF2B5EF4-FFF2-40B4-BE49-F238E27FC236}">
                <a16:creationId xmlns:a16="http://schemas.microsoft.com/office/drawing/2014/main" id="{F046D021-6404-4E28-8C0F-3797E228658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002" y="4547564"/>
            <a:ext cx="575892" cy="575890"/>
          </a:xfrm>
          <a:prstGeom prst="rect">
            <a:avLst/>
          </a:prstGeom>
        </p:spPr>
      </p:pic>
      <p:sp>
        <p:nvSpPr>
          <p:cNvPr id="25" name="Text Placeholder 5">
            <a:extLst>
              <a:ext uri="{FF2B5EF4-FFF2-40B4-BE49-F238E27FC236}">
                <a16:creationId xmlns:a16="http://schemas.microsoft.com/office/drawing/2014/main" id="{0C8ADB9B-32FC-480F-B7CB-9970A313B44A}"/>
              </a:ext>
              <a:ext uri="{C183D7F6-B498-43B3-948B-1728B52AA6E4}">
                <adec:decorative xmlns:adec="http://schemas.microsoft.com/office/drawing/2017/decorative" val="1"/>
              </a:ext>
            </a:extLst>
          </p:cNvPr>
          <p:cNvSpPr txBox="1">
            <a:spLocks/>
          </p:cNvSpPr>
          <p:nvPr/>
        </p:nvSpPr>
        <p:spPr>
          <a:xfrm>
            <a:off x="9487376" y="4186347"/>
            <a:ext cx="2145152" cy="191460"/>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US" sz="1000" b="1">
              <a:solidFill>
                <a:schemeClr val="bg1"/>
              </a:solidFill>
            </a:endParaRPr>
          </a:p>
        </p:txBody>
      </p:sp>
      <p:grpSp>
        <p:nvGrpSpPr>
          <p:cNvPr id="2" name="Group 1">
            <a:extLst>
              <a:ext uri="{FF2B5EF4-FFF2-40B4-BE49-F238E27FC236}">
                <a16:creationId xmlns:a16="http://schemas.microsoft.com/office/drawing/2014/main" id="{F25A0D2D-96A0-4D5A-A4A3-8F197A6F2A22}"/>
              </a:ext>
              <a:ext uri="{C183D7F6-B498-43B3-948B-1728B52AA6E4}">
                <adec:decorative xmlns:adec="http://schemas.microsoft.com/office/drawing/2017/decorative" val="1"/>
              </a:ext>
            </a:extLst>
          </p:cNvPr>
          <p:cNvGrpSpPr/>
          <p:nvPr/>
        </p:nvGrpSpPr>
        <p:grpSpPr>
          <a:xfrm>
            <a:off x="8148424" y="1107611"/>
            <a:ext cx="739704" cy="4642778"/>
            <a:chOff x="8014225" y="1504599"/>
            <a:chExt cx="655976" cy="4117256"/>
          </a:xfrm>
        </p:grpSpPr>
        <p:pic>
          <p:nvPicPr>
            <p:cNvPr id="7" name="Picture 6">
              <a:extLst>
                <a:ext uri="{FF2B5EF4-FFF2-40B4-BE49-F238E27FC236}">
                  <a16:creationId xmlns:a16="http://schemas.microsoft.com/office/drawing/2014/main" id="{54D7DB0E-AF77-4251-ACEE-2FDD9C955D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942"/>
            <a:stretch/>
          </p:blipFill>
          <p:spPr>
            <a:xfrm>
              <a:off x="8014225" y="2600238"/>
              <a:ext cx="648658" cy="823858"/>
            </a:xfrm>
            <a:prstGeom prst="rect">
              <a:avLst/>
            </a:prstGeom>
          </p:spPr>
        </p:pic>
        <p:pic>
          <p:nvPicPr>
            <p:cNvPr id="8" name="Picture 7">
              <a:extLst>
                <a:ext uri="{FF2B5EF4-FFF2-40B4-BE49-F238E27FC236}">
                  <a16:creationId xmlns:a16="http://schemas.microsoft.com/office/drawing/2014/main" id="{2D50836C-201B-4977-8CD3-74832337DE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1543" y="3577555"/>
              <a:ext cx="648658" cy="980110"/>
            </a:xfrm>
            <a:prstGeom prst="rect">
              <a:avLst/>
            </a:prstGeom>
          </p:spPr>
        </p:pic>
        <p:pic>
          <p:nvPicPr>
            <p:cNvPr id="9" name="Picture 8" descr="Logos denoting URAC accreditation in health utilization management, case management, disease management and independent review organization - internal">
              <a:extLst>
                <a:ext uri="{FF2B5EF4-FFF2-40B4-BE49-F238E27FC236}">
                  <a16:creationId xmlns:a16="http://schemas.microsoft.com/office/drawing/2014/main" id="{387CF67E-F67C-4D01-82DE-BBBCD5B650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21543" y="1504599"/>
              <a:ext cx="634022" cy="957994"/>
            </a:xfrm>
            <a:prstGeom prst="rect">
              <a:avLst/>
            </a:prstGeom>
          </p:spPr>
        </p:pic>
        <p:pic>
          <p:nvPicPr>
            <p:cNvPr id="10" name="Picture 9">
              <a:extLst>
                <a:ext uri="{FF2B5EF4-FFF2-40B4-BE49-F238E27FC236}">
                  <a16:creationId xmlns:a16="http://schemas.microsoft.com/office/drawing/2014/main" id="{79027749-4080-445D-9808-E830B83756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36179" y="4663861"/>
              <a:ext cx="634022" cy="957994"/>
            </a:xfrm>
            <a:prstGeom prst="rect">
              <a:avLst/>
            </a:prstGeom>
          </p:spPr>
        </p:pic>
      </p:grpSp>
      <p:sp>
        <p:nvSpPr>
          <p:cNvPr id="26" name="Text Placeholder 5">
            <a:extLst>
              <a:ext uri="{FF2B5EF4-FFF2-40B4-BE49-F238E27FC236}">
                <a16:creationId xmlns:a16="http://schemas.microsoft.com/office/drawing/2014/main" id="{1BC9B703-7A10-4E70-A722-067A54C37AF8}"/>
              </a:ext>
              <a:ext uri="{C183D7F6-B498-43B3-948B-1728B52AA6E4}">
                <adec:decorative xmlns:adec="http://schemas.microsoft.com/office/drawing/2017/decorative" val="1"/>
              </a:ext>
            </a:extLst>
          </p:cNvPr>
          <p:cNvSpPr txBox="1">
            <a:spLocks/>
          </p:cNvSpPr>
          <p:nvPr/>
        </p:nvSpPr>
        <p:spPr>
          <a:xfrm>
            <a:off x="9351356" y="3051626"/>
            <a:ext cx="2500111" cy="1136670"/>
          </a:xfrm>
          <a:prstGeom prst="rect">
            <a:avLst/>
          </a:prstGeom>
        </p:spPr>
        <p:txBody>
          <a:bodyPr vert="horz" lIns="0" tIns="45720" rIns="0" bIns="45720" rtlCol="0" anchor="ctr" anchorCtr="1">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600" b="1">
                <a:solidFill>
                  <a:schemeClr val="bg1"/>
                </a:solidFill>
              </a:rPr>
              <a:t>35 YEARS                  </a:t>
            </a:r>
            <a:r>
              <a:rPr lang="en-US" sz="1600">
                <a:solidFill>
                  <a:schemeClr val="bg1"/>
                </a:solidFill>
              </a:rPr>
              <a:t>Serving Government Sponsored Healthcare Programs</a:t>
            </a:r>
          </a:p>
        </p:txBody>
      </p:sp>
      <p:pic>
        <p:nvPicPr>
          <p:cNvPr id="19" name="Picture 18">
            <a:extLst>
              <a:ext uri="{FF2B5EF4-FFF2-40B4-BE49-F238E27FC236}">
                <a16:creationId xmlns:a16="http://schemas.microsoft.com/office/drawing/2014/main" id="{4AFAA23D-A6F4-4362-AF09-316C04995FC6}"/>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197796" y="6468165"/>
            <a:ext cx="1566808" cy="274344"/>
          </a:xfrm>
          <a:prstGeom prst="rect">
            <a:avLst/>
          </a:prstGeom>
        </p:spPr>
      </p:pic>
      <p:sp>
        <p:nvSpPr>
          <p:cNvPr id="21" name="Slide Number Placeholder 20">
            <a:extLst>
              <a:ext uri="{FF2B5EF4-FFF2-40B4-BE49-F238E27FC236}">
                <a16:creationId xmlns:a16="http://schemas.microsoft.com/office/drawing/2014/main" id="{278430A8-D921-4FC4-B9A0-A3740F22D455}"/>
              </a:ext>
            </a:extLst>
          </p:cNvPr>
          <p:cNvSpPr>
            <a:spLocks noGrp="1"/>
          </p:cNvSpPr>
          <p:nvPr>
            <p:ph type="sldNum" sz="quarter" idx="12"/>
          </p:nvPr>
        </p:nvSpPr>
        <p:spPr/>
        <p:txBody>
          <a:bodyPr/>
          <a:lstStyle/>
          <a:p>
            <a:r>
              <a:rPr lang="en-US"/>
              <a:t>Page </a:t>
            </a:r>
            <a:fld id="{C6C8BDDB-1AA9-4CDC-80A0-B0BF343FFE1A}" type="slidenum">
              <a:rPr lang="en-US" smtClean="0"/>
              <a:pPr/>
              <a:t>4</a:t>
            </a:fld>
            <a:endParaRPr lang="en-US"/>
          </a:p>
        </p:txBody>
      </p:sp>
      <p:pic>
        <p:nvPicPr>
          <p:cNvPr id="18" name="Audio 17">
            <a:hlinkClick r:id="" action="ppaction://media"/>
            <a:extLst>
              <a:ext uri="{FF2B5EF4-FFF2-40B4-BE49-F238E27FC236}">
                <a16:creationId xmlns:a16="http://schemas.microsoft.com/office/drawing/2014/main" id="{DF0ADEDD-AB03-9F1B-B99A-54BE29E4FF9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039594"/>
      </p:ext>
    </p:extLst>
  </p:cSld>
  <p:clrMapOvr>
    <a:masterClrMapping/>
  </p:clrMapOvr>
  <mc:AlternateContent xmlns:mc="http://schemas.openxmlformats.org/markup-compatibility/2006" xmlns:p14="http://schemas.microsoft.com/office/powerpoint/2010/main">
    <mc:Choice Requires="p14">
      <p:transition spd="slow" p14:dur="2000" advTm="38158"/>
    </mc:Choice>
    <mc:Fallback xmlns="">
      <p:transition spd="slow" advTm="3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246" y="650024"/>
            <a:ext cx="4701511" cy="436093"/>
          </a:xfrm>
        </p:spPr>
        <p:txBody>
          <a:bodyPr/>
          <a:lstStyle/>
          <a:p>
            <a:r>
              <a:rPr lang="en-US">
                <a:latin typeface="Arial" panose="020B0604020202020204" pitchFamily="34" charset="0"/>
                <a:cs typeface="Arial" panose="020B0604020202020204" pitchFamily="34" charset="0"/>
              </a:rPr>
              <a:t>Scope of Services </a:t>
            </a:r>
          </a:p>
        </p:txBody>
      </p:sp>
      <p:sp>
        <p:nvSpPr>
          <p:cNvPr id="12" name="Text Placeholder 11"/>
          <p:cNvSpPr>
            <a:spLocks noGrp="1"/>
          </p:cNvSpPr>
          <p:nvPr>
            <p:ph type="body" sz="half" idx="21"/>
          </p:nvPr>
        </p:nvSpPr>
        <p:spPr>
          <a:xfrm>
            <a:off x="890245" y="1322341"/>
            <a:ext cx="5710579" cy="1447347"/>
          </a:xfrm>
        </p:spPr>
        <p:txBody>
          <a:bodyPr vert="horz" lIns="0" tIns="45720" rIns="91440" bIns="45720" rtlCol="0" anchor="t">
            <a:noAutofit/>
          </a:bodyPr>
          <a:lstStyle/>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Audiology </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Diagnostic Imaging </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Durable Medical Equipment  </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Inpatient Hospital Review Program (IHRP 2.0)</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Medical Services including, but not limited to, select surgeries such as bariatric, solid organ transplants, transgender services, and elective surgeries </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Molecular/Genetic Testing</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Out-of-State Inpatient Services </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Outpatient Physical and Occupational Therapy </a:t>
            </a:r>
          </a:p>
          <a:p>
            <a:pPr marL="285750" indent="-285750">
              <a:lnSpc>
                <a:spcPct val="100000"/>
              </a:lnSpc>
              <a:buFont typeface="Arial" panose="020B0604020202020204" pitchFamily="34" charset="0"/>
              <a:buChar char="•"/>
            </a:pPr>
            <a:r>
              <a:rPr lang="en-US" sz="1200" b="1">
                <a:latin typeface="Arial" panose="020B0604020202020204" pitchFamily="34" charset="0"/>
                <a:cs typeface="Arial" panose="020B0604020202020204" pitchFamily="34" charset="0"/>
              </a:rPr>
              <a:t>Outpatient Speech Therapy </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Pediatric Behavioral Therapy </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Pediatric Private Duty Nursing</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Personal Care Services</a:t>
            </a:r>
          </a:p>
          <a:p>
            <a:pPr marL="28575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Physician Administered Drugs</a:t>
            </a:r>
          </a:p>
          <a:p>
            <a:endParaRPr lang="en-US"/>
          </a:p>
        </p:txBody>
      </p:sp>
      <p:pic>
        <p:nvPicPr>
          <p:cNvPr id="5" name="Picture 4">
            <a:extLst>
              <a:ext uri="{FF2B5EF4-FFF2-40B4-BE49-F238E27FC236}">
                <a16:creationId xmlns:a16="http://schemas.microsoft.com/office/drawing/2014/main" id="{61755670-FD1C-4761-BC83-EAE37E38F3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7796" y="6456133"/>
            <a:ext cx="1566808" cy="274344"/>
          </a:xfrm>
          <a:prstGeom prst="rect">
            <a:avLst/>
          </a:prstGeom>
        </p:spPr>
      </p:pic>
      <p:pic>
        <p:nvPicPr>
          <p:cNvPr id="9" name="Audio 8">
            <a:hlinkClick r:id="" action="ppaction://media"/>
            <a:extLst>
              <a:ext uri="{FF2B5EF4-FFF2-40B4-BE49-F238E27FC236}">
                <a16:creationId xmlns:a16="http://schemas.microsoft.com/office/drawing/2014/main" id="{EE24065B-BCF3-E6F7-46B3-9AB0D22C49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3394235"/>
      </p:ext>
    </p:extLst>
  </p:cSld>
  <p:clrMapOvr>
    <a:masterClrMapping/>
  </p:clrMapOvr>
  <mc:AlternateContent xmlns:mc="http://schemas.openxmlformats.org/markup-compatibility/2006" xmlns:p14="http://schemas.microsoft.com/office/powerpoint/2010/main">
    <mc:Choice Requires="p14">
      <p:transition spd="slow" p14:dur="2000" advTm="25404"/>
    </mc:Choice>
    <mc:Fallback xmlns="">
      <p:transition spd="slow" advTm="2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panose="020B0604020202020204" pitchFamily="34" charset="0"/>
                <a:cs typeface="Arial" panose="020B0604020202020204" pitchFamily="34" charset="0"/>
              </a:rPr>
              <a:t>Kepro Services for Providers </a:t>
            </a:r>
          </a:p>
        </p:txBody>
      </p:sp>
      <p:sp>
        <p:nvSpPr>
          <p:cNvPr id="3" name="Text Placeholder 2"/>
          <p:cNvSpPr>
            <a:spLocks noGrp="1"/>
          </p:cNvSpPr>
          <p:nvPr>
            <p:ph type="body" sz="half" idx="22"/>
          </p:nvPr>
        </p:nvSpPr>
        <p:spPr>
          <a:xfrm>
            <a:off x="876644" y="1639965"/>
            <a:ext cx="10649948" cy="2872161"/>
          </a:xfrm>
        </p:spPr>
        <p:txBody>
          <a:bodyPr vert="horz" lIns="0" tIns="45720" rIns="91440" bIns="45720" rtlCol="0" anchor="t">
            <a:noAutofit/>
          </a:bodyPr>
          <a:lstStyle/>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24-hours/365 days provider portal can be accessed at: </a:t>
            </a:r>
            <a:r>
              <a:rPr lang="en-US" sz="120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https://portal.kepro.com</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Provider Communication and Support email: </a:t>
            </a:r>
            <a:r>
              <a:rPr lang="en-US" sz="120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coproviderissue@kepro.com</a:t>
            </a:r>
            <a:r>
              <a:rPr lang="en-US" sz="120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Provider Education and Outreach, as well as system training materials (including slide decks and FAQs) are located at:  </a:t>
            </a:r>
            <a:r>
              <a:rPr lang="en-US" sz="120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https://hcpf.colorado.gov/par</a:t>
            </a:r>
            <a:endParaRPr lang="en-US" sz="120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Prior Authorization Review (PAR)</a:t>
            </a:r>
            <a:r>
              <a:rPr lang="en-US" sz="1200">
                <a:latin typeface="Arial" panose="020B0604020202020204" pitchFamily="34" charset="0"/>
                <a:ea typeface="Open Sans"/>
                <a:cs typeface="Arial" panose="020B0604020202020204" pitchFamily="34" charset="0"/>
              </a:rPr>
              <a:t>     </a:t>
            </a:r>
            <a:endParaRPr lang="en-US" sz="1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latin typeface="Arial" panose="020B0604020202020204" pitchFamily="34" charset="0"/>
                <a:ea typeface="Open Sans"/>
                <a:cs typeface="Arial" panose="020B0604020202020204" pitchFamily="34" charset="0"/>
              </a:rPr>
              <a:t>Retrospective Review (when allowed by CO HCPF) </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PAR Reconsiderations &amp; Peer-To-Peer Reviews</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PAR Revisions</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Access to provider reports and case statuses with Atrezzo Portal</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Provider Manual is posted at: </a:t>
            </a:r>
            <a:r>
              <a:rPr lang="en-US" sz="120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https://hcpf.colorado.gov/par</a:t>
            </a:r>
            <a:endParaRPr lang="en-US" sz="1200">
              <a:solidFill>
                <a:srgbClr val="0070C0"/>
              </a:solidFill>
              <a:latin typeface="Arial" panose="020B0604020202020204" pitchFamily="34" charset="0"/>
              <a:cs typeface="Arial" panose="020B0604020202020204" pitchFamily="34" charset="0"/>
            </a:endParaRPr>
          </a:p>
          <a:p>
            <a:endParaRPr lang="en-US" sz="1400">
              <a:solidFill>
                <a:srgbClr val="000000"/>
              </a:solidFill>
            </a:endParaRPr>
          </a:p>
        </p:txBody>
      </p:sp>
      <p:pic>
        <p:nvPicPr>
          <p:cNvPr id="4" name="Picture 3">
            <a:extLst>
              <a:ext uri="{FF2B5EF4-FFF2-40B4-BE49-F238E27FC236}">
                <a16:creationId xmlns:a16="http://schemas.microsoft.com/office/drawing/2014/main" id="{0884ADCB-C124-4688-90F8-185CF6D43E3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97796" y="6456133"/>
            <a:ext cx="1566808" cy="274344"/>
          </a:xfrm>
          <a:prstGeom prst="rect">
            <a:avLst/>
          </a:prstGeom>
        </p:spPr>
      </p:pic>
      <p:pic>
        <p:nvPicPr>
          <p:cNvPr id="10" name="Audio 9">
            <a:hlinkClick r:id="" action="ppaction://media"/>
            <a:extLst>
              <a:ext uri="{FF2B5EF4-FFF2-40B4-BE49-F238E27FC236}">
                <a16:creationId xmlns:a16="http://schemas.microsoft.com/office/drawing/2014/main" id="{3280569F-DF70-EB63-8318-20F8E50F0AF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0376836"/>
      </p:ext>
    </p:extLst>
  </p:cSld>
  <p:clrMapOvr>
    <a:masterClrMapping/>
  </p:clrMapOvr>
  <mc:AlternateContent xmlns:mc="http://schemas.openxmlformats.org/markup-compatibility/2006" xmlns:p14="http://schemas.microsoft.com/office/powerpoint/2010/main">
    <mc:Choice Requires="p14">
      <p:transition spd="slow" p14:dur="2000" advTm="26752"/>
    </mc:Choice>
    <mc:Fallback xmlns="">
      <p:transition spd="slow" advTm="2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panose="020B0604020202020204" pitchFamily="34" charset="0"/>
                <a:cs typeface="Arial" panose="020B0604020202020204" pitchFamily="34" charset="0"/>
              </a:rPr>
              <a:t>Provider Responsibilities </a:t>
            </a:r>
          </a:p>
        </p:txBody>
      </p:sp>
      <p:sp>
        <p:nvSpPr>
          <p:cNvPr id="3" name="Text Placeholder 2"/>
          <p:cNvSpPr>
            <a:spLocks noGrp="1"/>
          </p:cNvSpPr>
          <p:nvPr>
            <p:ph type="body" sz="half" idx="22"/>
          </p:nvPr>
        </p:nvSpPr>
        <p:spPr>
          <a:xfrm>
            <a:off x="775616" y="1670404"/>
            <a:ext cx="10640768" cy="3892195"/>
          </a:xfrm>
        </p:spPr>
        <p:txBody>
          <a:bodyPr vert="horz" lIns="0" tIns="45720" rIns="91440" bIns="45720" rtlCol="0" anchor="t">
            <a:noAutofit/>
          </a:bodyPr>
          <a:lstStyle/>
          <a:p>
            <a:pPr marL="514350" indent="-285750">
              <a:buFont typeface="Arial"/>
              <a:buChar char="•"/>
            </a:pPr>
            <a:r>
              <a:rPr lang="en-US" sz="1200" dirty="0">
                <a:latin typeface="Arial"/>
                <a:ea typeface="Open Sans"/>
                <a:cs typeface="Open Sans"/>
              </a:rPr>
              <a:t>Providers must request prior authorization for services through our direct data entry portal, </a:t>
            </a:r>
            <a:r>
              <a:rPr lang="en-US" sz="1200" b="1" dirty="0" err="1">
                <a:latin typeface="Arial"/>
                <a:ea typeface="Open Sans"/>
                <a:cs typeface="Open Sans"/>
              </a:rPr>
              <a:t>Atrezzo</a:t>
            </a:r>
            <a:r>
              <a:rPr lang="en-US" sz="1200" b="1" dirty="0">
                <a:latin typeface="Arial"/>
                <a:ea typeface="Open Sans"/>
                <a:cs typeface="Open Sans"/>
              </a:rPr>
              <a:t>, </a:t>
            </a:r>
            <a:r>
              <a:rPr lang="en-US" sz="1200" dirty="0">
                <a:latin typeface="Arial"/>
                <a:ea typeface="Open Sans"/>
                <a:cs typeface="Open Sans"/>
              </a:rPr>
              <a:t>unless criteria are met and approved for the fax exempt list.</a:t>
            </a:r>
          </a:p>
          <a:p>
            <a:pPr marL="514350" indent="-285750">
              <a:buFont typeface="Arial"/>
              <a:buChar char="•"/>
            </a:pPr>
            <a:r>
              <a:rPr lang="en-US" sz="1200" dirty="0">
                <a:latin typeface="Arial"/>
                <a:ea typeface="Open Sans"/>
                <a:cs typeface="Open Sans"/>
              </a:rPr>
              <a:t>The Fax Exempt method of requests must be approved by submitting a Fax Exempt Request form and meeting specific criteria, such as:  the provider is Out-of-State, or the request is for an out of area service;  the provider group submits on average 5 or fewer PARs per month and would prefer to submit a PAR via fax;  or the provider is visually impaired. </a:t>
            </a:r>
          </a:p>
          <a:p>
            <a:pPr marL="514350" indent="-285750">
              <a:buFont typeface="Arial" panose="020B0604020202020204" pitchFamily="34" charset="0"/>
              <a:buChar char="•"/>
            </a:pPr>
            <a:r>
              <a:rPr lang="en-US" sz="1200" dirty="0">
                <a:latin typeface="Arial"/>
                <a:ea typeface="Open Sans"/>
                <a:cs typeface="Open Sans"/>
              </a:rPr>
              <a:t>      The form can be located at </a:t>
            </a:r>
            <a:r>
              <a:rPr lang="en-US" sz="1200" dirty="0">
                <a:solidFill>
                  <a:srgbClr val="0070C0"/>
                </a:solidFill>
                <a:latin typeface="Arial"/>
                <a:ea typeface="Open Sans"/>
                <a:cs typeface="Open Sans"/>
                <a:hlinkClick r:id="rId4">
                  <a:extLst>
                    <a:ext uri="{A12FA001-AC4F-418D-AE19-62706E023703}">
                      <ahyp:hlinkClr xmlns:ahyp="http://schemas.microsoft.com/office/drawing/2018/hyperlinkcolor" val="tx"/>
                    </a:ext>
                  </a:extLst>
                </a:hlinkClick>
              </a:rPr>
              <a:t>https://hcpf.colorado.gov/par</a:t>
            </a:r>
            <a:r>
              <a:rPr lang="en-US" sz="1200" dirty="0">
                <a:latin typeface="Arial"/>
                <a:ea typeface="Open Sans"/>
                <a:cs typeface="Open Sans"/>
              </a:rPr>
              <a:t>.</a:t>
            </a:r>
          </a:p>
          <a:p>
            <a:pPr marL="514350" indent="-285750">
              <a:buFont typeface="Arial"/>
              <a:buChar char="•"/>
            </a:pPr>
            <a:r>
              <a:rPr lang="en-US" sz="1200" dirty="0">
                <a:latin typeface="Arial"/>
                <a:ea typeface="Open Sans"/>
                <a:cs typeface="Open Sans"/>
              </a:rPr>
              <a:t>Utilization of the </a:t>
            </a:r>
            <a:r>
              <a:rPr lang="en-US" sz="1200" dirty="0" err="1">
                <a:latin typeface="Arial"/>
                <a:ea typeface="Open Sans"/>
                <a:cs typeface="Open Sans"/>
              </a:rPr>
              <a:t>Atrezzo</a:t>
            </a:r>
            <a:r>
              <a:rPr lang="en-US" sz="1200" dirty="0">
                <a:latin typeface="Arial"/>
                <a:ea typeface="Open Sans"/>
                <a:cs typeface="Open Sans"/>
              </a:rPr>
              <a:t> portal allows the provider to:</a:t>
            </a:r>
          </a:p>
          <a:p>
            <a:pPr marL="971550" lvl="1" indent="-285750">
              <a:buFont typeface="Arial" panose="020B0604020202020204" pitchFamily="34" charset="0"/>
              <a:buChar char="•"/>
            </a:pPr>
            <a:r>
              <a:rPr lang="en-US" sz="1200" b="0" dirty="0">
                <a:latin typeface="Arial"/>
              </a:rPr>
              <a:t>      request prior authorization for services</a:t>
            </a:r>
            <a:endParaRPr lang="en-US" sz="1200" b="0" dirty="0">
              <a:latin typeface="Arial"/>
              <a:cs typeface="Arial"/>
            </a:endParaRPr>
          </a:p>
          <a:p>
            <a:pPr marL="971550" lvl="1" indent="-285750">
              <a:buFont typeface="Arial" panose="020B0604020202020204" pitchFamily="34" charset="0"/>
              <a:buChar char="•"/>
            </a:pPr>
            <a:r>
              <a:rPr lang="en-US" sz="1200" b="0" dirty="0">
                <a:latin typeface="Arial"/>
              </a:rPr>
              <a:t>      upload clinical information to aid in review of prior authorization requests, and</a:t>
            </a:r>
            <a:endParaRPr lang="en-US" sz="1200" b="0" dirty="0">
              <a:latin typeface="Arial"/>
              <a:cs typeface="Arial"/>
            </a:endParaRPr>
          </a:p>
          <a:p>
            <a:pPr marL="971550" lvl="1" indent="-285750">
              <a:buFont typeface="Arial" panose="020B0604020202020204" pitchFamily="34" charset="0"/>
              <a:buChar char="•"/>
            </a:pPr>
            <a:r>
              <a:rPr lang="en-US" sz="1200" b="0" dirty="0">
                <a:latin typeface="Arial"/>
              </a:rPr>
              <a:t>      submit reconsideration and/or peer-to-peer requests for services denied.</a:t>
            </a:r>
            <a:endParaRPr lang="en-US" sz="1200" b="0" dirty="0">
              <a:latin typeface="Arial"/>
              <a:cs typeface="Arial"/>
            </a:endParaRPr>
          </a:p>
          <a:p>
            <a:pPr marL="228600" indent="0"/>
            <a:endParaRPr lang="en-US" sz="1200">
              <a:latin typeface="Arial"/>
            </a:endParaRPr>
          </a:p>
          <a:p>
            <a:pPr marL="514350" indent="-285750">
              <a:buFont typeface="Arial"/>
              <a:buChar char="•"/>
            </a:pPr>
            <a:r>
              <a:rPr lang="en-US" sz="1200" dirty="0">
                <a:latin typeface="Arial"/>
                <a:ea typeface="Open Sans"/>
                <a:cs typeface="Open Sans"/>
              </a:rPr>
              <a:t>The system will give warnings if a PAR is not required. </a:t>
            </a:r>
          </a:p>
          <a:p>
            <a:pPr marL="514350" indent="-285750">
              <a:buFont typeface="Arial"/>
              <a:buChar char="•"/>
            </a:pPr>
            <a:r>
              <a:rPr lang="en-US" sz="1200" dirty="0">
                <a:latin typeface="Arial"/>
                <a:ea typeface="Open Sans"/>
                <a:cs typeface="Open Sans"/>
              </a:rPr>
              <a:t>Always </a:t>
            </a:r>
            <a:r>
              <a:rPr lang="en-US" sz="1200" b="1" dirty="0">
                <a:latin typeface="Arial"/>
                <a:ea typeface="Open Sans"/>
                <a:cs typeface="Open Sans"/>
              </a:rPr>
              <a:t>VERIFY </a:t>
            </a:r>
            <a:r>
              <a:rPr lang="en-US" sz="1200" dirty="0">
                <a:latin typeface="Arial"/>
                <a:ea typeface="Open Sans"/>
                <a:cs typeface="Open Sans"/>
              </a:rPr>
              <a:t>the Member’s eligibility for Health First Colorado prior to submission by contacting Health First Colorado. </a:t>
            </a:r>
          </a:p>
          <a:p>
            <a:pPr marL="228600"/>
            <a:endParaRPr lang="en-US" sz="1200">
              <a:latin typeface="Arial"/>
            </a:endParaRPr>
          </a:p>
          <a:p>
            <a:r>
              <a:rPr lang="en-US" sz="1200" b="1" dirty="0">
                <a:latin typeface="Arial"/>
                <a:ea typeface="Open Sans"/>
                <a:cs typeface="Open Sans"/>
              </a:rPr>
              <a:t>The generation of a Prior Authorization number does not guarantee payment.</a:t>
            </a:r>
            <a:endParaRPr lang="en-US" sz="1200" dirty="0">
              <a:latin typeface="Arial"/>
              <a:ea typeface="Open Sans"/>
              <a:cs typeface="Open Sans"/>
            </a:endParaRPr>
          </a:p>
          <a:p>
            <a:endParaRPr lang="en-US"/>
          </a:p>
        </p:txBody>
      </p:sp>
      <p:pic>
        <p:nvPicPr>
          <p:cNvPr id="4" name="Picture 3">
            <a:extLst>
              <a:ext uri="{FF2B5EF4-FFF2-40B4-BE49-F238E27FC236}">
                <a16:creationId xmlns:a16="http://schemas.microsoft.com/office/drawing/2014/main" id="{F8950FB9-59AA-41A3-85FD-1244AA8FBBD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7796" y="6456133"/>
            <a:ext cx="1566808" cy="274344"/>
          </a:xfrm>
          <a:prstGeom prst="rect">
            <a:avLst/>
          </a:prstGeom>
        </p:spPr>
      </p:pic>
      <p:pic>
        <p:nvPicPr>
          <p:cNvPr id="6" name="Audio 5">
            <a:hlinkClick r:id="" action="ppaction://media"/>
            <a:extLst>
              <a:ext uri="{FF2B5EF4-FFF2-40B4-BE49-F238E27FC236}">
                <a16:creationId xmlns:a16="http://schemas.microsoft.com/office/drawing/2014/main" id="{37605875-C71A-504E-8D93-078E4202F8C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4997826"/>
      </p:ext>
    </p:extLst>
  </p:cSld>
  <p:clrMapOvr>
    <a:masterClrMapping/>
  </p:clrMapOvr>
  <mc:AlternateContent xmlns:mc="http://schemas.openxmlformats.org/markup-compatibility/2006" xmlns:p14="http://schemas.microsoft.com/office/powerpoint/2010/main">
    <mc:Choice Requires="p14">
      <p:transition spd="slow" p14:dur="2000" advTm="69239"/>
    </mc:Choice>
    <mc:Fallback xmlns="">
      <p:transition spd="slow" advTm="6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A339CD-5DA0-430D-B845-566E43000141}"/>
              </a:ext>
            </a:extLst>
          </p:cNvPr>
          <p:cNvSpPr>
            <a:spLocks noGrp="1"/>
          </p:cNvSpPr>
          <p:nvPr>
            <p:ph type="title"/>
          </p:nvPr>
        </p:nvSpPr>
        <p:spPr>
          <a:xfrm>
            <a:off x="847056" y="634654"/>
            <a:ext cx="10650292" cy="436093"/>
          </a:xfrm>
        </p:spPr>
        <p:txBody>
          <a:bodyPr/>
          <a:lstStyle/>
          <a:p>
            <a:r>
              <a:rPr lang="en-US"/>
              <a:t>PAR (Prior Authorization Request) Submission</a:t>
            </a:r>
          </a:p>
        </p:txBody>
      </p:sp>
      <p:sp>
        <p:nvSpPr>
          <p:cNvPr id="3" name="Text Placeholder 2"/>
          <p:cNvSpPr>
            <a:spLocks noGrp="1"/>
          </p:cNvSpPr>
          <p:nvPr>
            <p:ph type="body" sz="half" idx="22"/>
          </p:nvPr>
        </p:nvSpPr>
        <p:spPr>
          <a:xfrm>
            <a:off x="885824" y="1759193"/>
            <a:ext cx="10366109" cy="3426686"/>
          </a:xfrm>
        </p:spPr>
        <p:txBody>
          <a:bodyPr vert="horz" lIns="0" tIns="45720" rIns="91440" bIns="45720" rtlCol="0" anchor="t">
            <a:noAutofit/>
          </a:bodyPr>
          <a:lstStyle/>
          <a:p>
            <a:pPr marL="285750" indent="-285750">
              <a:buClr>
                <a:schemeClr val="accent5"/>
              </a:buClr>
              <a:buFont typeface="Arial" panose="020B0604020202020204" pitchFamily="34" charset="0"/>
              <a:buChar char="•"/>
            </a:pPr>
            <a:r>
              <a:rPr lang="en-US" sz="1200" dirty="0">
                <a:latin typeface="Arial"/>
                <a:ea typeface="Open Sans"/>
                <a:cs typeface="Arial"/>
              </a:rPr>
              <a:t>PAR requests submitted within business hours: 8:00AM – 5:00PM (MT) will have the same day submission date.</a:t>
            </a:r>
            <a:endParaRPr lang="en-US" dirty="0">
              <a:ea typeface="Open Sans"/>
            </a:endParaRPr>
          </a:p>
          <a:p>
            <a:pPr marL="285750" indent="-285750">
              <a:buClr>
                <a:schemeClr val="accent5"/>
              </a:buClr>
              <a:buFont typeface="Arial" panose="020B0604020202020204" pitchFamily="34" charset="0"/>
              <a:buChar char="•"/>
            </a:pPr>
            <a:r>
              <a:rPr lang="en-US" sz="1200" dirty="0">
                <a:latin typeface="Arial"/>
                <a:ea typeface="Open Sans"/>
                <a:cs typeface="Arial"/>
              </a:rPr>
              <a:t>Atrezzo portal is accessible 24/7. However, those submitted:</a:t>
            </a:r>
            <a:endParaRPr lang="en-US" dirty="0">
              <a:ea typeface="Open Sans"/>
            </a:endParaRPr>
          </a:p>
          <a:p>
            <a:pPr marL="171450" indent="-171450">
              <a:buClr>
                <a:schemeClr val="accent5"/>
              </a:buClr>
              <a:buFont typeface="Arial" panose="020B0604020202020204" pitchFamily="34" charset="0"/>
              <a:buChar char="•"/>
            </a:pPr>
            <a:endParaRPr lang="en-US" sz="1200" dirty="0"/>
          </a:p>
          <a:p>
            <a:pPr marL="742950" lvl="1" indent="-285750">
              <a:buClr>
                <a:schemeClr val="accent5"/>
              </a:buClr>
              <a:buFont typeface="Arial" panose="020B0604020202020204" pitchFamily="34" charset="0"/>
              <a:buChar char="•"/>
            </a:pPr>
            <a:r>
              <a:rPr lang="en-US" sz="1200" dirty="0">
                <a:latin typeface="Arial"/>
                <a:cs typeface="Arial"/>
              </a:rPr>
              <a:t>After business hours </a:t>
            </a:r>
            <a:r>
              <a:rPr lang="en-US" sz="1200" b="0" dirty="0">
                <a:latin typeface="Arial"/>
                <a:cs typeface="Arial"/>
              </a:rPr>
              <a:t>will have a receipt date of the </a:t>
            </a:r>
            <a:r>
              <a:rPr lang="en-US" sz="1200" dirty="0">
                <a:latin typeface="Arial"/>
                <a:cs typeface="Arial"/>
              </a:rPr>
              <a:t>following business day</a:t>
            </a:r>
            <a:endParaRPr lang="en-US" dirty="0"/>
          </a:p>
          <a:p>
            <a:pPr marL="742950" lvl="1" indent="-285750">
              <a:buClr>
                <a:schemeClr val="accent5"/>
              </a:buClr>
              <a:buFont typeface="Arial" panose="020B0604020202020204" pitchFamily="34" charset="0"/>
              <a:buChar char="•"/>
            </a:pPr>
            <a:endParaRPr lang="en-US" sz="1200" dirty="0"/>
          </a:p>
          <a:p>
            <a:pPr marL="742950" lvl="1" indent="-285750">
              <a:buClr>
                <a:schemeClr val="accent5"/>
              </a:buClr>
              <a:buFont typeface="Arial" panose="020B0604020202020204" pitchFamily="34" charset="0"/>
              <a:buChar char="•"/>
            </a:pPr>
            <a:r>
              <a:rPr lang="en-US" sz="1200" dirty="0">
                <a:latin typeface="Arial"/>
                <a:cs typeface="Arial"/>
              </a:rPr>
              <a:t>Holidays – </a:t>
            </a:r>
            <a:r>
              <a:rPr lang="en-US" sz="1200" b="0" dirty="0">
                <a:latin typeface="Arial"/>
                <a:cs typeface="Arial"/>
              </a:rPr>
              <a:t>will</a:t>
            </a:r>
            <a:r>
              <a:rPr lang="en-US" sz="1200" dirty="0">
                <a:latin typeface="Arial"/>
                <a:cs typeface="Arial"/>
              </a:rPr>
              <a:t> </a:t>
            </a:r>
            <a:r>
              <a:rPr lang="en-US" sz="1200" b="0" dirty="0">
                <a:latin typeface="Arial"/>
                <a:cs typeface="Arial"/>
              </a:rPr>
              <a:t>have a receipt date of the </a:t>
            </a:r>
            <a:r>
              <a:rPr lang="en-US" sz="1200" dirty="0">
                <a:latin typeface="Arial"/>
                <a:cs typeface="Arial"/>
              </a:rPr>
              <a:t>following business day</a:t>
            </a:r>
            <a:endParaRPr lang="en-US" dirty="0"/>
          </a:p>
          <a:p>
            <a:pPr marL="742950" lvl="1" indent="-285750">
              <a:buClr>
                <a:schemeClr val="accent5"/>
              </a:buClr>
              <a:buFont typeface="Arial" panose="020B0604020202020204" pitchFamily="34" charset="0"/>
              <a:buChar char="•"/>
            </a:pPr>
            <a:endParaRPr lang="en-US" sz="1200" dirty="0"/>
          </a:p>
          <a:p>
            <a:pPr marL="742950" lvl="1" indent="-285750">
              <a:buClr>
                <a:schemeClr val="accent5"/>
              </a:buClr>
              <a:buFont typeface="Arial" panose="020B0604020202020204" pitchFamily="34" charset="0"/>
              <a:buChar char="•"/>
            </a:pPr>
            <a:r>
              <a:rPr lang="en-US" sz="1200" dirty="0">
                <a:latin typeface="Arial"/>
                <a:cs typeface="Arial"/>
              </a:rPr>
              <a:t>Days following State approved closures, i.e., natural disasters, </a:t>
            </a:r>
            <a:r>
              <a:rPr lang="en-US" sz="1200" b="0" dirty="0">
                <a:latin typeface="Arial"/>
                <a:cs typeface="Arial"/>
              </a:rPr>
              <a:t>will have a receipt date of the </a:t>
            </a:r>
            <a:r>
              <a:rPr lang="en-US" sz="1200" dirty="0">
                <a:latin typeface="Arial"/>
                <a:cs typeface="Arial"/>
              </a:rPr>
              <a:t>following business day	</a:t>
            </a:r>
            <a:endParaRPr lang="en-US" dirty="0"/>
          </a:p>
        </p:txBody>
      </p:sp>
      <p:pic>
        <p:nvPicPr>
          <p:cNvPr id="4" name="Picture 3" descr="Colorado HCPF logo">
            <a:extLst>
              <a:ext uri="{FF2B5EF4-FFF2-40B4-BE49-F238E27FC236}">
                <a16:creationId xmlns:a16="http://schemas.microsoft.com/office/drawing/2014/main" id="{D62F28A9-1FD0-4398-BD22-715AAB8026DF}"/>
              </a:ext>
            </a:extLst>
          </p:cNvPr>
          <p:cNvPicPr>
            <a:picLocks noChangeAspect="1"/>
          </p:cNvPicPr>
          <p:nvPr/>
        </p:nvPicPr>
        <p:blipFill>
          <a:blip r:embed="rId4"/>
          <a:stretch>
            <a:fillRect/>
          </a:stretch>
        </p:blipFill>
        <p:spPr>
          <a:xfrm>
            <a:off x="1197796" y="6456133"/>
            <a:ext cx="1566808" cy="274344"/>
          </a:xfrm>
          <a:prstGeom prst="rect">
            <a:avLst/>
          </a:prstGeom>
        </p:spPr>
      </p:pic>
      <p:pic>
        <p:nvPicPr>
          <p:cNvPr id="12" name="Audio 11">
            <a:hlinkClick r:id="" action="ppaction://media"/>
            <a:extLst>
              <a:ext uri="{FF2B5EF4-FFF2-40B4-BE49-F238E27FC236}">
                <a16:creationId xmlns:a16="http://schemas.microsoft.com/office/drawing/2014/main" id="{4B36D8AD-C5B1-A1DC-CF2B-2E25F789FAC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1327512"/>
      </p:ext>
    </p:extLst>
  </p:cSld>
  <p:clrMapOvr>
    <a:masterClrMapping/>
  </p:clrMapOvr>
  <mc:AlternateContent xmlns:mc="http://schemas.openxmlformats.org/markup-compatibility/2006" xmlns:p14="http://schemas.microsoft.com/office/powerpoint/2010/main">
    <mc:Choice Requires="p14">
      <p:transition spd="slow" p14:dur="2000" advTm="21775"/>
    </mc:Choice>
    <mc:Fallback xmlns="">
      <p:transition spd="slow" advTm="21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 Submission – General Requirements </a:t>
            </a:r>
          </a:p>
        </p:txBody>
      </p:sp>
      <p:sp>
        <p:nvSpPr>
          <p:cNvPr id="3" name="Text Placeholder 2"/>
          <p:cNvSpPr>
            <a:spLocks noGrp="1"/>
          </p:cNvSpPr>
          <p:nvPr>
            <p:ph type="body" sz="half" idx="22"/>
          </p:nvPr>
        </p:nvSpPr>
        <p:spPr>
          <a:xfrm>
            <a:off x="885824" y="1481345"/>
            <a:ext cx="10640768" cy="789726"/>
          </a:xfrm>
        </p:spPr>
        <p:txBody>
          <a:bodyPr vert="horz" lIns="0" tIns="45720" rIns="91440" bIns="45720" rtlCol="0" anchor="t">
            <a:noAutofit/>
          </a:bodyPr>
          <a:lstStyle/>
          <a:p>
            <a:pPr>
              <a:lnSpc>
                <a:spcPct val="120000"/>
              </a:lnSpc>
            </a:pPr>
            <a:r>
              <a:rPr lang="en-US" sz="1200" dirty="0"/>
              <a:t>PAR submissions will require providers to provide the following:</a:t>
            </a:r>
          </a:p>
          <a:p>
            <a:pPr marL="742950" lvl="1" indent="-285750">
              <a:lnSpc>
                <a:spcPct val="120000"/>
              </a:lnSpc>
              <a:buFont typeface="Wingdings" panose="05000000000000000000" pitchFamily="2" charset="2"/>
              <a:buChar char="ü"/>
            </a:pPr>
            <a:r>
              <a:rPr lang="en-US" sz="1200" dirty="0">
                <a:latin typeface="Arial" panose="020B0604020202020204" pitchFamily="34" charset="0"/>
                <a:cs typeface="Arial" panose="020B0604020202020204" pitchFamily="34" charset="0"/>
              </a:rPr>
              <a:t>Member ID</a:t>
            </a:r>
          </a:p>
          <a:p>
            <a:pPr marL="742950" lvl="1" indent="-285750">
              <a:lnSpc>
                <a:spcPct val="120000"/>
              </a:lnSpc>
              <a:buFont typeface="Wingdings" panose="05000000000000000000" pitchFamily="2" charset="2"/>
              <a:buChar char="ü"/>
            </a:pPr>
            <a:r>
              <a:rPr lang="en-US" sz="1200" dirty="0">
                <a:latin typeface="Arial" panose="020B0604020202020204" pitchFamily="34" charset="0"/>
                <a:cs typeface="Arial" panose="020B0604020202020204" pitchFamily="34" charset="0"/>
              </a:rPr>
              <a:t>Member Name</a:t>
            </a:r>
          </a:p>
          <a:p>
            <a:pPr marL="742950" lvl="1" indent="-285750">
              <a:lnSpc>
                <a:spcPct val="120000"/>
              </a:lnSpc>
              <a:buFont typeface="Wingdings" panose="05000000000000000000" pitchFamily="2" charset="2"/>
              <a:buChar char="ü"/>
            </a:pPr>
            <a:r>
              <a:rPr lang="en-US" sz="1200" dirty="0">
                <a:latin typeface="Arial" panose="020B0604020202020204" pitchFamily="34" charset="0"/>
                <a:cs typeface="Arial" panose="020B0604020202020204" pitchFamily="34" charset="0"/>
              </a:rPr>
              <a:t>Member DOB</a:t>
            </a:r>
          </a:p>
          <a:p>
            <a:pPr marL="742950" lvl="1" indent="-285750">
              <a:lnSpc>
                <a:spcPct val="120000"/>
              </a:lnSpc>
              <a:buFont typeface="Wingdings" panose="05000000000000000000" pitchFamily="2" charset="2"/>
              <a:buChar char="ü"/>
            </a:pPr>
            <a:r>
              <a:rPr lang="en-US" sz="1200" dirty="0">
                <a:latin typeface="Arial" panose="020B0604020202020204" pitchFamily="34" charset="0"/>
                <a:cs typeface="Arial" panose="020B0604020202020204" pitchFamily="34" charset="0"/>
              </a:rPr>
              <a:t>CPT or HCPCS codes for services being requested</a:t>
            </a:r>
          </a:p>
          <a:p>
            <a:pPr marL="742950" lvl="1" indent="-285750">
              <a:lnSpc>
                <a:spcPct val="120000"/>
              </a:lnSpc>
              <a:buFont typeface="Wingdings" panose="05000000000000000000" pitchFamily="2" charset="2"/>
              <a:buChar char="ü"/>
            </a:pPr>
            <a:r>
              <a:rPr lang="en-US" sz="1200" dirty="0">
                <a:latin typeface="Arial" panose="020B0604020202020204" pitchFamily="34" charset="0"/>
                <a:cs typeface="Arial" panose="020B0604020202020204" pitchFamily="34" charset="0"/>
              </a:rPr>
              <a:t>Dates of service(DOS)</a:t>
            </a:r>
          </a:p>
          <a:p>
            <a:pPr marL="742950" lvl="1" indent="-285750">
              <a:lnSpc>
                <a:spcPct val="120000"/>
              </a:lnSpc>
              <a:buFont typeface="Wingdings" panose="05000000000000000000" pitchFamily="2" charset="2"/>
              <a:buChar char="ü"/>
            </a:pPr>
            <a:r>
              <a:rPr lang="en-US" sz="1200" dirty="0">
                <a:latin typeface="Arial" panose="020B0604020202020204" pitchFamily="34" charset="0"/>
                <a:cs typeface="Arial" panose="020B0604020202020204" pitchFamily="34" charset="0"/>
              </a:rPr>
              <a:t>ICD10 code for the diagnosis</a:t>
            </a:r>
          </a:p>
          <a:p>
            <a:pPr marL="742950" lvl="1" indent="-285750">
              <a:lnSpc>
                <a:spcPct val="120000"/>
              </a:lnSpc>
              <a:buFont typeface="Wingdings" panose="05000000000000000000" pitchFamily="2" charset="2"/>
              <a:buChar char="ü"/>
            </a:pPr>
            <a:r>
              <a:rPr lang="en-US" sz="1200" dirty="0">
                <a:latin typeface="Arial" panose="020B0604020202020204" pitchFamily="34" charset="0"/>
                <a:cs typeface="Arial" panose="020B0604020202020204" pitchFamily="34" charset="0"/>
              </a:rPr>
              <a:t>Servicing provider (billing provider) NPI if different than the Requesting provider</a:t>
            </a:r>
          </a:p>
          <a:p>
            <a:pPr marL="742950" lvl="1" indent="-285750">
              <a:lnSpc>
                <a:spcPct val="120000"/>
              </a:lnSpc>
              <a:buFont typeface="Wingdings" panose="05000000000000000000" pitchFamily="2" charset="2"/>
              <a:buChar char="ü"/>
            </a:pPr>
            <a:r>
              <a:rPr lang="en-US" sz="1200" dirty="0">
                <a:latin typeface="Arial" panose="020B0604020202020204" pitchFamily="34" charset="0"/>
                <a:cs typeface="Arial" panose="020B0604020202020204" pitchFamily="34" charset="0"/>
              </a:rPr>
              <a:t>Number of units requested, i.e., visits, number of items, etc.  </a:t>
            </a:r>
          </a:p>
          <a:p>
            <a:pPr marL="742950" lvl="1" indent="-285750">
              <a:lnSpc>
                <a:spcPct val="120000"/>
              </a:lnSpc>
              <a:buFont typeface="Wingdings" panose="05000000000000000000" pitchFamily="2" charset="2"/>
              <a:buChar char="ü"/>
            </a:pPr>
            <a:r>
              <a:rPr lang="en-US" sz="1200" dirty="0">
                <a:latin typeface="Arial" panose="020B0604020202020204" pitchFamily="34" charset="0"/>
                <a:cs typeface="Arial" panose="020B0604020202020204" pitchFamily="34" charset="0"/>
              </a:rPr>
              <a:t>Supporting Documentation: </a:t>
            </a:r>
            <a:r>
              <a:rPr lang="en-US" sz="1200" b="0" dirty="0">
                <a:latin typeface="Arial" panose="020B0604020202020204" pitchFamily="34" charset="0"/>
                <a:cs typeface="Arial" panose="020B0604020202020204" pitchFamily="34" charset="0"/>
              </a:rPr>
              <a:t>It will be necessary to provide supporting documentation with your submission. Supporting documentation may include valid signed order, office visit notes, laboratory results, imaging results, etc. </a:t>
            </a:r>
          </a:p>
          <a:p>
            <a:pPr marL="1200150" lvl="2" indent="-28575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Requests for Additional Information will be initiated by Kepro if/when there is not substantial supporting documentation to complete a review. </a:t>
            </a:r>
          </a:p>
          <a:p>
            <a:r>
              <a:rPr lang="en-US" sz="1200" dirty="0"/>
              <a:t>A detailed step by step process for submitting both outpatient and inpatient requests can be found in the provider training manual at </a:t>
            </a:r>
            <a:r>
              <a:rPr lang="en-US" sz="1200" dirty="0">
                <a:solidFill>
                  <a:srgbClr val="0070C0"/>
                </a:solidFill>
                <a:hlinkClick r:id="rId4">
                  <a:extLst>
                    <a:ext uri="{A12FA001-AC4F-418D-AE19-62706E023703}">
                      <ahyp:hlinkClr xmlns:ahyp="http://schemas.microsoft.com/office/drawing/2018/hyperlinkcolor" val="tx"/>
                    </a:ext>
                  </a:extLst>
                </a:hlinkClick>
              </a:rPr>
              <a:t>https://hcpf.colorado.gov/par</a:t>
            </a:r>
            <a:endParaRPr lang="en-US" sz="1200" dirty="0">
              <a:solidFill>
                <a:srgbClr val="0070C0"/>
              </a:solidFill>
            </a:endParaRPr>
          </a:p>
          <a:p>
            <a:r>
              <a:rPr lang="en-US" sz="1200" dirty="0"/>
              <a:t>Timely Submission means entering the request before services are rendered and with enough advanced notice for the review to be completed. </a:t>
            </a:r>
          </a:p>
          <a:p>
            <a:endParaRPr lang="en-US" dirty="0"/>
          </a:p>
        </p:txBody>
      </p:sp>
      <p:pic>
        <p:nvPicPr>
          <p:cNvPr id="4" name="Picture 3">
            <a:extLst>
              <a:ext uri="{FF2B5EF4-FFF2-40B4-BE49-F238E27FC236}">
                <a16:creationId xmlns:a16="http://schemas.microsoft.com/office/drawing/2014/main" id="{56489370-33B7-4768-B214-ECD09DA35EE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7796" y="6456133"/>
            <a:ext cx="1566808" cy="274344"/>
          </a:xfrm>
          <a:prstGeom prst="rect">
            <a:avLst/>
          </a:prstGeom>
        </p:spPr>
      </p:pic>
      <p:pic>
        <p:nvPicPr>
          <p:cNvPr id="16" name="Audio 15">
            <a:hlinkClick r:id="" action="ppaction://media"/>
            <a:extLst>
              <a:ext uri="{FF2B5EF4-FFF2-40B4-BE49-F238E27FC236}">
                <a16:creationId xmlns:a16="http://schemas.microsoft.com/office/drawing/2014/main" id="{36B52043-E109-5A25-DDA3-E245E53250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2148196"/>
      </p:ext>
    </p:extLst>
  </p:cSld>
  <p:clrMapOvr>
    <a:masterClrMapping/>
  </p:clrMapOvr>
  <mc:AlternateContent xmlns:mc="http://schemas.openxmlformats.org/markup-compatibility/2006" xmlns:p14="http://schemas.microsoft.com/office/powerpoint/2010/main">
    <mc:Choice Requires="p14">
      <p:transition spd="slow" p14:dur="2000" advTm="56841"/>
    </mc:Choice>
    <mc:Fallback xmlns="">
      <p:transition spd="slow" advTm="5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Kepro Colors">
      <a:dk1>
        <a:srgbClr val="000000"/>
      </a:dk1>
      <a:lt1>
        <a:srgbClr val="FFFFFF"/>
      </a:lt1>
      <a:dk2>
        <a:srgbClr val="37465E"/>
      </a:dk2>
      <a:lt2>
        <a:srgbClr val="FFFFFF"/>
      </a:lt2>
      <a:accent1>
        <a:srgbClr val="70C2D4"/>
      </a:accent1>
      <a:accent2>
        <a:srgbClr val="546980"/>
      </a:accent2>
      <a:accent3>
        <a:srgbClr val="36365C"/>
      </a:accent3>
      <a:accent4>
        <a:srgbClr val="D4CCA8"/>
      </a:accent4>
      <a:accent5>
        <a:srgbClr val="EF8A45"/>
      </a:accent5>
      <a:accent6>
        <a:srgbClr val="D9C973"/>
      </a:accent6>
      <a:hlink>
        <a:srgbClr val="BDE3E8"/>
      </a:hlink>
      <a:folHlink>
        <a:srgbClr val="545454"/>
      </a:folHlink>
    </a:clrScheme>
    <a:fontScheme name="Kepro">
      <a:majorFont>
        <a:latin typeface="Ralewa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302be4f5-283b-45fb-8d01-a0f7b1a2ae75">PTOTST</Categor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7BBBD31773C8489687DA15B6B7676B" ma:contentTypeVersion="6" ma:contentTypeDescription="Create a new document." ma:contentTypeScope="" ma:versionID="4ac73ea8f8904fc79c33c3edd5e5cd14">
  <xsd:schema xmlns:xsd="http://www.w3.org/2001/XMLSchema" xmlns:xs="http://www.w3.org/2001/XMLSchema" xmlns:p="http://schemas.microsoft.com/office/2006/metadata/properties" xmlns:ns2="302be4f5-283b-45fb-8d01-a0f7b1a2ae75" xmlns:ns3="cec38486-2896-4e0c-9a93-6894c42c318b" targetNamespace="http://schemas.microsoft.com/office/2006/metadata/properties" ma:root="true" ma:fieldsID="34d605e2f1fff782f84155b6fe8d0002" ns2:_="" ns3:_="">
    <xsd:import namespace="302be4f5-283b-45fb-8d01-a0f7b1a2ae75"/>
    <xsd:import namespace="cec38486-2896-4e0c-9a93-6894c42c318b"/>
    <xsd:element name="properties">
      <xsd:complexType>
        <xsd:sequence>
          <xsd:element name="documentManagement">
            <xsd:complexType>
              <xsd:all>
                <xsd:element ref="ns2:Category" minOccurs="0"/>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2be4f5-283b-45fb-8d01-a0f7b1a2ae75"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Atrezzo Training Material"/>
          <xsd:enumeration value="Videos"/>
          <xsd:enumeration value="Provider Manual"/>
          <xsd:enumeration value="Audiology"/>
          <xsd:enumeration value="PDN"/>
          <xsd:enumeration value="Speech Therapy"/>
          <xsd:enumeration value="PTOTST"/>
          <xsd:enumeration value="PBT"/>
          <xsd:enumeration value="Focused"/>
          <xsd:enumeration value="Prior Auth."/>
          <xsd:enumeration value="IHRP"/>
          <xsd:enumeration value="PAD"/>
          <xsd:enumeration value="LTHH"/>
          <xsd:enumeration value="DME"/>
          <xsd:enumeration value="DI"/>
          <xsd:enumeration value="Medical Surgeries"/>
          <xsd:enumeration value="Contract Deliverables"/>
          <xsd:enumeration value="Archives"/>
          <xsd:enumeration value="General Info"/>
          <xsd:enumeration value="Atrezzo Trainings"/>
          <xsd:enumeration value="Transcripts"/>
          <xsd:enumeration value="UM Inbox"/>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c38486-2896-4e0c-9a93-6894c42c31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41BF57-E325-48EF-9917-4C1FDB3FAA6C}">
  <ds:schemaRefs>
    <ds:schemaRef ds:uri="302be4f5-283b-45fb-8d01-a0f7b1a2ae75"/>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 ds:uri="http://schemas.openxmlformats.org/package/2006/metadata/core-properties"/>
    <ds:schemaRef ds:uri="cec38486-2896-4e0c-9a93-6894c42c318b"/>
    <ds:schemaRef ds:uri="http://purl.org/dc/dcmitype/"/>
  </ds:schemaRefs>
</ds:datastoreItem>
</file>

<file path=customXml/itemProps2.xml><?xml version="1.0" encoding="utf-8"?>
<ds:datastoreItem xmlns:ds="http://schemas.openxmlformats.org/officeDocument/2006/customXml" ds:itemID="{995A3E6C-E47A-4908-9E2E-6CA0D995F286}">
  <ds:schemaRefs>
    <ds:schemaRef ds:uri="302be4f5-283b-45fb-8d01-a0f7b1a2ae75"/>
    <ds:schemaRef ds:uri="cec38486-2896-4e0c-9a93-6894c42c31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EAFF30-5073-4543-8433-DC84857D43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1060</TotalTime>
  <Words>4045</Words>
  <Application>Microsoft Office PowerPoint</Application>
  <PresentationFormat>Widescreen</PresentationFormat>
  <Paragraphs>319</Paragraphs>
  <Slides>27</Slides>
  <Notes>2</Notes>
  <HiddenSlides>0</HiddenSlides>
  <MMClips>27</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Custom Design</vt:lpstr>
      <vt:lpstr>Health First Colorado</vt:lpstr>
      <vt:lpstr>Table of Contents</vt:lpstr>
      <vt:lpstr>EPSDT</vt:lpstr>
      <vt:lpstr>About Kepro </vt:lpstr>
      <vt:lpstr>Scope of Services </vt:lpstr>
      <vt:lpstr>Kepro Services for Providers </vt:lpstr>
      <vt:lpstr>Provider Responsibilities </vt:lpstr>
      <vt:lpstr>PAR (Prior Authorization Request) Submission</vt:lpstr>
      <vt:lpstr>PAR Submission – General Requirements </vt:lpstr>
      <vt:lpstr>PAR Requirements</vt:lpstr>
      <vt:lpstr>PAR Requirements Continued</vt:lpstr>
      <vt:lpstr>Speech Therapy </vt:lpstr>
      <vt:lpstr>Understanding Speech Therapy Services </vt:lpstr>
      <vt:lpstr>ST Benefit Limitations</vt:lpstr>
      <vt:lpstr>Documentation Requirements</vt:lpstr>
      <vt:lpstr>ST: Two or more services performed</vt:lpstr>
      <vt:lpstr>Service Units for Outpatient Therapies</vt:lpstr>
      <vt:lpstr>Counting Minutes for Timed Codes</vt:lpstr>
      <vt:lpstr>Outpatient Therapies- Modifier Requirements</vt:lpstr>
      <vt:lpstr>PAR Outcomes</vt:lpstr>
      <vt:lpstr>PAR Denials</vt:lpstr>
      <vt:lpstr>Turnaround Times – Part 1</vt:lpstr>
      <vt:lpstr>Turnaround Times – Part 2</vt:lpstr>
      <vt:lpstr>Definition of Medical Necessity</vt:lpstr>
      <vt:lpstr>PAR Revision </vt:lpstr>
      <vt:lpstr>Kepro Services for Providers - Recap</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Bridget Rule</dc:creator>
  <cp:lastModifiedBy>Kristen Carlton</cp:lastModifiedBy>
  <cp:revision>75</cp:revision>
  <cp:lastPrinted>2022-07-30T17:09:15Z</cp:lastPrinted>
  <dcterms:created xsi:type="dcterms:W3CDTF">2022-07-20T15:31:24Z</dcterms:created>
  <dcterms:modified xsi:type="dcterms:W3CDTF">2023-08-15T23:42:30Z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0x010100287BBBD31773C8489687DA15B6B7676B</vt:lpwstr>
  </property>
  <property fmtid="{D5CDD505-2E9C-101B-9397-08002B2CF9AE}" pid="3" name="MediaServiceImageTags">
    <vt:lpwstr/>
  </property>
</Properties>
</file>